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0"/>
  </p:notesMasterIdLst>
  <p:handoutMasterIdLst>
    <p:handoutMasterId r:id="rId41"/>
  </p:handoutMasterIdLst>
  <p:sldIdLst>
    <p:sldId id="289" r:id="rId2"/>
    <p:sldId id="296" r:id="rId3"/>
    <p:sldId id="256" r:id="rId4"/>
    <p:sldId id="257" r:id="rId5"/>
    <p:sldId id="387" r:id="rId6"/>
    <p:sldId id="399" r:id="rId7"/>
    <p:sldId id="305" r:id="rId8"/>
    <p:sldId id="303" r:id="rId9"/>
    <p:sldId id="307" r:id="rId10"/>
    <p:sldId id="304" r:id="rId11"/>
    <p:sldId id="294" r:id="rId12"/>
    <p:sldId id="286" r:id="rId13"/>
    <p:sldId id="290" r:id="rId14"/>
    <p:sldId id="291" r:id="rId15"/>
    <p:sldId id="292" r:id="rId16"/>
    <p:sldId id="297" r:id="rId17"/>
    <p:sldId id="412" r:id="rId18"/>
    <p:sldId id="394" r:id="rId19"/>
    <p:sldId id="280" r:id="rId20"/>
    <p:sldId id="390" r:id="rId21"/>
    <p:sldId id="395" r:id="rId22"/>
    <p:sldId id="396" r:id="rId23"/>
    <p:sldId id="397" r:id="rId24"/>
    <p:sldId id="282" r:id="rId25"/>
    <p:sldId id="277" r:id="rId26"/>
    <p:sldId id="276" r:id="rId27"/>
    <p:sldId id="278" r:id="rId28"/>
    <p:sldId id="400" r:id="rId29"/>
    <p:sldId id="402" r:id="rId30"/>
    <p:sldId id="403" r:id="rId31"/>
    <p:sldId id="404" r:id="rId32"/>
    <p:sldId id="405" r:id="rId33"/>
    <p:sldId id="406" r:id="rId34"/>
    <p:sldId id="407" r:id="rId35"/>
    <p:sldId id="408" r:id="rId36"/>
    <p:sldId id="409" r:id="rId37"/>
    <p:sldId id="410" r:id="rId38"/>
    <p:sldId id="41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006877"/>
    <a:srgbClr val="E87722"/>
    <a:srgbClr val="3D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4" d="100"/>
          <a:sy n="84" d="100"/>
        </p:scale>
        <p:origin x="86" y="226"/>
      </p:cViewPr>
      <p:guideLst/>
    </p:cSldViewPr>
  </p:slideViewPr>
  <p:notesTextViewPr>
    <p:cViewPr>
      <p:scale>
        <a:sx n="3" d="2"/>
        <a:sy n="3" d="2"/>
      </p:scale>
      <p:origin x="0" y="0"/>
    </p:cViewPr>
  </p:notesTextViewPr>
  <p:notesViewPr>
    <p:cSldViewPr snapToGrid="0" showGuides="1">
      <p:cViewPr varScale="1">
        <p:scale>
          <a:sx n="84" d="100"/>
          <a:sy n="84" d="100"/>
        </p:scale>
        <p:origin x="297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3/28/2019</a:t>
            </a:fld>
            <a:endParaRPr lang="en-US"/>
          </a:p>
        </p:txBody>
      </p:sp>
      <p:sp>
        <p:nvSpPr>
          <p:cNvPr id="4" name="Footer Placeholder 3">
            <a:extLst>
              <a:ext uri="{FF2B5EF4-FFF2-40B4-BE49-F238E27FC236}">
                <a16:creationId xmlns:a16="http://schemas.microsoft.com/office/drawing/2014/main" xmlns=""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3/28/2019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2</a:t>
            </a:fld>
            <a:endParaRPr lang="en-US"/>
          </a:p>
        </p:txBody>
      </p:sp>
    </p:spTree>
    <p:extLst>
      <p:ext uri="{BB962C8B-B14F-4D97-AF65-F5344CB8AC3E}">
        <p14:creationId xmlns:p14="http://schemas.microsoft.com/office/powerpoint/2010/main" val="413015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3</a:t>
            </a:fld>
            <a:endParaRPr lang="en-US"/>
          </a:p>
        </p:txBody>
      </p:sp>
    </p:spTree>
    <p:extLst>
      <p:ext uri="{BB962C8B-B14F-4D97-AF65-F5344CB8AC3E}">
        <p14:creationId xmlns:p14="http://schemas.microsoft.com/office/powerpoint/2010/main" val="987876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_n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C570D-3BAE-433E-8DDA-6594E6C21ABD}"/>
              </a:ext>
            </a:extLst>
          </p:cNvPr>
          <p:cNvSpPr>
            <a:spLocks noGrp="1"/>
          </p:cNvSpPr>
          <p:nvPr>
            <p:ph type="title"/>
          </p:nvPr>
        </p:nvSpPr>
        <p:spPr>
          <a:xfrm>
            <a:off x="488951" y="2349371"/>
            <a:ext cx="7376583" cy="1371600"/>
          </a:xfrm>
        </p:spPr>
        <p:txBody>
          <a:bodyPr lIns="0" tIns="0" rIns="0" bIns="0" anchor="t" anchorCtr="0"/>
          <a:lstStyle>
            <a:lvl1pPr>
              <a:defRPr sz="3200" b="0">
                <a:solidFill>
                  <a:srgbClr val="006877"/>
                </a:solidFill>
              </a:defRPr>
            </a:lvl1pPr>
          </a:lstStyle>
          <a:p>
            <a:r>
              <a:rPr lang="en-US"/>
              <a:t>Click to edit Master title style</a:t>
            </a:r>
          </a:p>
        </p:txBody>
      </p:sp>
      <p:sp>
        <p:nvSpPr>
          <p:cNvPr id="6" name="Date Placeholder 5">
            <a:extLst>
              <a:ext uri="{FF2B5EF4-FFF2-40B4-BE49-F238E27FC236}">
                <a16:creationId xmlns:a16="http://schemas.microsoft.com/office/drawing/2014/main" xmlns="" id="{5CC17B62-8F17-4111-B083-3AC63A3E0257}"/>
              </a:ext>
            </a:extLst>
          </p:cNvPr>
          <p:cNvSpPr>
            <a:spLocks noGrp="1"/>
          </p:cNvSpPr>
          <p:nvPr>
            <p:ph type="dt" sz="half" idx="10"/>
          </p:nvPr>
        </p:nvSpPr>
        <p:spPr>
          <a:xfrm>
            <a:off x="488951" y="6003668"/>
            <a:ext cx="1381163" cy="1801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r>
              <a:rPr lang="en-US" smtClean="0"/>
              <a:t>03.28.2019</a:t>
            </a:r>
            <a:endParaRPr lang="en-US"/>
          </a:p>
        </p:txBody>
      </p:sp>
      <p:sp>
        <p:nvSpPr>
          <p:cNvPr id="10" name="Text Placeholder 9">
            <a:extLst>
              <a:ext uri="{FF2B5EF4-FFF2-40B4-BE49-F238E27FC236}">
                <a16:creationId xmlns:a16="http://schemas.microsoft.com/office/drawing/2014/main" xmlns="" id="{CF417E6A-C399-4D34-AA35-6617A97C73B1}"/>
              </a:ext>
            </a:extLst>
          </p:cNvPr>
          <p:cNvSpPr>
            <a:spLocks noGrp="1"/>
          </p:cNvSpPr>
          <p:nvPr>
            <p:ph type="body" sz="quarter" idx="13"/>
          </p:nvPr>
        </p:nvSpPr>
        <p:spPr>
          <a:xfrm>
            <a:off x="488950" y="1686381"/>
            <a:ext cx="7376583"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spcAft>
                <a:spcPts val="0"/>
              </a:spcAft>
              <a:buNone/>
              <a:defRPr sz="1600" b="1">
                <a:solidFill>
                  <a:srgbClr val="777777"/>
                </a:solidFill>
              </a:defRPr>
            </a:lvl4pPr>
            <a:lvl5pPr marL="0" indent="0">
              <a:spcAft>
                <a:spcPts val="0"/>
              </a:spcAft>
              <a:buNone/>
              <a:defRPr sz="1600" b="1">
                <a:solidFill>
                  <a:srgbClr val="777777"/>
                </a:solidFill>
              </a:defRPr>
            </a:lvl5pPr>
            <a:lvl6pPr marL="0" indent="0">
              <a:spcAft>
                <a:spcPts val="0"/>
              </a:spcAft>
              <a:buNone/>
              <a:defRPr sz="1600" b="1">
                <a:solidFill>
                  <a:srgbClr val="777777"/>
                </a:solidFill>
              </a:defRPr>
            </a:lvl6pPr>
            <a:lvl7pPr marL="0" indent="0">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sp>
        <p:nvSpPr>
          <p:cNvPr id="15" name="Text Placeholder 14">
            <a:extLst>
              <a:ext uri="{FF2B5EF4-FFF2-40B4-BE49-F238E27FC236}">
                <a16:creationId xmlns:a16="http://schemas.microsoft.com/office/drawing/2014/main" xmlns="" id="{3727C295-E0FE-4AF3-AE2A-BB7B8D859800}"/>
              </a:ext>
            </a:extLst>
          </p:cNvPr>
          <p:cNvSpPr>
            <a:spLocks noGrp="1"/>
          </p:cNvSpPr>
          <p:nvPr>
            <p:ph type="body" sz="quarter" idx="14" hasCustomPrompt="1"/>
          </p:nvPr>
        </p:nvSpPr>
        <p:spPr>
          <a:xfrm>
            <a:off x="2096305" y="6000197"/>
            <a:ext cx="4493408" cy="182880"/>
          </a:xfrm>
        </p:spPr>
        <p:txBody>
          <a:bodyPr anchor="b" anchorCtr="0">
            <a:noAutofit/>
          </a:bodyPr>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Presenter name</a:t>
            </a:r>
          </a:p>
        </p:txBody>
      </p:sp>
      <p:pic>
        <p:nvPicPr>
          <p:cNvPr id="4" name="Picture 3">
            <a:extLst>
              <a:ext uri="{FF2B5EF4-FFF2-40B4-BE49-F238E27FC236}">
                <a16:creationId xmlns:a16="http://schemas.microsoft.com/office/drawing/2014/main" xmlns="" id="{6D0C9645-5188-48B2-B71E-AE3249508C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680" y="365760"/>
            <a:ext cx="1799292" cy="1005840"/>
          </a:xfrm>
          <a:prstGeom prst="rect">
            <a:avLst/>
          </a:prstGeom>
        </p:spPr>
      </p:pic>
      <p:sp>
        <p:nvSpPr>
          <p:cNvPr id="12" name="TextBox 11">
            <a:extLst>
              <a:ext uri="{FF2B5EF4-FFF2-40B4-BE49-F238E27FC236}">
                <a16:creationId xmlns:a16="http://schemas.microsoft.com/office/drawing/2014/main" xmlns="" id="{C2F72003-0385-405A-94CB-9A068C36E8C8}"/>
              </a:ext>
            </a:extLst>
          </p:cNvPr>
          <p:cNvSpPr txBox="1"/>
          <p:nvPr userDrawn="1"/>
        </p:nvSpPr>
        <p:spPr>
          <a:xfrm>
            <a:off x="1751873" y="5936857"/>
            <a:ext cx="267971" cy="246221"/>
          </a:xfrm>
          <a:prstGeom prst="rect">
            <a:avLst/>
          </a:prstGeom>
          <a:noFill/>
        </p:spPr>
        <p:txBody>
          <a:bodyPr wrap="square" lIns="0" tIns="0" rIns="0" bIns="0" rtlCol="0" anchor="b" anchorCtr="0">
            <a:spAutoFit/>
          </a:bodyPr>
          <a:lstStyle/>
          <a:p>
            <a:pPr algn="ctr"/>
            <a:r>
              <a:rPr lang="en-US" sz="1600">
                <a:solidFill>
                  <a:srgbClr val="777777"/>
                </a:solidFill>
              </a:rPr>
              <a:t>|</a:t>
            </a:r>
          </a:p>
        </p:txBody>
      </p:sp>
    </p:spTree>
    <p:extLst>
      <p:ext uri="{BB962C8B-B14F-4D97-AF65-F5344CB8AC3E}">
        <p14:creationId xmlns:p14="http://schemas.microsoft.com/office/powerpoint/2010/main" val="2522851205"/>
      </p:ext>
    </p:extLst>
  </p:cSld>
  <p:clrMapOvr>
    <a:masterClrMapping/>
  </p:clrMapOvr>
  <p:extLst mod="1">
    <p:ext uri="{DCECCB84-F9BA-43D5-87BE-67443E8EF086}">
      <p15:sldGuideLst xmlns:p15="http://schemas.microsoft.com/office/powerpoint/2012/main">
        <p15:guide id="1" orient="horz" pos="1379">
          <p15:clr>
            <a:srgbClr val="FBAE40"/>
          </p15:clr>
        </p15:guide>
        <p15:guide id="2" orient="horz" pos="16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2F915CA-EFC0-462A-B011-E90177DE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xmlns="" id="{86466997-8AD9-41F7-A15E-CF4823028290}"/>
              </a:ext>
            </a:extLst>
          </p:cNvPr>
          <p:cNvSpPr>
            <a:spLocks noGrp="1"/>
          </p:cNvSpPr>
          <p:nvPr>
            <p:ph type="dt" sz="half" idx="16"/>
          </p:nvPr>
        </p:nvSpPr>
        <p:spPr/>
        <p:txBody>
          <a:bodyPr/>
          <a:lstStyle/>
          <a:p>
            <a:pPr indent="-3657600"/>
            <a:r>
              <a:rPr lang="en-US" smtClean="0"/>
              <a:t>03.28.2019</a:t>
            </a:r>
            <a:endParaRPr lang="en-US"/>
          </a:p>
        </p:txBody>
      </p:sp>
      <p:sp>
        <p:nvSpPr>
          <p:cNvPr id="7" name="Footer Placeholder 6">
            <a:extLst>
              <a:ext uri="{FF2B5EF4-FFF2-40B4-BE49-F238E27FC236}">
                <a16:creationId xmlns:a16="http://schemas.microsoft.com/office/drawing/2014/main" xmlns="" id="{C74726E4-A9FC-4EF4-978C-A3C55F66C8BB}"/>
              </a:ext>
            </a:extLst>
          </p:cNvPr>
          <p:cNvSpPr>
            <a:spLocks noGrp="1"/>
          </p:cNvSpPr>
          <p:nvPr>
            <p:ph type="ftr" sz="quarter" idx="17"/>
          </p:nvPr>
        </p:nvSpPr>
        <p:spPr/>
        <p:txBody>
          <a:bodyPr/>
          <a:lstStyle/>
          <a:p>
            <a:r>
              <a:rPr lang="en-US" smtClean="0"/>
              <a:t>Provider Cerner Education Session 7</a:t>
            </a:r>
            <a:endParaRPr lang="en-US"/>
          </a:p>
        </p:txBody>
      </p:sp>
      <p:sp>
        <p:nvSpPr>
          <p:cNvPr id="11" name="Slide Number Placeholder 10">
            <a:extLst>
              <a:ext uri="{FF2B5EF4-FFF2-40B4-BE49-F238E27FC236}">
                <a16:creationId xmlns:a16="http://schemas.microsoft.com/office/drawing/2014/main" xmlns="" id="{5B0E57BC-274E-48A5-A975-5279E5604F41}"/>
              </a:ext>
            </a:extLst>
          </p:cNvPr>
          <p:cNvSpPr>
            <a:spLocks noGrp="1"/>
          </p:cNvSpPr>
          <p:nvPr>
            <p:ph type="sldNum" sz="quarter" idx="18"/>
          </p:nvPr>
        </p:nvSpPr>
        <p:spPr/>
        <p:txBody>
          <a:bodyPr/>
          <a:lstStyle/>
          <a:p>
            <a:fld id="{63DCA5C9-2E11-4C67-86EB-AE1DE127DC64}" type="slidenum">
              <a:rPr lang="en-US" smtClean="0"/>
              <a:pPr/>
              <a:t>‹#›</a:t>
            </a:fld>
            <a:endParaRPr lang="en-US"/>
          </a:p>
        </p:txBody>
      </p:sp>
      <p:sp>
        <p:nvSpPr>
          <p:cNvPr id="13" name="TextBox 12">
            <a:extLst>
              <a:ext uri="{FF2B5EF4-FFF2-40B4-BE49-F238E27FC236}">
                <a16:creationId xmlns:a16="http://schemas.microsoft.com/office/drawing/2014/main" xmlns="" id="{0E994FC8-2EE6-4F81-81DF-BD2B9CB28C99}"/>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2005659575"/>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C570D-3BAE-433E-8DDA-6594E6C21ABD}"/>
              </a:ext>
            </a:extLst>
          </p:cNvPr>
          <p:cNvSpPr>
            <a:spLocks noGrp="1"/>
          </p:cNvSpPr>
          <p:nvPr>
            <p:ph type="title"/>
          </p:nvPr>
        </p:nvSpPr>
        <p:spPr>
          <a:xfrm>
            <a:off x="488950"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xmlns="" id="{89460896-BBD5-4265-B217-9DE153A9B618}"/>
              </a:ext>
            </a:extLst>
          </p:cNvPr>
          <p:cNvSpPr>
            <a:spLocks noGrp="1"/>
          </p:cNvSpPr>
          <p:nvPr>
            <p:ph sz="quarter" idx="14"/>
          </p:nvPr>
        </p:nvSpPr>
        <p:spPr>
          <a:xfrm>
            <a:off x="488951" y="2238375"/>
            <a:ext cx="8656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xmlns="" id="{B082D9DC-66E7-4773-8A48-09148E1503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xmlns="" id="{46092C70-588A-4BEF-B71E-68B2C441EAD9}"/>
              </a:ext>
            </a:extLst>
          </p:cNvPr>
          <p:cNvSpPr>
            <a:spLocks noGrp="1"/>
          </p:cNvSpPr>
          <p:nvPr>
            <p:ph type="dt" sz="half" idx="15"/>
          </p:nvPr>
        </p:nvSpPr>
        <p:spPr/>
        <p:txBody>
          <a:bodyPr/>
          <a:lstStyle/>
          <a:p>
            <a:pPr indent="-3657600"/>
            <a:r>
              <a:rPr lang="en-US" smtClean="0"/>
              <a:t>03.28.2019</a:t>
            </a:r>
            <a:endParaRPr lang="en-US"/>
          </a:p>
        </p:txBody>
      </p:sp>
      <p:sp>
        <p:nvSpPr>
          <p:cNvPr id="9" name="Footer Placeholder 8">
            <a:extLst>
              <a:ext uri="{FF2B5EF4-FFF2-40B4-BE49-F238E27FC236}">
                <a16:creationId xmlns:a16="http://schemas.microsoft.com/office/drawing/2014/main" xmlns="" id="{B21D6B99-9BE4-44D7-BE1D-119B0C00D2EF}"/>
              </a:ext>
            </a:extLst>
          </p:cNvPr>
          <p:cNvSpPr>
            <a:spLocks noGrp="1"/>
          </p:cNvSpPr>
          <p:nvPr>
            <p:ph type="ftr" sz="quarter" idx="16"/>
          </p:nvPr>
        </p:nvSpPr>
        <p:spPr/>
        <p:txBody>
          <a:bodyPr/>
          <a:lstStyle/>
          <a:p>
            <a:r>
              <a:rPr lang="en-US" smtClean="0"/>
              <a:t>Provider Cerner Education Session 7</a:t>
            </a:r>
            <a:endParaRPr lang="en-US"/>
          </a:p>
        </p:txBody>
      </p:sp>
      <p:sp>
        <p:nvSpPr>
          <p:cNvPr id="11" name="Slide Number Placeholder 10">
            <a:extLst>
              <a:ext uri="{FF2B5EF4-FFF2-40B4-BE49-F238E27FC236}">
                <a16:creationId xmlns:a16="http://schemas.microsoft.com/office/drawing/2014/main" xmlns="" id="{EED1CB70-94F9-4189-AEF2-4599AFECF57F}"/>
              </a:ext>
            </a:extLst>
          </p:cNvPr>
          <p:cNvSpPr>
            <a:spLocks noGrp="1"/>
          </p:cNvSpPr>
          <p:nvPr>
            <p:ph type="sldNum" sz="quarter" idx="17"/>
          </p:nvPr>
        </p:nvSpPr>
        <p:spPr/>
        <p:txBody>
          <a:body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xmlns="" id="{44F359B0-C9BB-421F-B171-3D2B343BBE23}"/>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2762225087"/>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col_wide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xmlns="" id="{DF0A26A0-13A4-4FE0-972A-7E832073E8CE}"/>
              </a:ext>
            </a:extLst>
          </p:cNvPr>
          <p:cNvSpPr>
            <a:spLocks noGrp="1"/>
          </p:cNvSpPr>
          <p:nvPr>
            <p:ph sz="quarter" idx="14"/>
          </p:nvPr>
        </p:nvSpPr>
        <p:spPr>
          <a:xfrm>
            <a:off x="6891867" y="2240281"/>
            <a:ext cx="4813300"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xmlns="" id="{08FCB067-4CCE-4E9A-AF59-E37348367906}"/>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xmlns="" id="{72F915CA-EFC0-462A-B011-E90177DE45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xmlns="" id="{86466997-8AD9-41F7-A15E-CF4823028290}"/>
              </a:ext>
            </a:extLst>
          </p:cNvPr>
          <p:cNvSpPr>
            <a:spLocks noGrp="1"/>
          </p:cNvSpPr>
          <p:nvPr>
            <p:ph type="dt" sz="half" idx="16"/>
          </p:nvPr>
        </p:nvSpPr>
        <p:spPr/>
        <p:txBody>
          <a:bodyPr/>
          <a:lstStyle/>
          <a:p>
            <a:pPr indent="-3657600"/>
            <a:r>
              <a:rPr lang="en-US" smtClean="0"/>
              <a:t>03.28.2019</a:t>
            </a:r>
            <a:endParaRPr lang="en-US"/>
          </a:p>
        </p:txBody>
      </p:sp>
      <p:sp>
        <p:nvSpPr>
          <p:cNvPr id="7" name="Footer Placeholder 6">
            <a:extLst>
              <a:ext uri="{FF2B5EF4-FFF2-40B4-BE49-F238E27FC236}">
                <a16:creationId xmlns:a16="http://schemas.microsoft.com/office/drawing/2014/main" xmlns="" id="{C74726E4-A9FC-4EF4-978C-A3C55F66C8BB}"/>
              </a:ext>
            </a:extLst>
          </p:cNvPr>
          <p:cNvSpPr>
            <a:spLocks noGrp="1"/>
          </p:cNvSpPr>
          <p:nvPr>
            <p:ph type="ftr" sz="quarter" idx="17"/>
          </p:nvPr>
        </p:nvSpPr>
        <p:spPr/>
        <p:txBody>
          <a:bodyPr/>
          <a:lstStyle/>
          <a:p>
            <a:r>
              <a:rPr lang="en-US" smtClean="0"/>
              <a:t>Provider Cerner Education Session 7</a:t>
            </a:r>
            <a:endParaRPr lang="en-US"/>
          </a:p>
        </p:txBody>
      </p:sp>
      <p:sp>
        <p:nvSpPr>
          <p:cNvPr id="11" name="Slide Number Placeholder 10">
            <a:extLst>
              <a:ext uri="{FF2B5EF4-FFF2-40B4-BE49-F238E27FC236}">
                <a16:creationId xmlns:a16="http://schemas.microsoft.com/office/drawing/2014/main" xmlns="" id="{5B0E57BC-274E-48A5-A975-5279E5604F41}"/>
              </a:ext>
            </a:extLst>
          </p:cNvPr>
          <p:cNvSpPr>
            <a:spLocks noGrp="1"/>
          </p:cNvSpPr>
          <p:nvPr>
            <p:ph type="sldNum" sz="quarter" idx="18"/>
          </p:nvPr>
        </p:nvSpPr>
        <p:spPr/>
        <p:txBody>
          <a:bodyPr/>
          <a:lstStyle/>
          <a:p>
            <a:fld id="{63DCA5C9-2E11-4C67-86EB-AE1DE127DC64}" type="slidenum">
              <a:rPr lang="en-US" smtClean="0"/>
              <a:pPr/>
              <a:t>‹#›</a:t>
            </a:fld>
            <a:endParaRPr lang="en-US"/>
          </a:p>
        </p:txBody>
      </p:sp>
      <p:sp>
        <p:nvSpPr>
          <p:cNvPr id="13" name="TextBox 12">
            <a:extLst>
              <a:ext uri="{FF2B5EF4-FFF2-40B4-BE49-F238E27FC236}">
                <a16:creationId xmlns:a16="http://schemas.microsoft.com/office/drawing/2014/main" xmlns="" id="{0E994FC8-2EE6-4F81-81DF-BD2B9CB28C99}"/>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369736796"/>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col_heavy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xmlns="" id="{89460896-BBD5-4265-B217-9DE153A9B618}"/>
              </a:ext>
            </a:extLst>
          </p:cNvPr>
          <p:cNvSpPr>
            <a:spLocks noGrp="1"/>
          </p:cNvSpPr>
          <p:nvPr>
            <p:ph sz="quarter" idx="14"/>
          </p:nvPr>
        </p:nvSpPr>
        <p:spPr>
          <a:xfrm>
            <a:off x="488951" y="1692275"/>
            <a:ext cx="8656320" cy="4435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xmlns="" id="{1119CA94-FF68-41F2-8449-56C4C70320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xmlns="" id="{73F33FA3-B5AC-44B9-B9CA-555F5D9C1061}"/>
              </a:ext>
            </a:extLst>
          </p:cNvPr>
          <p:cNvSpPr>
            <a:spLocks noGrp="1"/>
          </p:cNvSpPr>
          <p:nvPr>
            <p:ph type="dt" sz="half" idx="15"/>
          </p:nvPr>
        </p:nvSpPr>
        <p:spPr/>
        <p:txBody>
          <a:bodyPr/>
          <a:lstStyle/>
          <a:p>
            <a:pPr indent="-3657600"/>
            <a:r>
              <a:rPr lang="en-US" smtClean="0"/>
              <a:t>03.28.2019</a:t>
            </a:r>
            <a:endParaRPr lang="en-US"/>
          </a:p>
        </p:txBody>
      </p:sp>
      <p:sp>
        <p:nvSpPr>
          <p:cNvPr id="9" name="Footer Placeholder 8">
            <a:extLst>
              <a:ext uri="{FF2B5EF4-FFF2-40B4-BE49-F238E27FC236}">
                <a16:creationId xmlns:a16="http://schemas.microsoft.com/office/drawing/2014/main" xmlns="" id="{1A4A90A0-A5E3-4FCC-BBF1-F49E49BE33FC}"/>
              </a:ext>
            </a:extLst>
          </p:cNvPr>
          <p:cNvSpPr>
            <a:spLocks noGrp="1"/>
          </p:cNvSpPr>
          <p:nvPr>
            <p:ph type="ftr" sz="quarter" idx="16"/>
          </p:nvPr>
        </p:nvSpPr>
        <p:spPr/>
        <p:txBody>
          <a:bodyPr/>
          <a:lstStyle/>
          <a:p>
            <a:r>
              <a:rPr lang="en-US" smtClean="0"/>
              <a:t>Provider Cerner Education Session 7</a:t>
            </a:r>
            <a:endParaRPr lang="en-US"/>
          </a:p>
        </p:txBody>
      </p:sp>
      <p:sp>
        <p:nvSpPr>
          <p:cNvPr id="11" name="Slide Number Placeholder 10">
            <a:extLst>
              <a:ext uri="{FF2B5EF4-FFF2-40B4-BE49-F238E27FC236}">
                <a16:creationId xmlns:a16="http://schemas.microsoft.com/office/drawing/2014/main" xmlns="" id="{FAD96962-EFB5-4E74-B0CB-05E93BA1DDE9}"/>
              </a:ext>
            </a:extLst>
          </p:cNvPr>
          <p:cNvSpPr>
            <a:spLocks noGrp="1"/>
          </p:cNvSpPr>
          <p:nvPr>
            <p:ph type="sldNum" sz="quarter" idx="17"/>
          </p:nvPr>
        </p:nvSpPr>
        <p:spPr/>
        <p:txBody>
          <a:body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xmlns="" id="{E3167217-C0F0-413A-85B0-3D80CBF84C63}"/>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1420339356"/>
      </p:ext>
    </p:extLst>
  </p:cSld>
  <p:clrMapOvr>
    <a:masterClrMapping/>
  </p:clrMapOvr>
  <p:extLst mod="1">
    <p:ext uri="{DCECCB84-F9BA-43D5-87BE-67443E8EF086}">
      <p15:sldGuideLst xmlns:p15="http://schemas.microsoft.com/office/powerpoint/2012/main">
        <p15:guide id="1" orient="horz" pos="106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col_sidebar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Text Placeholder 6">
            <a:extLst>
              <a:ext uri="{FF2B5EF4-FFF2-40B4-BE49-F238E27FC236}">
                <a16:creationId xmlns:a16="http://schemas.microsoft.com/office/drawing/2014/main" xmlns="" id="{D9F30386-846D-4800-84B2-CF1AE7E3C12B}"/>
              </a:ext>
            </a:extLst>
          </p:cNvPr>
          <p:cNvSpPr>
            <a:spLocks noGrp="1"/>
          </p:cNvSpPr>
          <p:nvPr>
            <p:ph type="body" sz="quarter" idx="14"/>
          </p:nvPr>
        </p:nvSpPr>
        <p:spPr>
          <a:xfrm>
            <a:off x="6888481" y="2240280"/>
            <a:ext cx="4818804"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xmlns="" id="{766D17BA-B313-4C5A-AFC9-CB21C07EF6DA}"/>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xmlns="" id="{752455E8-7C0D-4FE5-A48C-73288E448D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xmlns="" id="{9F8A9BE0-D9E2-4B42-B6D7-405B6A6DC2B1}"/>
              </a:ext>
            </a:extLst>
          </p:cNvPr>
          <p:cNvSpPr>
            <a:spLocks noGrp="1"/>
          </p:cNvSpPr>
          <p:nvPr>
            <p:ph type="dt" sz="half" idx="16"/>
          </p:nvPr>
        </p:nvSpPr>
        <p:spPr/>
        <p:txBody>
          <a:bodyPr/>
          <a:lstStyle/>
          <a:p>
            <a:pPr indent="-3657600"/>
            <a:r>
              <a:rPr lang="en-US" smtClean="0"/>
              <a:t>03.28.2019</a:t>
            </a:r>
            <a:endParaRPr lang="en-US"/>
          </a:p>
        </p:txBody>
      </p:sp>
      <p:sp>
        <p:nvSpPr>
          <p:cNvPr id="7" name="Footer Placeholder 6">
            <a:extLst>
              <a:ext uri="{FF2B5EF4-FFF2-40B4-BE49-F238E27FC236}">
                <a16:creationId xmlns:a16="http://schemas.microsoft.com/office/drawing/2014/main" xmlns="" id="{36E8AEBE-02F2-499E-BA53-9CC8D5AA713F}"/>
              </a:ext>
            </a:extLst>
          </p:cNvPr>
          <p:cNvSpPr>
            <a:spLocks noGrp="1"/>
          </p:cNvSpPr>
          <p:nvPr>
            <p:ph type="ftr" sz="quarter" idx="17"/>
          </p:nvPr>
        </p:nvSpPr>
        <p:spPr/>
        <p:txBody>
          <a:bodyPr/>
          <a:lstStyle/>
          <a:p>
            <a:r>
              <a:rPr lang="en-US" smtClean="0"/>
              <a:t>Provider Cerner Education Session 7</a:t>
            </a:r>
            <a:endParaRPr lang="en-US"/>
          </a:p>
        </p:txBody>
      </p:sp>
      <p:sp>
        <p:nvSpPr>
          <p:cNvPr id="11" name="Slide Number Placeholder 10">
            <a:extLst>
              <a:ext uri="{FF2B5EF4-FFF2-40B4-BE49-F238E27FC236}">
                <a16:creationId xmlns:a16="http://schemas.microsoft.com/office/drawing/2014/main" xmlns="" id="{375870A5-13D2-4572-A460-495B46762110}"/>
              </a:ext>
            </a:extLst>
          </p:cNvPr>
          <p:cNvSpPr>
            <a:spLocks noGrp="1"/>
          </p:cNvSpPr>
          <p:nvPr>
            <p:ph type="sldNum" sz="quarter" idx="18"/>
          </p:nvPr>
        </p:nvSpPr>
        <p:spPr/>
        <p:txBody>
          <a:bodyPr/>
          <a:lstStyle/>
          <a:p>
            <a:fld id="{63DCA5C9-2E11-4C67-86EB-AE1DE127DC64}" type="slidenum">
              <a:rPr lang="en-US" smtClean="0"/>
              <a:pPr/>
              <a:t>‹#›</a:t>
            </a:fld>
            <a:endParaRPr lang="en-US"/>
          </a:p>
        </p:txBody>
      </p:sp>
      <p:sp>
        <p:nvSpPr>
          <p:cNvPr id="13" name="TextBox 12">
            <a:extLst>
              <a:ext uri="{FF2B5EF4-FFF2-40B4-BE49-F238E27FC236}">
                <a16:creationId xmlns:a16="http://schemas.microsoft.com/office/drawing/2014/main" xmlns="" id="{5DB3E1B7-FE69-43D6-85A2-95A1C3D7AC18}"/>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3302193336"/>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76" y="0"/>
            <a:ext cx="993038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8950" y="1776412"/>
            <a:ext cx="9930384"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3"/>
            <a:r>
              <a:rPr lang="en-US"/>
              <a:t>Fifth level</a:t>
            </a:r>
            <a:endParaRPr lang="en-US" dirty="0"/>
          </a:p>
        </p:txBody>
      </p:sp>
      <p:sp>
        <p:nvSpPr>
          <p:cNvPr id="4" name="Date Placeholder 3"/>
          <p:cNvSpPr>
            <a:spLocks noGrp="1"/>
          </p:cNvSpPr>
          <p:nvPr>
            <p:ph type="dt" sz="half" idx="2"/>
          </p:nvPr>
        </p:nvSpPr>
        <p:spPr>
          <a:xfrm>
            <a:off x="10666095" y="6480968"/>
            <a:ext cx="640080" cy="182880"/>
          </a:xfrm>
          <a:prstGeom prst="rect">
            <a:avLst/>
          </a:prstGeom>
        </p:spPr>
        <p:txBody>
          <a:bodyPr vert="horz" lIns="0" tIns="0" rIns="0" bIns="0" rtlCol="0" anchor="b" anchorCtr="0"/>
          <a:lstStyle>
            <a:lvl1pPr algn="l">
              <a:defRPr sz="1000">
                <a:solidFill>
                  <a:srgbClr val="777777"/>
                </a:solidFill>
              </a:defRPr>
            </a:lvl1pPr>
            <a:lvl2pPr marL="0">
              <a:defRPr sz="1000">
                <a:solidFill>
                  <a:srgbClr val="777777"/>
                </a:solidFill>
              </a:defRPr>
            </a:lvl2pPr>
            <a:lvl3pPr marL="0">
              <a:defRPr sz="1000">
                <a:solidFill>
                  <a:srgbClr val="777777"/>
                </a:solidFill>
              </a:defRPr>
            </a:lvl3pPr>
            <a:lvl4pPr marL="0">
              <a:defRPr sz="1000">
                <a:solidFill>
                  <a:srgbClr val="777777"/>
                </a:solidFill>
              </a:defRPr>
            </a:lvl4pPr>
            <a:lvl5pPr marL="0">
              <a:defRPr sz="1000">
                <a:solidFill>
                  <a:srgbClr val="777777"/>
                </a:solidFill>
              </a:defRPr>
            </a:lvl5pPr>
            <a:lvl6pPr marL="0">
              <a:defRPr sz="1000">
                <a:solidFill>
                  <a:srgbClr val="777777"/>
                </a:solidFill>
              </a:defRPr>
            </a:lvl6pPr>
            <a:lvl7pPr marL="0">
              <a:defRPr sz="1000">
                <a:solidFill>
                  <a:srgbClr val="777777"/>
                </a:solidFill>
              </a:defRPr>
            </a:lvl7pPr>
            <a:lvl8pPr marL="0">
              <a:defRPr sz="1000">
                <a:solidFill>
                  <a:srgbClr val="777777"/>
                </a:solidFill>
              </a:defRPr>
            </a:lvl8pPr>
            <a:lvl9pPr>
              <a:defRPr sz="1000">
                <a:solidFill>
                  <a:srgbClr val="777777"/>
                </a:solidFill>
              </a:defRPr>
            </a:lvl9pPr>
          </a:lstStyle>
          <a:p>
            <a:pPr indent="-3657600"/>
            <a:r>
              <a:rPr lang="en-US" smtClean="0"/>
              <a:t>03.28.2019</a:t>
            </a:r>
            <a:endParaRPr lang="en-US"/>
          </a:p>
        </p:txBody>
      </p:sp>
      <p:sp>
        <p:nvSpPr>
          <p:cNvPr id="5" name="Footer Placeholder 4"/>
          <p:cNvSpPr>
            <a:spLocks noGrp="1"/>
          </p:cNvSpPr>
          <p:nvPr>
            <p:ph type="ftr" sz="quarter" idx="3"/>
          </p:nvPr>
        </p:nvSpPr>
        <p:spPr>
          <a:xfrm>
            <a:off x="5608638" y="6480968"/>
            <a:ext cx="4813300" cy="182880"/>
          </a:xfrm>
          <a:prstGeom prst="rect">
            <a:avLst/>
          </a:prstGeom>
        </p:spPr>
        <p:txBody>
          <a:bodyPr vert="horz" lIns="0" tIns="0" rIns="0" bIns="0" rtlCol="0" anchor="b" anchorCtr="0"/>
          <a:lstStyle>
            <a:lvl1pPr indent="0" algn="r">
              <a:defRPr sz="1000">
                <a:solidFill>
                  <a:srgbClr val="777777"/>
                </a:solidFill>
              </a:defRPr>
            </a:lvl1pPr>
            <a:lvl2pPr marL="0" algn="r">
              <a:defRPr sz="1000" b="0">
                <a:solidFill>
                  <a:srgbClr val="777777"/>
                </a:solidFill>
              </a:defRPr>
            </a:lvl2pPr>
            <a:lvl3pPr marL="0" algn="r">
              <a:defRPr sz="1000">
                <a:solidFill>
                  <a:srgbClr val="777777"/>
                </a:solidFill>
              </a:defRPr>
            </a:lvl3pPr>
            <a:lvl4pPr marL="0" algn="r">
              <a:defRPr sz="1000">
                <a:solidFill>
                  <a:srgbClr val="777777"/>
                </a:solidFill>
              </a:defRPr>
            </a:lvl4pPr>
            <a:lvl5pPr marL="0" algn="r">
              <a:defRPr sz="1000">
                <a:solidFill>
                  <a:srgbClr val="777777"/>
                </a:solidFill>
              </a:defRPr>
            </a:lvl5pPr>
            <a:lvl6pPr marL="0" algn="r">
              <a:defRPr sz="1000">
                <a:solidFill>
                  <a:srgbClr val="777777"/>
                </a:solidFill>
              </a:defRPr>
            </a:lvl6pPr>
            <a:lvl7pPr marL="0" algn="r">
              <a:defRPr sz="1000">
                <a:solidFill>
                  <a:srgbClr val="777777"/>
                </a:solidFill>
              </a:defRPr>
            </a:lvl7pPr>
            <a:lvl8pPr marL="0" algn="r">
              <a:defRPr sz="1000">
                <a:solidFill>
                  <a:srgbClr val="777777"/>
                </a:solidFill>
              </a:defRPr>
            </a:lvl8pPr>
            <a:lvl9pPr marL="0" algn="r">
              <a:defRPr sz="1000">
                <a:solidFill>
                  <a:srgbClr val="777777"/>
                </a:solidFill>
              </a:defRPr>
            </a:lvl9pPr>
          </a:lstStyle>
          <a:p>
            <a:r>
              <a:rPr lang="en-US" smtClean="0"/>
              <a:t>Provider Cerner Education Session 7</a:t>
            </a:r>
            <a:endParaRPr lang="en-US"/>
          </a:p>
        </p:txBody>
      </p:sp>
      <p:sp>
        <p:nvSpPr>
          <p:cNvPr id="6" name="Slide Number Placeholder 5"/>
          <p:cNvSpPr>
            <a:spLocks noGrp="1"/>
          </p:cNvSpPr>
          <p:nvPr>
            <p:ph type="sldNum" sz="quarter" idx="4"/>
          </p:nvPr>
        </p:nvSpPr>
        <p:spPr>
          <a:xfrm>
            <a:off x="11306175" y="6480968"/>
            <a:ext cx="398463" cy="182880"/>
          </a:xfrm>
          <a:prstGeom prst="rect">
            <a:avLst/>
          </a:prstGeom>
        </p:spPr>
        <p:txBody>
          <a:bodyPr vert="horz" lIns="0" tIns="0" rIns="0" bIns="0" rtlCol="0" anchor="b" anchorCtr="0"/>
          <a:lstStyle>
            <a:lvl1pPr algn="r">
              <a:defRPr sz="1000" b="1">
                <a:solidFill>
                  <a:srgbClr val="777777"/>
                </a:solidFill>
              </a:defRPr>
            </a:lvl1pPr>
            <a:lvl2pPr marL="0" algn="r">
              <a:defRPr sz="1000" b="1">
                <a:solidFill>
                  <a:srgbClr val="777777"/>
                </a:solidFill>
              </a:defRPr>
            </a:lvl2pPr>
            <a:lvl3pPr marL="0" algn="r">
              <a:defRPr sz="1000" b="1">
                <a:solidFill>
                  <a:srgbClr val="777777"/>
                </a:solidFill>
              </a:defRPr>
            </a:lvl3pPr>
            <a:lvl4pPr marL="0" algn="r">
              <a:defRPr sz="1000" b="1">
                <a:solidFill>
                  <a:srgbClr val="777777"/>
                </a:solidFill>
              </a:defRPr>
            </a:lvl4pPr>
            <a:lvl5pPr marL="0" algn="r">
              <a:defRPr sz="1000" b="1">
                <a:solidFill>
                  <a:srgbClr val="777777"/>
                </a:solidFill>
              </a:defRPr>
            </a:lvl5pPr>
            <a:lvl6pPr marL="0" algn="r">
              <a:defRPr sz="1000" b="1">
                <a:solidFill>
                  <a:srgbClr val="777777"/>
                </a:solidFill>
              </a:defRPr>
            </a:lvl6pPr>
            <a:lvl7pPr marL="0" algn="r">
              <a:defRPr sz="1000" b="1">
                <a:solidFill>
                  <a:srgbClr val="777777"/>
                </a:solidFill>
              </a:defRPr>
            </a:lvl7pPr>
            <a:lvl8pPr marL="0" algn="r">
              <a:defRPr sz="1000" b="1">
                <a:solidFill>
                  <a:srgbClr val="777777"/>
                </a:solidFill>
              </a:defRPr>
            </a:lvl8pPr>
            <a:lvl9pPr marL="0" algn="r">
              <a:defRPr sz="1000" b="1">
                <a:solidFill>
                  <a:srgbClr val="777777"/>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2970906077"/>
      </p:ext>
    </p:extLst>
  </p:cSld>
  <p:clrMap bg1="lt1" tx1="dk1" bg2="lt2" tx2="dk2" accent1="accent1" accent2="accent2" accent3="accent3" accent4="accent4" accent5="accent5" accent6="accent6" hlink="hlink" folHlink="folHlink"/>
  <p:sldLayoutIdLst>
    <p:sldLayoutId id="2147483705" r:id="rId1"/>
    <p:sldLayoutId id="2147483715" r:id="rId2"/>
    <p:sldLayoutId id="2147483716" r:id="rId3"/>
    <p:sldLayoutId id="2147483717" r:id="rId4"/>
    <p:sldLayoutId id="2147483719" r:id="rId5"/>
    <p:sldLayoutId id="2147483720" r:id="rId6"/>
  </p:sldLayoutIdLst>
  <p:hf hdr="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0" indent="0" algn="l" defTabSz="914400" rtl="0" eaLnBrk="1" latinLnBrk="0" hangingPunct="1">
        <a:lnSpc>
          <a:spcPts val="2600"/>
        </a:lnSpc>
        <a:spcBef>
          <a:spcPts val="0"/>
        </a:spcBef>
        <a:spcAft>
          <a:spcPts val="9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3464" indent="-283464"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25" userDrawn="1">
          <p15:clr>
            <a:srgbClr val="F26B43"/>
          </p15:clr>
        </p15:guide>
        <p15:guide id="2" pos="308" userDrawn="1">
          <p15:clr>
            <a:srgbClr val="F26B43"/>
          </p15:clr>
        </p15:guide>
        <p15:guide id="3" pos="925" userDrawn="1">
          <p15:clr>
            <a:srgbClr val="F26B43"/>
          </p15:clr>
        </p15:guide>
        <p15:guide id="4" pos="1112" userDrawn="1">
          <p15:clr>
            <a:srgbClr val="F26B43"/>
          </p15:clr>
        </p15:guide>
        <p15:guide id="5" pos="1729" userDrawn="1">
          <p15:clr>
            <a:srgbClr val="F26B43"/>
          </p15:clr>
        </p15:guide>
        <p15:guide id="6" pos="1917" userDrawn="1">
          <p15:clr>
            <a:srgbClr val="F26B43"/>
          </p15:clr>
        </p15:guide>
        <p15:guide id="7" pos="2535" userDrawn="1">
          <p15:clr>
            <a:srgbClr val="F26B43"/>
          </p15:clr>
        </p15:guide>
        <p15:guide id="8" pos="3343" userDrawn="1">
          <p15:clr>
            <a:srgbClr val="F26B43"/>
          </p15:clr>
        </p15:guide>
        <p15:guide id="9" pos="3533" userDrawn="1">
          <p15:clr>
            <a:srgbClr val="F26B43"/>
          </p15:clr>
        </p15:guide>
        <p15:guide id="10" pos="4151" userDrawn="1">
          <p15:clr>
            <a:srgbClr val="F26B43"/>
          </p15:clr>
        </p15:guide>
        <p15:guide id="11" pos="7373" userDrawn="1">
          <p15:clr>
            <a:srgbClr val="F26B43"/>
          </p15:clr>
        </p15:guide>
        <p15:guide id="12" pos="4341" userDrawn="1">
          <p15:clr>
            <a:srgbClr val="F26B43"/>
          </p15:clr>
        </p15:guide>
        <p15:guide id="13" pos="4955" userDrawn="1">
          <p15:clr>
            <a:srgbClr val="F26B43"/>
          </p15:clr>
        </p15:guide>
        <p15:guide id="14" pos="5145" userDrawn="1">
          <p15:clr>
            <a:srgbClr val="F26B43"/>
          </p15:clr>
        </p15:guide>
        <p15:guide id="15" pos="5763" userDrawn="1">
          <p15:clr>
            <a:srgbClr val="F26B43"/>
          </p15:clr>
        </p15:guide>
        <p15:guide id="16" pos="6761" userDrawn="1">
          <p15:clr>
            <a:srgbClr val="F26B43"/>
          </p15:clr>
        </p15:guide>
        <p15:guide id="17" pos="6565" userDrawn="1">
          <p15:clr>
            <a:srgbClr val="F26B43"/>
          </p15:clr>
        </p15:guide>
        <p15:guide id="18" pos="5953" userDrawn="1">
          <p15:clr>
            <a:srgbClr val="F26B43"/>
          </p15:clr>
        </p15:guide>
        <p15:guide id="19" orient="horz" pos="4176" userDrawn="1">
          <p15:clr>
            <a:srgbClr val="F26B43"/>
          </p15:clr>
        </p15:guide>
        <p15:guide id="20" orient="horz" pos="38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iyvvSu-ujjE"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E9BB1-3BEB-43DF-A1C2-0725C234D5A1}"/>
              </a:ext>
            </a:extLst>
          </p:cNvPr>
          <p:cNvSpPr>
            <a:spLocks noGrp="1"/>
          </p:cNvSpPr>
          <p:nvPr>
            <p:ph type="title"/>
          </p:nvPr>
        </p:nvSpPr>
        <p:spPr/>
        <p:txBody>
          <a:bodyPr/>
          <a:lstStyle/>
          <a:p>
            <a:r>
              <a:rPr lang="en-US" dirty="0"/>
              <a:t>Provider Cerner Education Session #7</a:t>
            </a:r>
          </a:p>
        </p:txBody>
      </p:sp>
      <p:sp>
        <p:nvSpPr>
          <p:cNvPr id="3" name="Date Placeholder 2">
            <a:extLst>
              <a:ext uri="{FF2B5EF4-FFF2-40B4-BE49-F238E27FC236}">
                <a16:creationId xmlns:a16="http://schemas.microsoft.com/office/drawing/2014/main" xmlns="" id="{9AEE306C-B26B-4BB1-8CB9-0ECEB28A2B76}"/>
              </a:ext>
            </a:extLst>
          </p:cNvPr>
          <p:cNvSpPr>
            <a:spLocks noGrp="1"/>
          </p:cNvSpPr>
          <p:nvPr>
            <p:ph type="dt" sz="half" idx="10"/>
          </p:nvPr>
        </p:nvSpPr>
        <p:spPr/>
        <p:txBody>
          <a:bodyPr/>
          <a:lstStyle/>
          <a:p>
            <a:r>
              <a:rPr lang="en-US" smtClean="0"/>
              <a:t>03.28.2019</a:t>
            </a:r>
            <a:endParaRPr lang="en-US" dirty="0"/>
          </a:p>
        </p:txBody>
      </p:sp>
      <p:sp>
        <p:nvSpPr>
          <p:cNvPr id="5" name="Text Placeholder 4">
            <a:extLst>
              <a:ext uri="{FF2B5EF4-FFF2-40B4-BE49-F238E27FC236}">
                <a16:creationId xmlns:a16="http://schemas.microsoft.com/office/drawing/2014/main" xmlns="" id="{5097D482-5CCD-4669-AC9C-039E3F696F33}"/>
              </a:ext>
            </a:extLst>
          </p:cNvPr>
          <p:cNvSpPr>
            <a:spLocks noGrp="1"/>
          </p:cNvSpPr>
          <p:nvPr>
            <p:ph type="body" sz="quarter" idx="13"/>
          </p:nvPr>
        </p:nvSpPr>
        <p:spPr/>
        <p:txBody>
          <a:bodyPr/>
          <a:lstStyle/>
          <a:p>
            <a:r>
              <a:rPr lang="en-US" dirty="0"/>
              <a:t>Eastern Maine Medical Center</a:t>
            </a:r>
          </a:p>
        </p:txBody>
      </p:sp>
      <p:sp>
        <p:nvSpPr>
          <p:cNvPr id="6" name="Text Placeholder 5">
            <a:extLst>
              <a:ext uri="{FF2B5EF4-FFF2-40B4-BE49-F238E27FC236}">
                <a16:creationId xmlns:a16="http://schemas.microsoft.com/office/drawing/2014/main" xmlns="" id="{8F45F522-A10F-490A-9933-CC404F994A17}"/>
              </a:ext>
            </a:extLst>
          </p:cNvPr>
          <p:cNvSpPr>
            <a:spLocks noGrp="1"/>
          </p:cNvSpPr>
          <p:nvPr>
            <p:ph type="body" sz="quarter" idx="14"/>
          </p:nvPr>
        </p:nvSpPr>
        <p:spPr/>
        <p:txBody>
          <a:bodyPr/>
          <a:lstStyle/>
          <a:p>
            <a:r>
              <a:rPr lang="en-US" dirty="0"/>
              <a:t>Dr. Michael Ross</a:t>
            </a:r>
          </a:p>
        </p:txBody>
      </p:sp>
    </p:spTree>
    <p:extLst>
      <p:ext uri="{BB962C8B-B14F-4D97-AF65-F5344CB8AC3E}">
        <p14:creationId xmlns:p14="http://schemas.microsoft.com/office/powerpoint/2010/main" val="2631874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History</a:t>
            </a:r>
          </a:p>
        </p:txBody>
      </p:sp>
      <p:sp>
        <p:nvSpPr>
          <p:cNvPr id="4" name="Date Placeholder 3"/>
          <p:cNvSpPr>
            <a:spLocks noGrp="1"/>
          </p:cNvSpPr>
          <p:nvPr>
            <p:ph type="dt" sz="half" idx="15"/>
          </p:nvPr>
        </p:nvSpPr>
        <p:spPr/>
        <p:txBody>
          <a:bodyPr/>
          <a:lstStyle/>
          <a:p>
            <a:pPr indent="-3657600"/>
            <a:r>
              <a:rPr lang="en-US" smtClean="0"/>
              <a:t>03.28.2019</a:t>
            </a:r>
            <a:endParaRPr lang="en-US"/>
          </a:p>
        </p:txBody>
      </p:sp>
      <p:sp>
        <p:nvSpPr>
          <p:cNvPr id="5" name="Footer Placeholder 4"/>
          <p:cNvSpPr>
            <a:spLocks noGrp="1"/>
          </p:cNvSpPr>
          <p:nvPr>
            <p:ph type="ftr" sz="quarter" idx="16"/>
          </p:nvPr>
        </p:nvSpPr>
        <p:spPr/>
        <p:txBody>
          <a:bodyPr/>
          <a:lstStyle/>
          <a:p>
            <a:r>
              <a:rPr lang="en-US" smtClean="0"/>
              <a:t>Provider Cerner Education Session 7</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10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222" y="696036"/>
            <a:ext cx="7228452" cy="4492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333" y="3800190"/>
            <a:ext cx="3437551" cy="249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4333" y="1742102"/>
            <a:ext cx="3979889" cy="1754326"/>
          </a:xfrm>
          <a:prstGeom prst="rect">
            <a:avLst/>
          </a:prstGeom>
        </p:spPr>
        <p:txBody>
          <a:bodyPr wrap="square">
            <a:spAutoFit/>
          </a:bodyPr>
          <a:lstStyle/>
          <a:p>
            <a:pPr marL="285750" indent="-285750">
              <a:buFont typeface="Arial" panose="020B0604020202020204" pitchFamily="34" charset="0"/>
              <a:buChar char="•"/>
            </a:pPr>
            <a:r>
              <a:rPr lang="en-US" dirty="0">
                <a:solidFill>
                  <a:schemeClr val="tx1">
                    <a:lumMod val="65000"/>
                    <a:lumOff val="35000"/>
                  </a:schemeClr>
                </a:solidFill>
              </a:rPr>
              <a:t>Set your terminology axis to Surgical Procedures</a:t>
            </a:r>
          </a:p>
          <a:p>
            <a:pPr marL="285750" indent="-285750">
              <a:buFont typeface="Arial" panose="020B0604020202020204" pitchFamily="34" charset="0"/>
              <a:buChar char="•"/>
            </a:pPr>
            <a:r>
              <a:rPr lang="en-US" dirty="0">
                <a:solidFill>
                  <a:schemeClr val="tx1">
                    <a:lumMod val="65000"/>
                    <a:lumOff val="35000"/>
                  </a:schemeClr>
                </a:solidFill>
              </a:rPr>
              <a:t>Save common procedures as a favorite</a:t>
            </a:r>
          </a:p>
          <a:p>
            <a:pPr marL="285750" indent="-285750">
              <a:buFont typeface="Arial" panose="020B0604020202020204" pitchFamily="34" charset="0"/>
              <a:buChar char="•"/>
            </a:pPr>
            <a:r>
              <a:rPr lang="en-US" dirty="0">
                <a:solidFill>
                  <a:schemeClr val="tx1">
                    <a:lumMod val="65000"/>
                    <a:lumOff val="35000"/>
                  </a:schemeClr>
                </a:solidFill>
              </a:rPr>
              <a:t>Default your display to show favorites by clicking the star then exit</a:t>
            </a:r>
          </a:p>
        </p:txBody>
      </p:sp>
    </p:spTree>
    <p:extLst>
      <p:ext uri="{BB962C8B-B14F-4D97-AF65-F5344CB8AC3E}">
        <p14:creationId xmlns:p14="http://schemas.microsoft.com/office/powerpoint/2010/main" val="75061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List</a:t>
            </a:r>
          </a:p>
        </p:txBody>
      </p:sp>
      <p:sp>
        <p:nvSpPr>
          <p:cNvPr id="4" name="Date Placeholder 3"/>
          <p:cNvSpPr>
            <a:spLocks noGrp="1"/>
          </p:cNvSpPr>
          <p:nvPr>
            <p:ph type="dt" sz="half" idx="15"/>
          </p:nvPr>
        </p:nvSpPr>
        <p:spPr/>
        <p:txBody>
          <a:bodyPr/>
          <a:lstStyle/>
          <a:p>
            <a:pPr indent="-3657600"/>
            <a:r>
              <a:rPr lang="en-US" smtClean="0"/>
              <a:t>03.28.2019</a:t>
            </a:r>
            <a:endParaRPr lang="en-US"/>
          </a:p>
        </p:txBody>
      </p:sp>
      <p:sp>
        <p:nvSpPr>
          <p:cNvPr id="5" name="Footer Placeholder 4"/>
          <p:cNvSpPr>
            <a:spLocks noGrp="1"/>
          </p:cNvSpPr>
          <p:nvPr>
            <p:ph type="ftr" sz="quarter" idx="16"/>
          </p:nvPr>
        </p:nvSpPr>
        <p:spPr/>
        <p:txBody>
          <a:bodyPr/>
          <a:lstStyle/>
          <a:p>
            <a:r>
              <a:rPr lang="en-US" smtClean="0"/>
              <a:t>Provider Cerner Education Session 7</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11</a:t>
            </a:fld>
            <a:endParaRPr lang="en-US"/>
          </a:p>
        </p:txBody>
      </p:sp>
      <p:sp>
        <p:nvSpPr>
          <p:cNvPr id="7" name="TextBox 6"/>
          <p:cNvSpPr txBox="1"/>
          <p:nvPr/>
        </p:nvSpPr>
        <p:spPr>
          <a:xfrm>
            <a:off x="450376" y="996287"/>
            <a:ext cx="7915701" cy="313932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rPr>
              <a:t>“This visit”: specific to an encounter,  can be associated with orders</a:t>
            </a:r>
          </a:p>
          <a:p>
            <a:pPr marL="742950" lvl="1" indent="-285750">
              <a:buFont typeface="Arial" panose="020B0604020202020204" pitchFamily="34" charset="0"/>
              <a:buChar char="•"/>
            </a:pPr>
            <a:r>
              <a:rPr lang="en-US" dirty="0">
                <a:solidFill>
                  <a:schemeClr val="tx1">
                    <a:lumMod val="65000"/>
                    <a:lumOff val="35000"/>
                  </a:schemeClr>
                </a:solidFill>
              </a:rPr>
              <a:t>Displays in order selected</a:t>
            </a:r>
          </a:p>
          <a:p>
            <a:pPr marL="742950" lvl="1" indent="-285750">
              <a:buFont typeface="Arial" panose="020B0604020202020204" pitchFamily="34" charset="0"/>
              <a:buChar char="•"/>
            </a:pPr>
            <a:r>
              <a:rPr lang="en-US" dirty="0">
                <a:solidFill>
                  <a:schemeClr val="tx1">
                    <a:lumMod val="65000"/>
                    <a:lumOff val="35000"/>
                  </a:schemeClr>
                </a:solidFill>
              </a:rPr>
              <a:t>Can reorder with drop downs</a:t>
            </a:r>
          </a:p>
          <a:p>
            <a:pPr marL="285750" indent="-285750">
              <a:buFont typeface="Arial" panose="020B0604020202020204" pitchFamily="34" charset="0"/>
              <a:buChar char="•"/>
            </a:pPr>
            <a:r>
              <a:rPr lang="en-US" dirty="0">
                <a:solidFill>
                  <a:schemeClr val="tx1">
                    <a:lumMod val="65000"/>
                    <a:lumOff val="35000"/>
                  </a:schemeClr>
                </a:solidFill>
              </a:rPr>
              <a:t>“Chronic”:  Diagnoses which cross encounters</a:t>
            </a:r>
          </a:p>
          <a:p>
            <a:pPr marL="742950" lvl="1" indent="-285750">
              <a:buFont typeface="Arial" panose="020B0604020202020204" pitchFamily="34" charset="0"/>
              <a:buChar char="•"/>
            </a:pPr>
            <a:r>
              <a:rPr lang="en-US" dirty="0">
                <a:solidFill>
                  <a:schemeClr val="tx1">
                    <a:lumMod val="65000"/>
                    <a:lumOff val="35000"/>
                  </a:schemeClr>
                </a:solidFill>
              </a:rPr>
              <a:t>Problems display alphabetically</a:t>
            </a:r>
          </a:p>
          <a:p>
            <a:pPr marL="285750" indent="-285750">
              <a:buFont typeface="Arial" panose="020B0604020202020204" pitchFamily="34" charset="0"/>
              <a:buChar char="•"/>
            </a:pPr>
            <a:r>
              <a:rPr lang="en-US" dirty="0">
                <a:solidFill>
                  <a:schemeClr val="tx1">
                    <a:lumMod val="65000"/>
                    <a:lumOff val="35000"/>
                  </a:schemeClr>
                </a:solidFill>
              </a:rPr>
              <a:t>Comments:  if  entered with “chronic “selected  will cross encounters and displays in notes</a:t>
            </a:r>
          </a:p>
          <a:p>
            <a:pPr marL="285750" indent="-285750">
              <a:buFont typeface="Arial" panose="020B0604020202020204" pitchFamily="34" charset="0"/>
              <a:buChar char="•"/>
            </a:pPr>
            <a:r>
              <a:rPr lang="en-US" dirty="0">
                <a:solidFill>
                  <a:schemeClr val="tx1">
                    <a:lumMod val="65000"/>
                    <a:lumOff val="35000"/>
                  </a:schemeClr>
                </a:solidFill>
              </a:rPr>
              <a:t>Unchecking “this visit” and “chronic” removes items from the list</a:t>
            </a:r>
          </a:p>
          <a:p>
            <a:pPr marL="742950" lvl="1" indent="-285750">
              <a:buFont typeface="Arial" panose="020B0604020202020204" pitchFamily="34" charset="0"/>
              <a:buChar char="•"/>
            </a:pPr>
            <a:r>
              <a:rPr lang="en-US" dirty="0">
                <a:solidFill>
                  <a:schemeClr val="tx1">
                    <a:lumMod val="65000"/>
                    <a:lumOff val="35000"/>
                  </a:schemeClr>
                </a:solidFill>
              </a:rPr>
              <a:t>To restore, click historic at the bottom of the pane</a:t>
            </a:r>
          </a:p>
          <a:p>
            <a:pPr marL="742950" lvl="1" indent="-285750">
              <a:buFont typeface="Arial" panose="020B0604020202020204" pitchFamily="34" charset="0"/>
              <a:buChar char="•"/>
            </a:pPr>
            <a:r>
              <a:rPr lang="en-US" dirty="0">
                <a:solidFill>
                  <a:schemeClr val="tx1">
                    <a:lumMod val="65000"/>
                    <a:lumOff val="35000"/>
                  </a:schemeClr>
                </a:solidFill>
              </a:rPr>
              <a:t>You will see every problem &amp; diagnosis with comments preserved</a:t>
            </a:r>
          </a:p>
          <a:p>
            <a:pPr marL="285750" indent="-285750">
              <a:buFont typeface="Arial" panose="020B0604020202020204" pitchFamily="34" charset="0"/>
              <a:buChar char="•"/>
            </a:pPr>
            <a:endParaRPr lang="en-US" dirty="0">
              <a:solidFill>
                <a:schemeClr val="tx1">
                  <a:lumMod val="65000"/>
                  <a:lumOff val="3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77" y="4164526"/>
            <a:ext cx="7915701" cy="255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350" y="1555845"/>
            <a:ext cx="4723069" cy="69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973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Messages: </a:t>
            </a:r>
            <a:br>
              <a:rPr lang="en-US" dirty="0"/>
            </a:br>
            <a:r>
              <a:rPr lang="en-US" dirty="0"/>
              <a:t>More complex than anticipated</a:t>
            </a:r>
          </a:p>
        </p:txBody>
      </p:sp>
      <p:sp>
        <p:nvSpPr>
          <p:cNvPr id="4" name="Content Placeholder 3"/>
          <p:cNvSpPr>
            <a:spLocks noGrp="1"/>
          </p:cNvSpPr>
          <p:nvPr>
            <p:ph sz="quarter" idx="15"/>
          </p:nvPr>
        </p:nvSpPr>
        <p:spPr>
          <a:xfrm>
            <a:off x="484715" y="2240694"/>
            <a:ext cx="10821460" cy="3886200"/>
          </a:xfrm>
        </p:spPr>
        <p:txBody>
          <a:bodyPr/>
          <a:lstStyle/>
          <a:p>
            <a:r>
              <a:rPr lang="en-US" dirty="0"/>
              <a:t>Lifecycle of a Message</a:t>
            </a:r>
          </a:p>
          <a:p>
            <a:pPr lvl="1"/>
            <a:r>
              <a:rPr lang="en-US" dirty="0"/>
              <a:t>Created &gt; Replied/Forwarded &gt; Replied ( n times) &gt; DELETED &gt; turns into a </a:t>
            </a:r>
            <a:r>
              <a:rPr lang="en-US" b="1" dirty="0"/>
              <a:t>Chart Document</a:t>
            </a:r>
          </a:p>
          <a:p>
            <a:pPr lvl="1"/>
            <a:endParaRPr lang="en-US" b="1" dirty="0"/>
          </a:p>
          <a:p>
            <a:r>
              <a:rPr lang="en-US" dirty="0"/>
              <a:t>All messages connected to a patient name are </a:t>
            </a:r>
            <a:r>
              <a:rPr lang="en-US" b="1" dirty="0"/>
              <a:t>always </a:t>
            </a:r>
            <a:r>
              <a:rPr lang="en-US" dirty="0"/>
              <a:t>saved to the chart as a </a:t>
            </a:r>
            <a:r>
              <a:rPr lang="en-US" b="1" dirty="0"/>
              <a:t>chart document</a:t>
            </a:r>
            <a:r>
              <a:rPr lang="en-US" dirty="0"/>
              <a:t>.  Major difference between </a:t>
            </a:r>
            <a:r>
              <a:rPr lang="en-US" b="1" dirty="0"/>
              <a:t>flags</a:t>
            </a:r>
            <a:r>
              <a:rPr lang="en-US" dirty="0"/>
              <a:t> and </a:t>
            </a:r>
            <a:r>
              <a:rPr lang="en-US" b="1" dirty="0"/>
              <a:t>messages. </a:t>
            </a:r>
            <a:endParaRPr lang="en-US" dirty="0"/>
          </a:p>
          <a:p>
            <a:pPr lvl="2"/>
            <a:r>
              <a:rPr lang="en-US" dirty="0"/>
              <a:t>Delete: Removes the message from your desktop. Mentally rename this button “</a:t>
            </a:r>
            <a:r>
              <a:rPr lang="en-US" b="1" u="sng" dirty="0"/>
              <a:t>remove</a:t>
            </a:r>
            <a:r>
              <a:rPr lang="en-US" dirty="0"/>
              <a:t>” because that is more accurate about what it does. If you’re done with the message and don’t wish to add any more content to the message, you remove it by Deleting it. </a:t>
            </a:r>
          </a:p>
          <a:p>
            <a:pPr lvl="2"/>
            <a:r>
              <a:rPr lang="en-US" dirty="0"/>
              <a:t>Append: Anything you type into a message before hitting reply will be added to the message, and turn on the append button.  Think of append as “sending to the chart”. Use Append if you want to time/date stamp when you reviewed an action, kind of how you would use .sign and send in Centricity. </a:t>
            </a:r>
          </a:p>
          <a:p>
            <a:pPr lvl="1"/>
            <a:endParaRPr lang="en-US" dirty="0"/>
          </a:p>
        </p:txBody>
      </p:sp>
      <p:sp>
        <p:nvSpPr>
          <p:cNvPr id="5" name="Date Placeholder 4"/>
          <p:cNvSpPr>
            <a:spLocks noGrp="1"/>
          </p:cNvSpPr>
          <p:nvPr>
            <p:ph type="dt" sz="half" idx="16"/>
          </p:nvPr>
        </p:nvSpPr>
        <p:spPr/>
        <p:txBody>
          <a:bodyPr/>
          <a:lstStyle/>
          <a:p>
            <a:pPr indent="-3657600"/>
            <a:r>
              <a:rPr lang="en-US" smtClean="0"/>
              <a:t>03.28.2019</a:t>
            </a:r>
            <a:endParaRPr lang="en-US"/>
          </a:p>
        </p:txBody>
      </p:sp>
      <p:sp>
        <p:nvSpPr>
          <p:cNvPr id="6" name="Footer Placeholder 5"/>
          <p:cNvSpPr>
            <a:spLocks noGrp="1"/>
          </p:cNvSpPr>
          <p:nvPr>
            <p:ph type="ftr" sz="quarter" idx="17"/>
          </p:nvPr>
        </p:nvSpPr>
        <p:spPr/>
        <p:txBody>
          <a:bodyPr/>
          <a:lstStyle/>
          <a:p>
            <a:r>
              <a:rPr lang="en-US" smtClean="0"/>
              <a:t>Provider Cerner Education Session 7</a:t>
            </a:r>
            <a:endParaRPr lang="en-US"/>
          </a:p>
        </p:txBody>
      </p:sp>
      <p:sp>
        <p:nvSpPr>
          <p:cNvPr id="7" name="Slide Number Placeholder 6"/>
          <p:cNvSpPr>
            <a:spLocks noGrp="1"/>
          </p:cNvSpPr>
          <p:nvPr>
            <p:ph type="sldNum" sz="quarter" idx="18"/>
          </p:nvPr>
        </p:nvSpPr>
        <p:spPr/>
        <p:txBody>
          <a:bodyPr/>
          <a:lstStyle/>
          <a:p>
            <a:fld id="{63DCA5C9-2E11-4C67-86EB-AE1DE127DC64}" type="slidenum">
              <a:rPr lang="en-US" smtClean="0"/>
              <a:pPr/>
              <a:t>12</a:t>
            </a:fld>
            <a:endParaRPr lang="en-US"/>
          </a:p>
        </p:txBody>
      </p:sp>
    </p:spTree>
    <p:extLst>
      <p:ext uri="{BB962C8B-B14F-4D97-AF65-F5344CB8AC3E}">
        <p14:creationId xmlns:p14="http://schemas.microsoft.com/office/powerpoint/2010/main" val="21802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303BB-E05A-49C8-A37F-EC4C886DC29C}"/>
              </a:ext>
            </a:extLst>
          </p:cNvPr>
          <p:cNvSpPr>
            <a:spLocks noGrp="1"/>
          </p:cNvSpPr>
          <p:nvPr>
            <p:ph type="title"/>
          </p:nvPr>
        </p:nvSpPr>
        <p:spPr/>
        <p:txBody>
          <a:bodyPr/>
          <a:lstStyle/>
          <a:p>
            <a:r>
              <a:rPr lang="en-US" dirty="0"/>
              <a:t>Message Journal</a:t>
            </a:r>
          </a:p>
        </p:txBody>
      </p:sp>
      <p:sp>
        <p:nvSpPr>
          <p:cNvPr id="3" name="Content Placeholder 2">
            <a:extLst>
              <a:ext uri="{FF2B5EF4-FFF2-40B4-BE49-F238E27FC236}">
                <a16:creationId xmlns:a16="http://schemas.microsoft.com/office/drawing/2014/main" xmlns="" id="{A02B900C-D001-43AA-ABF6-ADA63D3105C6}"/>
              </a:ext>
            </a:extLst>
          </p:cNvPr>
          <p:cNvSpPr>
            <a:spLocks noGrp="1"/>
          </p:cNvSpPr>
          <p:nvPr>
            <p:ph sz="quarter" idx="14"/>
          </p:nvPr>
        </p:nvSpPr>
        <p:spPr>
          <a:xfrm>
            <a:off x="583218" y="1856231"/>
            <a:ext cx="9836115" cy="3749869"/>
          </a:xfrm>
        </p:spPr>
        <p:txBody>
          <a:bodyPr/>
          <a:lstStyle/>
          <a:p>
            <a:endParaRPr lang="en-US" dirty="0"/>
          </a:p>
          <a:p>
            <a:r>
              <a:rPr lang="en-US" dirty="0"/>
              <a:t>The </a:t>
            </a:r>
            <a:r>
              <a:rPr lang="en-US" b="1" dirty="0"/>
              <a:t>message Journal</a:t>
            </a:r>
            <a:r>
              <a:rPr lang="en-US" dirty="0"/>
              <a:t> can be used to determine if a message already exists in a patient’s chart, or can </a:t>
            </a:r>
            <a:r>
              <a:rPr lang="en-US" b="1" dirty="0"/>
              <a:t>track responses on a message stream.</a:t>
            </a:r>
          </a:p>
          <a:p>
            <a:endParaRPr lang="en-US" b="1" dirty="0"/>
          </a:p>
          <a:p>
            <a:endParaRPr lang="en-US" dirty="0"/>
          </a:p>
          <a:p>
            <a:pPr marL="0" indent="0">
              <a:buNone/>
            </a:pPr>
            <a:endParaRPr lang="en-US" dirty="0"/>
          </a:p>
        </p:txBody>
      </p:sp>
      <p:pic>
        <p:nvPicPr>
          <p:cNvPr id="4" name="Picture 3">
            <a:extLst>
              <a:ext uri="{FF2B5EF4-FFF2-40B4-BE49-F238E27FC236}">
                <a16:creationId xmlns:a16="http://schemas.microsoft.com/office/drawing/2014/main" xmlns="" id="{807E5B04-1FC7-45A9-8471-CD491B7272E2}"/>
              </a:ext>
            </a:extLst>
          </p:cNvPr>
          <p:cNvPicPr>
            <a:picLocks noChangeAspect="1"/>
          </p:cNvPicPr>
          <p:nvPr/>
        </p:nvPicPr>
        <p:blipFill>
          <a:blip r:embed="rId2"/>
          <a:stretch>
            <a:fillRect/>
          </a:stretch>
        </p:blipFill>
        <p:spPr>
          <a:xfrm>
            <a:off x="908225" y="1495246"/>
            <a:ext cx="9091831" cy="665078"/>
          </a:xfrm>
          <a:prstGeom prst="rect">
            <a:avLst/>
          </a:prstGeom>
        </p:spPr>
      </p:pic>
      <p:pic>
        <p:nvPicPr>
          <p:cNvPr id="5" name="Picture 4">
            <a:extLst>
              <a:ext uri="{FF2B5EF4-FFF2-40B4-BE49-F238E27FC236}">
                <a16:creationId xmlns:a16="http://schemas.microsoft.com/office/drawing/2014/main" xmlns="" id="{F05FB59D-2137-4772-9706-D5A51C9F672C}"/>
              </a:ext>
            </a:extLst>
          </p:cNvPr>
          <p:cNvPicPr>
            <a:picLocks noChangeAspect="1"/>
          </p:cNvPicPr>
          <p:nvPr/>
        </p:nvPicPr>
        <p:blipFill>
          <a:blip r:embed="rId3"/>
          <a:stretch>
            <a:fillRect/>
          </a:stretch>
        </p:blipFill>
        <p:spPr>
          <a:xfrm>
            <a:off x="1833207" y="3296916"/>
            <a:ext cx="7241865" cy="3082443"/>
          </a:xfrm>
          <a:prstGeom prst="rect">
            <a:avLst/>
          </a:prstGeom>
        </p:spPr>
      </p:pic>
      <p:sp>
        <p:nvSpPr>
          <p:cNvPr id="6" name="Date Placeholder 5"/>
          <p:cNvSpPr>
            <a:spLocks noGrp="1"/>
          </p:cNvSpPr>
          <p:nvPr>
            <p:ph type="dt" sz="half" idx="15"/>
          </p:nvPr>
        </p:nvSpPr>
        <p:spPr/>
        <p:txBody>
          <a:bodyPr/>
          <a:lstStyle/>
          <a:p>
            <a:pPr indent="-3657600"/>
            <a:r>
              <a:rPr lang="en-US" smtClean="0"/>
              <a:t>03.28.2019</a:t>
            </a:r>
            <a:endParaRPr lang="en-US"/>
          </a:p>
        </p:txBody>
      </p:sp>
      <p:sp>
        <p:nvSpPr>
          <p:cNvPr id="7" name="Footer Placeholder 6"/>
          <p:cNvSpPr>
            <a:spLocks noGrp="1"/>
          </p:cNvSpPr>
          <p:nvPr>
            <p:ph type="ftr" sz="quarter" idx="16"/>
          </p:nvPr>
        </p:nvSpPr>
        <p:spPr/>
        <p:txBody>
          <a:bodyPr/>
          <a:lstStyle/>
          <a:p>
            <a:r>
              <a:rPr lang="en-US" smtClean="0"/>
              <a:t>Provider Cerner Education Session 7</a:t>
            </a:r>
            <a:endParaRPr lang="en-US"/>
          </a:p>
        </p:txBody>
      </p:sp>
      <p:sp>
        <p:nvSpPr>
          <p:cNvPr id="8" name="Slide Number Placeholder 7"/>
          <p:cNvSpPr>
            <a:spLocks noGrp="1"/>
          </p:cNvSpPr>
          <p:nvPr>
            <p:ph type="sldNum" sz="quarter" idx="17"/>
          </p:nvPr>
        </p:nvSpPr>
        <p:spPr/>
        <p:txBody>
          <a:bodyPr/>
          <a:lstStyle/>
          <a:p>
            <a:fld id="{63DCA5C9-2E11-4C67-86EB-AE1DE127DC64}" type="slidenum">
              <a:rPr lang="en-US" smtClean="0"/>
              <a:pPr/>
              <a:t>13</a:t>
            </a:fld>
            <a:endParaRPr lang="en-US"/>
          </a:p>
        </p:txBody>
      </p:sp>
    </p:spTree>
    <p:extLst>
      <p:ext uri="{BB962C8B-B14F-4D97-AF65-F5344CB8AC3E}">
        <p14:creationId xmlns:p14="http://schemas.microsoft.com/office/powerpoint/2010/main" val="271697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FAA33-D511-4863-A3FE-D12C657B4831}"/>
              </a:ext>
            </a:extLst>
          </p:cNvPr>
          <p:cNvSpPr>
            <a:spLocks noGrp="1"/>
          </p:cNvSpPr>
          <p:nvPr>
            <p:ph type="title"/>
          </p:nvPr>
        </p:nvSpPr>
        <p:spPr/>
        <p:txBody>
          <a:bodyPr/>
          <a:lstStyle/>
          <a:p>
            <a:r>
              <a:rPr lang="en-US" dirty="0"/>
              <a:t>Message Journal</a:t>
            </a:r>
          </a:p>
        </p:txBody>
      </p:sp>
      <p:sp>
        <p:nvSpPr>
          <p:cNvPr id="3" name="Content Placeholder 2">
            <a:extLst>
              <a:ext uri="{FF2B5EF4-FFF2-40B4-BE49-F238E27FC236}">
                <a16:creationId xmlns:a16="http://schemas.microsoft.com/office/drawing/2014/main" xmlns="" id="{16541AB6-4B11-411B-8A14-F902203A72BE}"/>
              </a:ext>
            </a:extLst>
          </p:cNvPr>
          <p:cNvSpPr>
            <a:spLocks noGrp="1"/>
          </p:cNvSpPr>
          <p:nvPr>
            <p:ph sz="quarter" idx="14"/>
          </p:nvPr>
        </p:nvSpPr>
        <p:spPr>
          <a:xfrm>
            <a:off x="488949" y="1563624"/>
            <a:ext cx="10177145" cy="3738522"/>
          </a:xfrm>
        </p:spPr>
        <p:txBody>
          <a:bodyPr/>
          <a:lstStyle/>
          <a:p>
            <a:r>
              <a:rPr lang="en-US" dirty="0"/>
              <a:t>When in a message, the message journal shows existing message streams within the patient’s chart available for review:</a:t>
            </a:r>
          </a:p>
          <a:p>
            <a:pPr marL="0" indent="0">
              <a:buNone/>
            </a:pPr>
            <a:endParaRPr lang="en-US" dirty="0"/>
          </a:p>
        </p:txBody>
      </p:sp>
      <p:pic>
        <p:nvPicPr>
          <p:cNvPr id="4" name="Picture 3">
            <a:extLst>
              <a:ext uri="{FF2B5EF4-FFF2-40B4-BE49-F238E27FC236}">
                <a16:creationId xmlns:a16="http://schemas.microsoft.com/office/drawing/2014/main" xmlns="" id="{E87B4EE2-9408-4D8F-881B-3B1179E29B44}"/>
              </a:ext>
            </a:extLst>
          </p:cNvPr>
          <p:cNvPicPr>
            <a:picLocks noChangeAspect="1"/>
          </p:cNvPicPr>
          <p:nvPr/>
        </p:nvPicPr>
        <p:blipFill>
          <a:blip r:embed="rId2"/>
          <a:stretch>
            <a:fillRect/>
          </a:stretch>
        </p:blipFill>
        <p:spPr>
          <a:xfrm>
            <a:off x="2051955" y="2340621"/>
            <a:ext cx="7093315" cy="4026107"/>
          </a:xfrm>
          <a:prstGeom prst="rect">
            <a:avLst/>
          </a:prstGeom>
        </p:spPr>
      </p:pic>
      <p:sp>
        <p:nvSpPr>
          <p:cNvPr id="5" name="Date Placeholder 4"/>
          <p:cNvSpPr>
            <a:spLocks noGrp="1"/>
          </p:cNvSpPr>
          <p:nvPr>
            <p:ph type="dt" sz="half" idx="15"/>
          </p:nvPr>
        </p:nvSpPr>
        <p:spPr/>
        <p:txBody>
          <a:bodyPr/>
          <a:lstStyle/>
          <a:p>
            <a:pPr indent="-3657600"/>
            <a:r>
              <a:rPr lang="en-US" smtClean="0"/>
              <a:t>03.28.2019</a:t>
            </a:r>
            <a:endParaRPr lang="en-US"/>
          </a:p>
        </p:txBody>
      </p:sp>
      <p:sp>
        <p:nvSpPr>
          <p:cNvPr id="6" name="Footer Placeholder 5"/>
          <p:cNvSpPr>
            <a:spLocks noGrp="1"/>
          </p:cNvSpPr>
          <p:nvPr>
            <p:ph type="ftr" sz="quarter" idx="16"/>
          </p:nvPr>
        </p:nvSpPr>
        <p:spPr/>
        <p:txBody>
          <a:bodyPr/>
          <a:lstStyle/>
          <a:p>
            <a:r>
              <a:rPr lang="en-US" smtClean="0"/>
              <a:t>Provider Cerner Education Session 7</a:t>
            </a:r>
            <a:endParaRPr lang="en-US"/>
          </a:p>
        </p:txBody>
      </p:sp>
      <p:sp>
        <p:nvSpPr>
          <p:cNvPr id="7" name="Slide Number Placeholder 6"/>
          <p:cNvSpPr>
            <a:spLocks noGrp="1"/>
          </p:cNvSpPr>
          <p:nvPr>
            <p:ph type="sldNum" sz="quarter" idx="17"/>
          </p:nvPr>
        </p:nvSpPr>
        <p:spPr/>
        <p:txBody>
          <a:bodyPr/>
          <a:lstStyle/>
          <a:p>
            <a:fld id="{63DCA5C9-2E11-4C67-86EB-AE1DE127DC64}" type="slidenum">
              <a:rPr lang="en-US" smtClean="0"/>
              <a:pPr/>
              <a:t>14</a:t>
            </a:fld>
            <a:endParaRPr lang="en-US"/>
          </a:p>
        </p:txBody>
      </p:sp>
    </p:spTree>
    <p:extLst>
      <p:ext uri="{BB962C8B-B14F-4D97-AF65-F5344CB8AC3E}">
        <p14:creationId xmlns:p14="http://schemas.microsoft.com/office/powerpoint/2010/main" val="342202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Quick Orders Favorites with Peers:</a:t>
            </a:r>
          </a:p>
        </p:txBody>
      </p:sp>
      <p:sp>
        <p:nvSpPr>
          <p:cNvPr id="4" name="Date Placeholder 3"/>
          <p:cNvSpPr>
            <a:spLocks noGrp="1"/>
          </p:cNvSpPr>
          <p:nvPr>
            <p:ph type="dt" sz="half" idx="15"/>
          </p:nvPr>
        </p:nvSpPr>
        <p:spPr/>
        <p:txBody>
          <a:bodyPr/>
          <a:lstStyle/>
          <a:p>
            <a:pPr indent="-3657600"/>
            <a:r>
              <a:rPr lang="en-US" smtClean="0"/>
              <a:t>03.28.2019</a:t>
            </a:r>
            <a:endParaRPr lang="en-US"/>
          </a:p>
        </p:txBody>
      </p:sp>
      <p:sp>
        <p:nvSpPr>
          <p:cNvPr id="5" name="Footer Placeholder 4"/>
          <p:cNvSpPr>
            <a:spLocks noGrp="1"/>
          </p:cNvSpPr>
          <p:nvPr>
            <p:ph type="ftr" sz="quarter" idx="16"/>
          </p:nvPr>
        </p:nvSpPr>
        <p:spPr/>
        <p:txBody>
          <a:bodyPr/>
          <a:lstStyle/>
          <a:p>
            <a:r>
              <a:rPr lang="en-US" dirty="0" smtClean="0"/>
              <a:t>Provider Cerner Education Session 7</a:t>
            </a:r>
            <a:endParaRPr lang="en-US" dirty="0"/>
          </a:p>
        </p:txBody>
      </p:sp>
      <p:sp>
        <p:nvSpPr>
          <p:cNvPr id="6" name="Slide Number Placeholder 5"/>
          <p:cNvSpPr>
            <a:spLocks noGrp="1"/>
          </p:cNvSpPr>
          <p:nvPr>
            <p:ph type="sldNum" sz="quarter" idx="17"/>
          </p:nvPr>
        </p:nvSpPr>
        <p:spPr/>
        <p:txBody>
          <a:bodyPr/>
          <a:lstStyle/>
          <a:p>
            <a:fld id="{63DCA5C9-2E11-4C67-86EB-AE1DE127DC64}" type="slidenum">
              <a:rPr lang="en-US" smtClean="0"/>
              <a:pPr/>
              <a:t>15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842" y="1897040"/>
            <a:ext cx="6148157" cy="324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145" y="5390369"/>
            <a:ext cx="40195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14"/>
          </p:nvPr>
        </p:nvSpPr>
        <p:spPr/>
        <p:txBody>
          <a:bodyPr/>
          <a:lstStyle/>
          <a:p>
            <a:r>
              <a:rPr lang="en-US" dirty="0"/>
              <a:t>Go to Quick Orders </a:t>
            </a:r>
            <a:r>
              <a:rPr lang="en-US" dirty="0" err="1"/>
              <a:t>Mpage</a:t>
            </a:r>
            <a:r>
              <a:rPr lang="en-US" dirty="0"/>
              <a:t> </a:t>
            </a:r>
          </a:p>
          <a:p>
            <a:pPr marL="342900" lvl="2" indent="-342900">
              <a:buAutoNum type="arabicPeriod"/>
            </a:pPr>
            <a:r>
              <a:rPr lang="en-US" dirty="0"/>
              <a:t>Under New Order Entry, click “Shared” </a:t>
            </a:r>
          </a:p>
          <a:p>
            <a:pPr marL="342900" lvl="2" indent="-342900">
              <a:buAutoNum type="arabicPeriod"/>
            </a:pPr>
            <a:r>
              <a:rPr lang="en-US" dirty="0"/>
              <a:t>Search for the person’s name you want to borrow from</a:t>
            </a:r>
          </a:p>
          <a:p>
            <a:pPr marL="342900" lvl="2" indent="-342900">
              <a:buAutoNum type="arabicPeriod"/>
            </a:pPr>
            <a:r>
              <a:rPr lang="en-US" dirty="0"/>
              <a:t>Select the folder you want to copy from </a:t>
            </a:r>
          </a:p>
          <a:p>
            <a:pPr marL="342900" lvl="2" indent="-342900">
              <a:buAutoNum type="arabicPeriod"/>
            </a:pPr>
            <a:r>
              <a:rPr lang="en-US" dirty="0"/>
              <a:t>Place desired orders </a:t>
            </a:r>
          </a:p>
          <a:p>
            <a:pPr marL="342900" lvl="2" indent="-342900">
              <a:buAutoNum type="arabicPeriod"/>
            </a:pPr>
            <a:r>
              <a:rPr lang="en-US" dirty="0"/>
              <a:t>Go into your cart and select /modify/add to favorites</a:t>
            </a:r>
          </a:p>
        </p:txBody>
      </p:sp>
    </p:spTree>
    <p:extLst>
      <p:ext uri="{BB962C8B-B14F-4D97-AF65-F5344CB8AC3E}">
        <p14:creationId xmlns:p14="http://schemas.microsoft.com/office/powerpoint/2010/main" val="50983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68A804AB-8C04-46D2-967E-F2DAB6B2054A}"/>
              </a:ext>
            </a:extLst>
          </p:cNvPr>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Results of Adoption Education: Cerner Advance</a:t>
            </a:r>
          </a:p>
        </p:txBody>
      </p:sp>
      <p:sp>
        <p:nvSpPr>
          <p:cNvPr id="8" name="Text Placeholder 7">
            <a:extLst>
              <a:ext uri="{FF2B5EF4-FFF2-40B4-BE49-F238E27FC236}">
                <a16:creationId xmlns:a16="http://schemas.microsoft.com/office/drawing/2014/main" xmlns="" id="{B7BE4DCC-D247-429E-B473-1F455577F2C2}"/>
              </a:ext>
            </a:extLst>
          </p:cNvPr>
          <p:cNvSpPr>
            <a:spLocks noGrp="1"/>
          </p:cNvSpPr>
          <p:nvPr>
            <p:ph type="body" sz="quarter" idx="13"/>
          </p:nvPr>
        </p:nvSpPr>
        <p:spPr/>
        <p:txBody>
          <a:bodyPr/>
          <a:lstStyle/>
          <a:p>
            <a:endParaRPr lang="en-US"/>
          </a:p>
        </p:txBody>
      </p:sp>
      <p:sp>
        <p:nvSpPr>
          <p:cNvPr id="5" name="Footer Placeholder 4">
            <a:extLst>
              <a:ext uri="{FF2B5EF4-FFF2-40B4-BE49-F238E27FC236}">
                <a16:creationId xmlns:a16="http://schemas.microsoft.com/office/drawing/2014/main" xmlns="" id="{9C6EE49F-89ED-4271-845F-712515EBCFAB}"/>
              </a:ext>
            </a:extLst>
          </p:cNvPr>
          <p:cNvSpPr>
            <a:spLocks noGrp="1"/>
          </p:cNvSpPr>
          <p:nvPr>
            <p:ph type="ftr" sz="quarter" idx="4294967295"/>
          </p:nvPr>
        </p:nvSpPr>
        <p:spPr>
          <a:xfrm>
            <a:off x="6043676" y="6480175"/>
            <a:ext cx="4813300" cy="184150"/>
          </a:xfrm>
        </p:spPr>
        <p:txBody>
          <a:bodyPr/>
          <a:lstStyle/>
          <a:p>
            <a:r>
              <a:rPr lang="en-US" dirty="0" smtClean="0"/>
              <a:t>Provider Cerner Education Session 7</a:t>
            </a:r>
            <a:endParaRPr lang="en-US" dirty="0"/>
          </a:p>
        </p:txBody>
      </p:sp>
      <p:sp>
        <p:nvSpPr>
          <p:cNvPr id="6" name="Slide Number Placeholder 5">
            <a:extLst>
              <a:ext uri="{FF2B5EF4-FFF2-40B4-BE49-F238E27FC236}">
                <a16:creationId xmlns:a16="http://schemas.microsoft.com/office/drawing/2014/main" xmlns="" id="{05D89D7B-AE5E-44EE-9DCA-50114E0E7F42}"/>
              </a:ext>
            </a:extLst>
          </p:cNvPr>
          <p:cNvSpPr>
            <a:spLocks noGrp="1"/>
          </p:cNvSpPr>
          <p:nvPr>
            <p:ph type="sldNum" sz="quarter" idx="4294967295"/>
          </p:nvPr>
        </p:nvSpPr>
        <p:spPr>
          <a:xfrm>
            <a:off x="11793538" y="6480175"/>
            <a:ext cx="398462" cy="184150"/>
          </a:xfrm>
        </p:spPr>
        <p:txBody>
          <a:bodyPr/>
          <a:lstStyle/>
          <a:p>
            <a:fld id="{63DCA5C9-2E11-4C67-86EB-AE1DE127DC64}" type="slidenum">
              <a:rPr lang="en-US" smtClean="0"/>
              <a:pPr/>
              <a:t>16</a:t>
            </a:fld>
            <a:endParaRPr lang="en-US" dirty="0"/>
          </a:p>
        </p:txBody>
      </p:sp>
      <p:sp>
        <p:nvSpPr>
          <p:cNvPr id="13" name="Footer Placeholder 4">
            <a:extLst>
              <a:ext uri="{FF2B5EF4-FFF2-40B4-BE49-F238E27FC236}">
                <a16:creationId xmlns:a16="http://schemas.microsoft.com/office/drawing/2014/main" xmlns="" id="{9C6EE49F-89ED-4271-845F-712515EBCFAB}"/>
              </a:ext>
            </a:extLst>
          </p:cNvPr>
          <p:cNvSpPr txBox="1">
            <a:spLocks/>
          </p:cNvSpPr>
          <p:nvPr/>
        </p:nvSpPr>
        <p:spPr>
          <a:xfrm>
            <a:off x="10954511" y="6515100"/>
            <a:ext cx="1038257" cy="149225"/>
          </a:xfrm>
          <a:prstGeom prst="rect">
            <a:avLst/>
          </a:prstGeom>
        </p:spPr>
        <p:txBody>
          <a:bodyPr vert="horz" lIns="0" tIns="0" rIns="0" bIns="0" rtlCol="0" anchor="b" anchorCtr="0"/>
          <a:lstStyle>
            <a:defPPr>
              <a:defRPr lang="en-US"/>
            </a:defPPr>
            <a:lvl1pPr marL="0" indent="0" algn="r" defTabSz="457200" rtl="0" eaLnBrk="1" latinLnBrk="0" hangingPunct="1">
              <a:defRPr sz="1000" kern="1200">
                <a:solidFill>
                  <a:srgbClr val="777777"/>
                </a:solidFill>
                <a:latin typeface="+mn-lt"/>
                <a:ea typeface="+mn-ea"/>
                <a:cs typeface="+mn-cs"/>
              </a:defRPr>
            </a:lvl1pPr>
            <a:lvl2pPr marL="0" algn="r" defTabSz="457200" rtl="0" eaLnBrk="1" latinLnBrk="0" hangingPunct="1">
              <a:defRPr sz="1000" b="0" kern="1200">
                <a:solidFill>
                  <a:srgbClr val="777777"/>
                </a:solidFill>
                <a:latin typeface="+mn-lt"/>
                <a:ea typeface="+mn-ea"/>
                <a:cs typeface="+mn-cs"/>
              </a:defRPr>
            </a:lvl2pPr>
            <a:lvl3pPr marL="0" algn="r" defTabSz="457200" rtl="0" eaLnBrk="1" latinLnBrk="0" hangingPunct="1">
              <a:defRPr sz="1000" kern="1200">
                <a:solidFill>
                  <a:srgbClr val="777777"/>
                </a:solidFill>
                <a:latin typeface="+mn-lt"/>
                <a:ea typeface="+mn-ea"/>
                <a:cs typeface="+mn-cs"/>
              </a:defRPr>
            </a:lvl3pPr>
            <a:lvl4pPr marL="0" algn="r" defTabSz="457200" rtl="0" eaLnBrk="1" latinLnBrk="0" hangingPunct="1">
              <a:defRPr sz="1000" kern="1200">
                <a:solidFill>
                  <a:srgbClr val="777777"/>
                </a:solidFill>
                <a:latin typeface="+mn-lt"/>
                <a:ea typeface="+mn-ea"/>
                <a:cs typeface="+mn-cs"/>
              </a:defRPr>
            </a:lvl4pPr>
            <a:lvl5pPr marL="0" algn="r" defTabSz="457200" rtl="0" eaLnBrk="1" latinLnBrk="0" hangingPunct="1">
              <a:defRPr sz="1000" kern="1200">
                <a:solidFill>
                  <a:srgbClr val="777777"/>
                </a:solidFill>
                <a:latin typeface="+mn-lt"/>
                <a:ea typeface="+mn-ea"/>
                <a:cs typeface="+mn-cs"/>
              </a:defRPr>
            </a:lvl5pPr>
            <a:lvl6pPr marL="0" algn="r" defTabSz="457200" rtl="0" eaLnBrk="1" latinLnBrk="0" hangingPunct="1">
              <a:defRPr sz="1000" kern="1200">
                <a:solidFill>
                  <a:srgbClr val="777777"/>
                </a:solidFill>
                <a:latin typeface="+mn-lt"/>
                <a:ea typeface="+mn-ea"/>
                <a:cs typeface="+mn-cs"/>
              </a:defRPr>
            </a:lvl6pPr>
            <a:lvl7pPr marL="0" algn="r" defTabSz="457200" rtl="0" eaLnBrk="1" latinLnBrk="0" hangingPunct="1">
              <a:defRPr sz="1000" kern="1200">
                <a:solidFill>
                  <a:srgbClr val="777777"/>
                </a:solidFill>
                <a:latin typeface="+mn-lt"/>
                <a:ea typeface="+mn-ea"/>
                <a:cs typeface="+mn-cs"/>
              </a:defRPr>
            </a:lvl7pPr>
            <a:lvl8pPr marL="0" algn="r" defTabSz="457200" rtl="0" eaLnBrk="1" latinLnBrk="0" hangingPunct="1">
              <a:defRPr sz="1000" kern="1200">
                <a:solidFill>
                  <a:srgbClr val="777777"/>
                </a:solidFill>
                <a:latin typeface="+mn-lt"/>
                <a:ea typeface="+mn-ea"/>
                <a:cs typeface="+mn-cs"/>
              </a:defRPr>
            </a:lvl8pPr>
            <a:lvl9pPr marL="0" algn="r" defTabSz="457200" rtl="0" eaLnBrk="1" latinLnBrk="0" hangingPunct="1">
              <a:defRPr sz="1000" kern="1200">
                <a:solidFill>
                  <a:srgbClr val="777777"/>
                </a:solidFill>
                <a:latin typeface="+mn-lt"/>
                <a:ea typeface="+mn-ea"/>
                <a:cs typeface="+mn-cs"/>
              </a:defRPr>
            </a:lvl9pPr>
          </a:lstStyle>
          <a:p>
            <a:r>
              <a:rPr lang="en-US" dirty="0" smtClean="0"/>
              <a:t>03.28.2019</a:t>
            </a:r>
            <a:endParaRPr lang="en-US" dirty="0"/>
          </a:p>
        </p:txBody>
      </p:sp>
    </p:spTree>
    <p:extLst>
      <p:ext uri="{BB962C8B-B14F-4D97-AF65-F5344CB8AC3E}">
        <p14:creationId xmlns:p14="http://schemas.microsoft.com/office/powerpoint/2010/main" val="204612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35E7145-86A7-4A0D-B01D-F3A1D4190E04}"/>
              </a:ext>
            </a:extLst>
          </p:cNvPr>
          <p:cNvSpPr>
            <a:spLocks noGrp="1"/>
          </p:cNvSpPr>
          <p:nvPr>
            <p:ph type="dt" sz="half" idx="16"/>
          </p:nvPr>
        </p:nvSpPr>
        <p:spPr/>
        <p:txBody>
          <a:bodyPr/>
          <a:lstStyle/>
          <a:p>
            <a:pPr indent="-3657600"/>
            <a:r>
              <a:rPr lang="en-US" smtClean="0"/>
              <a:t>03.28.2019</a:t>
            </a:r>
            <a:endParaRPr lang="en-US"/>
          </a:p>
        </p:txBody>
      </p:sp>
      <p:sp>
        <p:nvSpPr>
          <p:cNvPr id="3" name="Footer Placeholder 2">
            <a:extLst>
              <a:ext uri="{FF2B5EF4-FFF2-40B4-BE49-F238E27FC236}">
                <a16:creationId xmlns:a16="http://schemas.microsoft.com/office/drawing/2014/main" xmlns="" id="{FD141CED-8EB6-4215-A47A-9F04054BC457}"/>
              </a:ext>
            </a:extLst>
          </p:cNvPr>
          <p:cNvSpPr>
            <a:spLocks noGrp="1"/>
          </p:cNvSpPr>
          <p:nvPr>
            <p:ph type="ftr" sz="quarter" idx="17"/>
          </p:nvPr>
        </p:nvSpPr>
        <p:spPr/>
        <p:txBody>
          <a:bodyPr/>
          <a:lstStyle/>
          <a:p>
            <a:r>
              <a:rPr lang="en-US" smtClean="0"/>
              <a:t>Provider Cerner Education Session 7</a:t>
            </a:r>
            <a:endParaRPr lang="en-US"/>
          </a:p>
        </p:txBody>
      </p:sp>
      <p:sp>
        <p:nvSpPr>
          <p:cNvPr id="4" name="Slide Number Placeholder 3">
            <a:extLst>
              <a:ext uri="{FF2B5EF4-FFF2-40B4-BE49-F238E27FC236}">
                <a16:creationId xmlns:a16="http://schemas.microsoft.com/office/drawing/2014/main" xmlns="" id="{1F042D66-5AB5-4CF3-9409-B54F4B2B91AC}"/>
              </a:ext>
            </a:extLst>
          </p:cNvPr>
          <p:cNvSpPr>
            <a:spLocks noGrp="1"/>
          </p:cNvSpPr>
          <p:nvPr>
            <p:ph type="sldNum" sz="quarter" idx="18"/>
          </p:nvPr>
        </p:nvSpPr>
        <p:spPr/>
        <p:txBody>
          <a:bodyPr/>
          <a:lstStyle/>
          <a:p>
            <a:fld id="{63DCA5C9-2E11-4C67-86EB-AE1DE127DC64}" type="slidenum">
              <a:rPr lang="en-US" smtClean="0"/>
              <a:pPr/>
              <a:t>17</a:t>
            </a:fld>
            <a:endParaRPr lang="en-US"/>
          </a:p>
        </p:txBody>
      </p:sp>
      <p:pic>
        <p:nvPicPr>
          <p:cNvPr id="5" name="Picture 4">
            <a:extLst>
              <a:ext uri="{FF2B5EF4-FFF2-40B4-BE49-F238E27FC236}">
                <a16:creationId xmlns:a16="http://schemas.microsoft.com/office/drawing/2014/main" xmlns="" id="{935CCB83-59B9-4765-AE86-FC9ED631E339}"/>
              </a:ext>
            </a:extLst>
          </p:cNvPr>
          <p:cNvPicPr>
            <a:picLocks noChangeAspect="1"/>
          </p:cNvPicPr>
          <p:nvPr/>
        </p:nvPicPr>
        <p:blipFill>
          <a:blip r:embed="rId2"/>
          <a:stretch>
            <a:fillRect/>
          </a:stretch>
        </p:blipFill>
        <p:spPr>
          <a:xfrm>
            <a:off x="0" y="1555095"/>
            <a:ext cx="12192000" cy="5302905"/>
          </a:xfrm>
          <a:prstGeom prst="rect">
            <a:avLst/>
          </a:prstGeom>
        </p:spPr>
      </p:pic>
      <p:pic>
        <p:nvPicPr>
          <p:cNvPr id="6" name="Picture 5">
            <a:extLst>
              <a:ext uri="{FF2B5EF4-FFF2-40B4-BE49-F238E27FC236}">
                <a16:creationId xmlns:a16="http://schemas.microsoft.com/office/drawing/2014/main" xmlns="" id="{7BC04A17-3304-48C0-A84C-A41D63079B90}"/>
              </a:ext>
            </a:extLst>
          </p:cNvPr>
          <p:cNvPicPr>
            <a:picLocks noChangeAspect="1"/>
          </p:cNvPicPr>
          <p:nvPr/>
        </p:nvPicPr>
        <p:blipFill>
          <a:blip r:embed="rId3"/>
          <a:stretch>
            <a:fillRect/>
          </a:stretch>
        </p:blipFill>
        <p:spPr>
          <a:xfrm>
            <a:off x="0" y="0"/>
            <a:ext cx="12192000" cy="2079723"/>
          </a:xfrm>
          <a:prstGeom prst="rect">
            <a:avLst/>
          </a:prstGeom>
        </p:spPr>
      </p:pic>
    </p:spTree>
    <p:extLst>
      <p:ext uri="{BB962C8B-B14F-4D97-AF65-F5344CB8AC3E}">
        <p14:creationId xmlns:p14="http://schemas.microsoft.com/office/powerpoint/2010/main" val="417182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47582F9-6A9B-408C-9050-CDC45E733315}"/>
              </a:ext>
            </a:extLst>
          </p:cNvPr>
          <p:cNvSpPr>
            <a:spLocks noGrp="1"/>
          </p:cNvSpPr>
          <p:nvPr>
            <p:ph type="dt" sz="half" idx="16"/>
          </p:nvPr>
        </p:nvSpPr>
        <p:spPr/>
        <p:txBody>
          <a:bodyPr vert="horz" lIns="91440" tIns="45720" rIns="91440" bIns="45720" rtlCol="0" anchor="ctr">
            <a:normAutofit fontScale="55000" lnSpcReduction="20000"/>
          </a:bodyPr>
          <a:lstStyle/>
          <a:p>
            <a:pPr indent="-3657600" defTabSz="914400">
              <a:spcAft>
                <a:spcPts val="600"/>
              </a:spcAft>
            </a:pPr>
            <a:r>
              <a:rPr lang="en-US" sz="1200" smtClean="0">
                <a:solidFill>
                  <a:srgbClr val="898989"/>
                </a:solidFill>
              </a:rPr>
              <a:t>03.28.2019</a:t>
            </a:r>
            <a:endParaRPr lang="en-US" sz="1200">
              <a:solidFill>
                <a:srgbClr val="898989"/>
              </a:solidFill>
            </a:endParaRPr>
          </a:p>
        </p:txBody>
      </p:sp>
      <p:sp>
        <p:nvSpPr>
          <p:cNvPr id="5" name="Footer Placeholder 4">
            <a:extLst>
              <a:ext uri="{FF2B5EF4-FFF2-40B4-BE49-F238E27FC236}">
                <a16:creationId xmlns:a16="http://schemas.microsoft.com/office/drawing/2014/main" xmlns="" id="{342F69DB-C932-4D34-9F3C-87937B135A7B}"/>
              </a:ext>
            </a:extLst>
          </p:cNvPr>
          <p:cNvSpPr>
            <a:spLocks noGrp="1"/>
          </p:cNvSpPr>
          <p:nvPr>
            <p:ph type="ftr" sz="quarter" idx="17"/>
          </p:nvPr>
        </p:nvSpPr>
        <p:spPr/>
        <p:txBody>
          <a:bodyPr vert="horz" lIns="91440" tIns="45720" rIns="91440" bIns="45720" rtlCol="0" anchor="ctr">
            <a:normAutofit fontScale="55000" lnSpcReduction="20000"/>
          </a:bodyPr>
          <a:lstStyle/>
          <a:p>
            <a:pPr algn="ctr" defTabSz="914400">
              <a:spcAft>
                <a:spcPts val="600"/>
              </a:spcAft>
            </a:pPr>
            <a:r>
              <a:rPr lang="en-US" sz="1200" kern="1200" smtClean="0">
                <a:solidFill>
                  <a:srgbClr val="898989"/>
                </a:solidFill>
                <a:latin typeface="+mn-lt"/>
                <a:ea typeface="+mn-ea"/>
                <a:cs typeface="+mn-cs"/>
              </a:rPr>
              <a:t>Provider Cerner Education Session 7</a:t>
            </a:r>
            <a:endParaRPr lang="en-US" sz="1200" kern="1200">
              <a:solidFill>
                <a:srgbClr val="898989"/>
              </a:solidFill>
              <a:latin typeface="+mn-lt"/>
              <a:ea typeface="+mn-ea"/>
              <a:cs typeface="+mn-cs"/>
            </a:endParaRPr>
          </a:p>
        </p:txBody>
      </p:sp>
      <p:sp>
        <p:nvSpPr>
          <p:cNvPr id="6" name="Slide Number Placeholder 5">
            <a:extLst>
              <a:ext uri="{FF2B5EF4-FFF2-40B4-BE49-F238E27FC236}">
                <a16:creationId xmlns:a16="http://schemas.microsoft.com/office/drawing/2014/main" xmlns="" id="{B09CB076-9096-4ACA-AB22-95CF7DA4C271}"/>
              </a:ext>
            </a:extLst>
          </p:cNvPr>
          <p:cNvSpPr>
            <a:spLocks noGrp="1"/>
          </p:cNvSpPr>
          <p:nvPr>
            <p:ph type="sldNum" sz="quarter" idx="18"/>
          </p:nvPr>
        </p:nvSpPr>
        <p:spPr/>
        <p:txBody>
          <a:bodyPr vert="horz" lIns="91440" tIns="45720" rIns="91440" bIns="45720" rtlCol="0" anchor="ctr">
            <a:normAutofit fontScale="55000" lnSpcReduction="20000"/>
          </a:bodyPr>
          <a:lstStyle/>
          <a:p>
            <a:pPr defTabSz="914400">
              <a:spcAft>
                <a:spcPts val="600"/>
              </a:spcAft>
            </a:pPr>
            <a:fld id="{63DCA5C9-2E11-4C67-86EB-AE1DE127DC64}" type="slidenum">
              <a:rPr lang="en-US" sz="1200">
                <a:solidFill>
                  <a:srgbClr val="898989"/>
                </a:solidFill>
              </a:rPr>
              <a:pPr defTabSz="914400">
                <a:spcAft>
                  <a:spcPts val="600"/>
                </a:spcAft>
              </a:pPr>
              <a:t>18</a:t>
            </a:fld>
            <a:endParaRPr lang="en-US" sz="1200">
              <a:solidFill>
                <a:srgbClr val="898989"/>
              </a:solidFill>
            </a:endParaRPr>
          </a:p>
        </p:txBody>
      </p:sp>
      <p:pic>
        <p:nvPicPr>
          <p:cNvPr id="10" name="Content Placeholder 9">
            <a:extLst>
              <a:ext uri="{FF2B5EF4-FFF2-40B4-BE49-F238E27FC236}">
                <a16:creationId xmlns:a16="http://schemas.microsoft.com/office/drawing/2014/main" xmlns="" id="{76F9578F-09EE-42DF-85AD-DD9C322A596C}"/>
              </a:ext>
            </a:extLst>
          </p:cNvPr>
          <p:cNvPicPr>
            <a:picLocks noGrp="1" noChangeAspect="1"/>
          </p:cNvPicPr>
          <p:nvPr>
            <p:ph sz="quarter" idx="4294967295"/>
          </p:nvPr>
        </p:nvPicPr>
        <p:blipFill>
          <a:blip r:embed="rId2"/>
          <a:stretch>
            <a:fillRect/>
          </a:stretch>
        </p:blipFill>
        <p:spPr>
          <a:xfrm>
            <a:off x="6338783" y="1273997"/>
            <a:ext cx="5456238" cy="5124779"/>
          </a:xfrm>
          <a:prstGeom prst="rect">
            <a:avLst/>
          </a:prstGeom>
        </p:spPr>
      </p:pic>
      <p:pic>
        <p:nvPicPr>
          <p:cNvPr id="11" name="Content Placeholder 6">
            <a:extLst>
              <a:ext uri="{FF2B5EF4-FFF2-40B4-BE49-F238E27FC236}">
                <a16:creationId xmlns:a16="http://schemas.microsoft.com/office/drawing/2014/main" xmlns="" id="{0CB17186-6698-42BD-AE04-4153786ED2CC}"/>
              </a:ext>
            </a:extLst>
          </p:cNvPr>
          <p:cNvPicPr>
            <a:picLocks noGrp="1" noChangeAspect="1"/>
          </p:cNvPicPr>
          <p:nvPr>
            <p:ph sz="quarter" idx="4294967295"/>
          </p:nvPr>
        </p:nvPicPr>
        <p:blipFill>
          <a:blip r:embed="rId3"/>
          <a:stretch>
            <a:fillRect/>
          </a:stretch>
        </p:blipFill>
        <p:spPr>
          <a:xfrm>
            <a:off x="189062" y="1366464"/>
            <a:ext cx="5456237" cy="5124778"/>
          </a:xfrm>
          <a:prstGeom prst="rect">
            <a:avLst/>
          </a:prstGeom>
        </p:spPr>
      </p:pic>
      <p:sp>
        <p:nvSpPr>
          <p:cNvPr id="3" name="Rectangle 2">
            <a:extLst>
              <a:ext uri="{FF2B5EF4-FFF2-40B4-BE49-F238E27FC236}">
                <a16:creationId xmlns:a16="http://schemas.microsoft.com/office/drawing/2014/main" xmlns="" id="{BBE25FC3-EF7A-43B0-979A-5F7244306A20}"/>
              </a:ext>
            </a:extLst>
          </p:cNvPr>
          <p:cNvSpPr/>
          <p:nvPr/>
        </p:nvSpPr>
        <p:spPr>
          <a:xfrm>
            <a:off x="1674688" y="1356189"/>
            <a:ext cx="1972638" cy="47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2C4F70F-5230-4263-8BBE-4F7F10ECD609}"/>
              </a:ext>
            </a:extLst>
          </p:cNvPr>
          <p:cNvSpPr/>
          <p:nvPr/>
        </p:nvSpPr>
        <p:spPr>
          <a:xfrm>
            <a:off x="8336756" y="1294545"/>
            <a:ext cx="1972638" cy="472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455C4E3E-6AC0-4277-AE00-3B696BDE6539}"/>
              </a:ext>
            </a:extLst>
          </p:cNvPr>
          <p:cNvSpPr txBox="1"/>
          <p:nvPr/>
        </p:nvSpPr>
        <p:spPr>
          <a:xfrm>
            <a:off x="1277750" y="1459931"/>
            <a:ext cx="3575406" cy="369332"/>
          </a:xfrm>
          <a:prstGeom prst="rect">
            <a:avLst/>
          </a:prstGeom>
          <a:noFill/>
        </p:spPr>
        <p:txBody>
          <a:bodyPr wrap="square" rtlCol="0">
            <a:spAutoFit/>
          </a:bodyPr>
          <a:lstStyle/>
          <a:p>
            <a:pPr algn="ctr"/>
            <a:r>
              <a:rPr lang="en-US" dirty="0"/>
              <a:t>Control (No Training) N=18</a:t>
            </a:r>
          </a:p>
        </p:txBody>
      </p:sp>
      <p:sp>
        <p:nvSpPr>
          <p:cNvPr id="17" name="TextBox 16">
            <a:extLst>
              <a:ext uri="{FF2B5EF4-FFF2-40B4-BE49-F238E27FC236}">
                <a16:creationId xmlns:a16="http://schemas.microsoft.com/office/drawing/2014/main" xmlns="" id="{5B12A72F-C603-45CE-B499-D8C3F885870B}"/>
              </a:ext>
            </a:extLst>
          </p:cNvPr>
          <p:cNvSpPr txBox="1"/>
          <p:nvPr/>
        </p:nvSpPr>
        <p:spPr>
          <a:xfrm>
            <a:off x="7689484" y="1376219"/>
            <a:ext cx="2650732" cy="369332"/>
          </a:xfrm>
          <a:prstGeom prst="rect">
            <a:avLst/>
          </a:prstGeom>
          <a:noFill/>
        </p:spPr>
        <p:txBody>
          <a:bodyPr wrap="square" rtlCol="0">
            <a:spAutoFit/>
          </a:bodyPr>
          <a:lstStyle/>
          <a:p>
            <a:pPr algn="ctr"/>
            <a:r>
              <a:rPr lang="en-US" dirty="0"/>
              <a:t>Training cohort (N=18)</a:t>
            </a:r>
          </a:p>
        </p:txBody>
      </p:sp>
      <p:pic>
        <p:nvPicPr>
          <p:cNvPr id="7" name="Picture 6">
            <a:extLst>
              <a:ext uri="{FF2B5EF4-FFF2-40B4-BE49-F238E27FC236}">
                <a16:creationId xmlns:a16="http://schemas.microsoft.com/office/drawing/2014/main" xmlns="" id="{6B1AE5FE-DB24-490B-BF1D-0D7B6767F2A6}"/>
              </a:ext>
            </a:extLst>
          </p:cNvPr>
          <p:cNvPicPr>
            <a:picLocks noChangeAspect="1"/>
          </p:cNvPicPr>
          <p:nvPr/>
        </p:nvPicPr>
        <p:blipFill>
          <a:blip r:embed="rId4"/>
          <a:stretch>
            <a:fillRect/>
          </a:stretch>
        </p:blipFill>
        <p:spPr>
          <a:xfrm>
            <a:off x="0" y="-10563"/>
            <a:ext cx="12192000" cy="1356478"/>
          </a:xfrm>
          <a:prstGeom prst="rect">
            <a:avLst/>
          </a:prstGeom>
        </p:spPr>
      </p:pic>
    </p:spTree>
    <p:extLst>
      <p:ext uri="{BB962C8B-B14F-4D97-AF65-F5344CB8AC3E}">
        <p14:creationId xmlns:p14="http://schemas.microsoft.com/office/powerpoint/2010/main" val="224085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6"/>
          </p:nvPr>
        </p:nvSpPr>
        <p:spPr/>
        <p:txBody>
          <a:bodyPr/>
          <a:lstStyle/>
          <a:p>
            <a:pPr indent="-3657600"/>
            <a:r>
              <a:rPr lang="en-US" smtClean="0"/>
              <a:t>03.28.2019</a:t>
            </a:r>
            <a:endParaRPr lang="en-US"/>
          </a:p>
        </p:txBody>
      </p:sp>
      <p:sp>
        <p:nvSpPr>
          <p:cNvPr id="3" name="Footer Placeholder 2"/>
          <p:cNvSpPr>
            <a:spLocks noGrp="1"/>
          </p:cNvSpPr>
          <p:nvPr>
            <p:ph type="ftr" sz="quarter" idx="17"/>
          </p:nvPr>
        </p:nvSpPr>
        <p:spPr/>
        <p:txBody>
          <a:bodyPr/>
          <a:lstStyle/>
          <a:p>
            <a:r>
              <a:rPr lang="en-US" smtClean="0"/>
              <a:t>Provider Cerner Education Session 7</a:t>
            </a:r>
            <a:endParaRPr lang="en-US"/>
          </a:p>
        </p:txBody>
      </p:sp>
      <p:sp>
        <p:nvSpPr>
          <p:cNvPr id="4" name="Slide Number Placeholder 3"/>
          <p:cNvSpPr>
            <a:spLocks noGrp="1"/>
          </p:cNvSpPr>
          <p:nvPr>
            <p:ph type="sldNum" sz="quarter" idx="18"/>
          </p:nvPr>
        </p:nvSpPr>
        <p:spPr/>
        <p:txBody>
          <a:bodyPr/>
          <a:lstStyle/>
          <a:p>
            <a:fld id="{63DCA5C9-2E11-4C67-86EB-AE1DE127DC64}" type="slidenum">
              <a:rPr lang="en-US" smtClean="0"/>
              <a:pPr/>
              <a:t>19</a:t>
            </a:fld>
            <a:endParaRPr lang="en-US"/>
          </a:p>
        </p:txBody>
      </p:sp>
      <p:pic>
        <p:nvPicPr>
          <p:cNvPr id="5" name="Picture 4"/>
          <p:cNvPicPr>
            <a:picLocks noChangeAspect="1"/>
          </p:cNvPicPr>
          <p:nvPr/>
        </p:nvPicPr>
        <p:blipFill>
          <a:blip r:embed="rId2"/>
          <a:stretch>
            <a:fillRect/>
          </a:stretch>
        </p:blipFill>
        <p:spPr>
          <a:xfrm>
            <a:off x="0" y="898284"/>
            <a:ext cx="12192000" cy="5061431"/>
          </a:xfrm>
          <a:prstGeom prst="rect">
            <a:avLst/>
          </a:prstGeom>
        </p:spPr>
      </p:pic>
      <p:sp>
        <p:nvSpPr>
          <p:cNvPr id="6" name="TextBox 5">
            <a:extLst>
              <a:ext uri="{FF2B5EF4-FFF2-40B4-BE49-F238E27FC236}">
                <a16:creationId xmlns:a16="http://schemas.microsoft.com/office/drawing/2014/main" xmlns="" id="{B1A10139-3095-42A7-B35F-CC4B941E5B22}"/>
              </a:ext>
            </a:extLst>
          </p:cNvPr>
          <p:cNvSpPr txBox="1"/>
          <p:nvPr/>
        </p:nvSpPr>
        <p:spPr>
          <a:xfrm>
            <a:off x="2423160" y="201168"/>
            <a:ext cx="7498080" cy="923330"/>
          </a:xfrm>
          <a:prstGeom prst="rect">
            <a:avLst/>
          </a:prstGeom>
          <a:noFill/>
        </p:spPr>
        <p:txBody>
          <a:bodyPr wrap="square" rtlCol="0">
            <a:spAutoFit/>
          </a:bodyPr>
          <a:lstStyle/>
          <a:p>
            <a:pPr algn="ctr"/>
            <a:r>
              <a:rPr lang="en-US" dirty="0"/>
              <a:t>EMMC Control (No Adoption training) Group</a:t>
            </a:r>
          </a:p>
          <a:p>
            <a:pPr algn="ctr"/>
            <a:endParaRPr lang="en-US" dirty="0"/>
          </a:p>
          <a:p>
            <a:pPr algn="ctr"/>
            <a:r>
              <a:rPr lang="en-US" dirty="0"/>
              <a:t>Increase by 26 seconds/per patient</a:t>
            </a:r>
          </a:p>
        </p:txBody>
      </p:sp>
    </p:spTree>
    <p:extLst>
      <p:ext uri="{BB962C8B-B14F-4D97-AF65-F5344CB8AC3E}">
        <p14:creationId xmlns:p14="http://schemas.microsoft.com/office/powerpoint/2010/main" val="171341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5" name="Date Placeholder 4"/>
          <p:cNvSpPr>
            <a:spLocks noGrp="1"/>
          </p:cNvSpPr>
          <p:nvPr>
            <p:ph type="dt" sz="half" idx="16"/>
          </p:nvPr>
        </p:nvSpPr>
        <p:spPr/>
        <p:txBody>
          <a:bodyPr/>
          <a:lstStyle/>
          <a:p>
            <a:pPr indent="-3657600"/>
            <a:r>
              <a:rPr lang="en-US" smtClean="0"/>
              <a:t>03.28.2019</a:t>
            </a:r>
            <a:endParaRPr lang="en-US"/>
          </a:p>
        </p:txBody>
      </p:sp>
      <p:sp>
        <p:nvSpPr>
          <p:cNvPr id="6" name="Footer Placeholder 5"/>
          <p:cNvSpPr>
            <a:spLocks noGrp="1"/>
          </p:cNvSpPr>
          <p:nvPr>
            <p:ph type="ftr" sz="quarter" idx="17"/>
          </p:nvPr>
        </p:nvSpPr>
        <p:spPr/>
        <p:txBody>
          <a:bodyPr/>
          <a:lstStyle/>
          <a:p>
            <a:r>
              <a:rPr lang="en-US" smtClean="0"/>
              <a:t>Provider Cerner Education Session 7</a:t>
            </a:r>
            <a:endParaRPr lang="en-US"/>
          </a:p>
        </p:txBody>
      </p:sp>
      <p:sp>
        <p:nvSpPr>
          <p:cNvPr id="7" name="Slide Number Placeholder 6"/>
          <p:cNvSpPr>
            <a:spLocks noGrp="1"/>
          </p:cNvSpPr>
          <p:nvPr>
            <p:ph type="sldNum" sz="quarter" idx="18"/>
          </p:nvPr>
        </p:nvSpPr>
        <p:spPr/>
        <p:txBody>
          <a:bodyPr/>
          <a:lstStyle/>
          <a:p>
            <a:fld id="{63DCA5C9-2E11-4C67-86EB-AE1DE127DC64}" type="slidenum">
              <a:rPr lang="en-US" smtClean="0"/>
              <a:pPr/>
              <a:t>2</a:t>
            </a:fld>
            <a:endParaRPr lang="en-US"/>
          </a:p>
        </p:txBody>
      </p:sp>
      <p:sp>
        <p:nvSpPr>
          <p:cNvPr id="8" name="Content Placeholder 7"/>
          <p:cNvSpPr>
            <a:spLocks noGrp="1"/>
          </p:cNvSpPr>
          <p:nvPr>
            <p:ph sz="quarter" idx="15"/>
          </p:nvPr>
        </p:nvSpPr>
        <p:spPr>
          <a:xfrm>
            <a:off x="564614" y="1765909"/>
            <a:ext cx="5330159" cy="4715059"/>
          </a:xfrm>
        </p:spPr>
        <p:txBody>
          <a:bodyPr>
            <a:normAutofit/>
          </a:bodyPr>
          <a:lstStyle/>
          <a:p>
            <a:r>
              <a:rPr lang="en-US" dirty="0"/>
              <a:t>Our final class!</a:t>
            </a:r>
          </a:p>
          <a:p>
            <a:endParaRPr lang="en-US" dirty="0"/>
          </a:p>
          <a:p>
            <a:pPr marL="342900" indent="-342900">
              <a:buFont typeface="Arial" panose="020B0604020202020204" pitchFamily="34" charset="0"/>
              <a:buChar char="•"/>
            </a:pPr>
            <a:r>
              <a:rPr lang="en-US" dirty="0"/>
              <a:t>Review areas where Survey reveals ongoing challenge and open session for questions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Results from Cerner Analytics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Sneak Peak of what is to come from Cerner in the future!</a:t>
            </a:r>
          </a:p>
          <a:p>
            <a:endParaRPr lang="en-US" dirty="0"/>
          </a:p>
        </p:txBody>
      </p:sp>
      <p:sp>
        <p:nvSpPr>
          <p:cNvPr id="10" name="AutoShape 6" descr="Related image">
            <a:extLst>
              <a:ext uri="{FF2B5EF4-FFF2-40B4-BE49-F238E27FC236}">
                <a16:creationId xmlns:a16="http://schemas.microsoft.com/office/drawing/2014/main" xmlns="" id="{E847A032-3667-4D2A-B422-31086F2259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squeeze ball">
            <a:extLst>
              <a:ext uri="{FF2B5EF4-FFF2-40B4-BE49-F238E27FC236}">
                <a16:creationId xmlns:a16="http://schemas.microsoft.com/office/drawing/2014/main" xmlns="" id="{D4326882-74A3-4D0C-97C7-522A530B8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906" y="1742188"/>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024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6"/>
          </p:nvPr>
        </p:nvSpPr>
        <p:spPr/>
        <p:txBody>
          <a:bodyPr/>
          <a:lstStyle/>
          <a:p>
            <a:pPr indent="-3657600"/>
            <a:r>
              <a:rPr lang="en-US" smtClean="0"/>
              <a:t>03.28.2019</a:t>
            </a:r>
            <a:endParaRPr lang="en-US"/>
          </a:p>
        </p:txBody>
      </p:sp>
      <p:sp>
        <p:nvSpPr>
          <p:cNvPr id="3" name="Footer Placeholder 2"/>
          <p:cNvSpPr>
            <a:spLocks noGrp="1"/>
          </p:cNvSpPr>
          <p:nvPr>
            <p:ph type="ftr" sz="quarter" idx="17"/>
          </p:nvPr>
        </p:nvSpPr>
        <p:spPr/>
        <p:txBody>
          <a:bodyPr/>
          <a:lstStyle/>
          <a:p>
            <a:r>
              <a:rPr lang="en-US" smtClean="0"/>
              <a:t>Provider Cerner Education Session 7</a:t>
            </a:r>
            <a:endParaRPr lang="en-US"/>
          </a:p>
        </p:txBody>
      </p:sp>
      <p:sp>
        <p:nvSpPr>
          <p:cNvPr id="4" name="Slide Number Placeholder 3"/>
          <p:cNvSpPr>
            <a:spLocks noGrp="1"/>
          </p:cNvSpPr>
          <p:nvPr>
            <p:ph type="sldNum" sz="quarter" idx="18"/>
          </p:nvPr>
        </p:nvSpPr>
        <p:spPr/>
        <p:txBody>
          <a:bodyPr/>
          <a:lstStyle/>
          <a:p>
            <a:fld id="{63DCA5C9-2E11-4C67-86EB-AE1DE127DC64}" type="slidenum">
              <a:rPr lang="en-US" smtClean="0"/>
              <a:pPr/>
              <a:t>20</a:t>
            </a:fld>
            <a:endParaRPr lang="en-US"/>
          </a:p>
        </p:txBody>
      </p:sp>
      <p:pic>
        <p:nvPicPr>
          <p:cNvPr id="5" name="Picture 4"/>
          <p:cNvPicPr>
            <a:picLocks noChangeAspect="1"/>
          </p:cNvPicPr>
          <p:nvPr/>
        </p:nvPicPr>
        <p:blipFill>
          <a:blip r:embed="rId2"/>
          <a:stretch>
            <a:fillRect/>
          </a:stretch>
        </p:blipFill>
        <p:spPr>
          <a:xfrm>
            <a:off x="0" y="994782"/>
            <a:ext cx="12192000" cy="5289059"/>
          </a:xfrm>
          <a:prstGeom prst="rect">
            <a:avLst/>
          </a:prstGeom>
        </p:spPr>
      </p:pic>
      <p:sp>
        <p:nvSpPr>
          <p:cNvPr id="6" name="TextBox 5">
            <a:extLst>
              <a:ext uri="{FF2B5EF4-FFF2-40B4-BE49-F238E27FC236}">
                <a16:creationId xmlns:a16="http://schemas.microsoft.com/office/drawing/2014/main" xmlns="" id="{2AC658D5-D397-404D-9AF8-F97FB89AD45C}"/>
              </a:ext>
            </a:extLst>
          </p:cNvPr>
          <p:cNvSpPr txBox="1"/>
          <p:nvPr/>
        </p:nvSpPr>
        <p:spPr>
          <a:xfrm>
            <a:off x="2331720" y="210312"/>
            <a:ext cx="7662672" cy="923330"/>
          </a:xfrm>
          <a:prstGeom prst="rect">
            <a:avLst/>
          </a:prstGeom>
          <a:noFill/>
        </p:spPr>
        <p:txBody>
          <a:bodyPr wrap="square" rtlCol="0">
            <a:spAutoFit/>
          </a:bodyPr>
          <a:lstStyle/>
          <a:p>
            <a:pPr algn="ctr"/>
            <a:r>
              <a:rPr lang="en-US" dirty="0"/>
              <a:t>EMMC Control (No Adoption training) Group</a:t>
            </a:r>
          </a:p>
          <a:p>
            <a:pPr algn="ctr"/>
            <a:endParaRPr lang="en-US" dirty="0"/>
          </a:p>
          <a:p>
            <a:pPr algn="ctr"/>
            <a:r>
              <a:rPr lang="en-US" dirty="0"/>
              <a:t>Increase in documentation by 7 seconds/patient</a:t>
            </a:r>
          </a:p>
        </p:txBody>
      </p:sp>
    </p:spTree>
    <p:extLst>
      <p:ext uri="{BB962C8B-B14F-4D97-AF65-F5344CB8AC3E}">
        <p14:creationId xmlns:p14="http://schemas.microsoft.com/office/powerpoint/2010/main" val="3600430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6"/>
          </p:nvPr>
        </p:nvSpPr>
        <p:spPr/>
        <p:txBody>
          <a:bodyPr/>
          <a:lstStyle/>
          <a:p>
            <a:pPr indent="-3657600"/>
            <a:r>
              <a:rPr lang="en-US" smtClean="0"/>
              <a:t>03.28.2019</a:t>
            </a:r>
            <a:endParaRPr lang="en-US"/>
          </a:p>
        </p:txBody>
      </p:sp>
      <p:sp>
        <p:nvSpPr>
          <p:cNvPr id="3" name="Footer Placeholder 2"/>
          <p:cNvSpPr>
            <a:spLocks noGrp="1"/>
          </p:cNvSpPr>
          <p:nvPr>
            <p:ph type="ftr" sz="quarter" idx="17"/>
          </p:nvPr>
        </p:nvSpPr>
        <p:spPr/>
        <p:txBody>
          <a:bodyPr/>
          <a:lstStyle/>
          <a:p>
            <a:r>
              <a:rPr lang="en-US" smtClean="0"/>
              <a:t>Provider Cerner Education Session 7</a:t>
            </a:r>
            <a:endParaRPr lang="en-US"/>
          </a:p>
        </p:txBody>
      </p:sp>
      <p:sp>
        <p:nvSpPr>
          <p:cNvPr id="4" name="Slide Number Placeholder 3"/>
          <p:cNvSpPr>
            <a:spLocks noGrp="1"/>
          </p:cNvSpPr>
          <p:nvPr>
            <p:ph type="sldNum" sz="quarter" idx="18"/>
          </p:nvPr>
        </p:nvSpPr>
        <p:spPr/>
        <p:txBody>
          <a:bodyPr/>
          <a:lstStyle/>
          <a:p>
            <a:fld id="{63DCA5C9-2E11-4C67-86EB-AE1DE127DC64}" type="slidenum">
              <a:rPr lang="en-US" smtClean="0"/>
              <a:pPr/>
              <a:t>21</a:t>
            </a:fld>
            <a:endParaRPr lang="en-US"/>
          </a:p>
        </p:txBody>
      </p:sp>
      <p:pic>
        <p:nvPicPr>
          <p:cNvPr id="5" name="Picture 4"/>
          <p:cNvPicPr>
            <a:picLocks noChangeAspect="1"/>
          </p:cNvPicPr>
          <p:nvPr/>
        </p:nvPicPr>
        <p:blipFill>
          <a:blip r:embed="rId2"/>
          <a:stretch>
            <a:fillRect/>
          </a:stretch>
        </p:blipFill>
        <p:spPr>
          <a:xfrm>
            <a:off x="0" y="1088041"/>
            <a:ext cx="12192000" cy="4681918"/>
          </a:xfrm>
          <a:prstGeom prst="rect">
            <a:avLst/>
          </a:prstGeom>
        </p:spPr>
      </p:pic>
      <p:sp>
        <p:nvSpPr>
          <p:cNvPr id="6" name="TextBox 5">
            <a:extLst>
              <a:ext uri="{FF2B5EF4-FFF2-40B4-BE49-F238E27FC236}">
                <a16:creationId xmlns:a16="http://schemas.microsoft.com/office/drawing/2014/main" xmlns="" id="{44B54326-B4BB-4F33-BC51-CC3702514ED0}"/>
              </a:ext>
            </a:extLst>
          </p:cNvPr>
          <p:cNvSpPr txBox="1"/>
          <p:nvPr/>
        </p:nvSpPr>
        <p:spPr>
          <a:xfrm>
            <a:off x="2369654" y="210312"/>
            <a:ext cx="7586804" cy="923330"/>
          </a:xfrm>
          <a:prstGeom prst="rect">
            <a:avLst/>
          </a:prstGeom>
          <a:noFill/>
        </p:spPr>
        <p:txBody>
          <a:bodyPr wrap="square" rtlCol="0">
            <a:spAutoFit/>
          </a:bodyPr>
          <a:lstStyle/>
          <a:p>
            <a:pPr algn="ctr"/>
            <a:r>
              <a:rPr lang="en-US" dirty="0"/>
              <a:t>EMMC Control (No Adoption training) Group</a:t>
            </a:r>
          </a:p>
          <a:p>
            <a:pPr algn="ctr"/>
            <a:endParaRPr lang="en-US" dirty="0"/>
          </a:p>
          <a:p>
            <a:pPr algn="ctr"/>
            <a:r>
              <a:rPr lang="en-US" dirty="0"/>
              <a:t>Increase in 58 patients seen/month</a:t>
            </a:r>
          </a:p>
        </p:txBody>
      </p:sp>
    </p:spTree>
    <p:extLst>
      <p:ext uri="{BB962C8B-B14F-4D97-AF65-F5344CB8AC3E}">
        <p14:creationId xmlns:p14="http://schemas.microsoft.com/office/powerpoint/2010/main" val="855536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71078968-9759-4FB3-AD54-1862352EDDD1}"/>
              </a:ext>
            </a:extLst>
          </p:cNvPr>
          <p:cNvSpPr>
            <a:spLocks noGrp="1"/>
          </p:cNvSpPr>
          <p:nvPr>
            <p:ph type="dt" sz="half" idx="16"/>
          </p:nvPr>
        </p:nvSpPr>
        <p:spPr/>
        <p:txBody>
          <a:bodyPr/>
          <a:lstStyle/>
          <a:p>
            <a:pPr indent="-3657600"/>
            <a:r>
              <a:rPr lang="en-US" smtClean="0"/>
              <a:t>03.28.2019</a:t>
            </a:r>
            <a:endParaRPr lang="en-US"/>
          </a:p>
        </p:txBody>
      </p:sp>
      <p:sp>
        <p:nvSpPr>
          <p:cNvPr id="6" name="Footer Placeholder 5">
            <a:extLst>
              <a:ext uri="{FF2B5EF4-FFF2-40B4-BE49-F238E27FC236}">
                <a16:creationId xmlns:a16="http://schemas.microsoft.com/office/drawing/2014/main" xmlns="" id="{19DC161E-72AB-4D75-AFB4-5A128C4E4664}"/>
              </a:ext>
            </a:extLst>
          </p:cNvPr>
          <p:cNvSpPr>
            <a:spLocks noGrp="1"/>
          </p:cNvSpPr>
          <p:nvPr>
            <p:ph type="ftr" sz="quarter" idx="17"/>
          </p:nvPr>
        </p:nvSpPr>
        <p:spPr/>
        <p:txBody>
          <a:bodyPr/>
          <a:lstStyle/>
          <a:p>
            <a:r>
              <a:rPr lang="en-US" smtClean="0"/>
              <a:t>Provider Cerner Education Session 7</a:t>
            </a:r>
            <a:endParaRPr lang="en-US"/>
          </a:p>
        </p:txBody>
      </p:sp>
      <p:sp>
        <p:nvSpPr>
          <p:cNvPr id="7" name="Slide Number Placeholder 6">
            <a:extLst>
              <a:ext uri="{FF2B5EF4-FFF2-40B4-BE49-F238E27FC236}">
                <a16:creationId xmlns:a16="http://schemas.microsoft.com/office/drawing/2014/main" xmlns="" id="{9975075F-CA62-48BC-8BD4-1E696192844A}"/>
              </a:ext>
            </a:extLst>
          </p:cNvPr>
          <p:cNvSpPr>
            <a:spLocks noGrp="1"/>
          </p:cNvSpPr>
          <p:nvPr>
            <p:ph type="sldNum" sz="quarter" idx="18"/>
          </p:nvPr>
        </p:nvSpPr>
        <p:spPr/>
        <p:txBody>
          <a:bodyPr/>
          <a:lstStyle/>
          <a:p>
            <a:fld id="{63DCA5C9-2E11-4C67-86EB-AE1DE127DC64}" type="slidenum">
              <a:rPr lang="en-US" smtClean="0"/>
              <a:pPr/>
              <a:t>22</a:t>
            </a:fld>
            <a:endParaRPr lang="en-US"/>
          </a:p>
        </p:txBody>
      </p:sp>
      <p:pic>
        <p:nvPicPr>
          <p:cNvPr id="8" name="Picture 7">
            <a:extLst>
              <a:ext uri="{FF2B5EF4-FFF2-40B4-BE49-F238E27FC236}">
                <a16:creationId xmlns:a16="http://schemas.microsoft.com/office/drawing/2014/main" xmlns="" id="{21D87CDA-4334-4612-9658-1534A4EF1182}"/>
              </a:ext>
            </a:extLst>
          </p:cNvPr>
          <p:cNvPicPr>
            <a:picLocks noChangeAspect="1"/>
          </p:cNvPicPr>
          <p:nvPr/>
        </p:nvPicPr>
        <p:blipFill>
          <a:blip r:embed="rId2"/>
          <a:stretch>
            <a:fillRect/>
          </a:stretch>
        </p:blipFill>
        <p:spPr>
          <a:xfrm>
            <a:off x="1239957" y="1841739"/>
            <a:ext cx="9712085" cy="4075493"/>
          </a:xfrm>
          <a:prstGeom prst="rect">
            <a:avLst/>
          </a:prstGeom>
        </p:spPr>
      </p:pic>
      <p:sp>
        <p:nvSpPr>
          <p:cNvPr id="9" name="TextBox 8">
            <a:extLst>
              <a:ext uri="{FF2B5EF4-FFF2-40B4-BE49-F238E27FC236}">
                <a16:creationId xmlns:a16="http://schemas.microsoft.com/office/drawing/2014/main" xmlns="" id="{BEF03892-5B47-4288-B2C9-76F60387B1ED}"/>
              </a:ext>
            </a:extLst>
          </p:cNvPr>
          <p:cNvSpPr txBox="1"/>
          <p:nvPr/>
        </p:nvSpPr>
        <p:spPr>
          <a:xfrm>
            <a:off x="636997" y="1319100"/>
            <a:ext cx="10443146" cy="369332"/>
          </a:xfrm>
          <a:prstGeom prst="rect">
            <a:avLst/>
          </a:prstGeom>
          <a:noFill/>
        </p:spPr>
        <p:txBody>
          <a:bodyPr wrap="square" rtlCol="0">
            <a:spAutoFit/>
          </a:bodyPr>
          <a:lstStyle/>
          <a:p>
            <a:pPr algn="ctr"/>
            <a:r>
              <a:rPr lang="en-US" dirty="0"/>
              <a:t>Time per patient </a:t>
            </a:r>
            <a:r>
              <a:rPr lang="en-US" b="1" dirty="0"/>
              <a:t>Dropped</a:t>
            </a:r>
            <a:r>
              <a:rPr lang="en-US" dirty="0"/>
              <a:t> </a:t>
            </a:r>
            <a:r>
              <a:rPr lang="en-US" b="1" dirty="0"/>
              <a:t>by</a:t>
            </a:r>
            <a:r>
              <a:rPr lang="en-US" dirty="0"/>
              <a:t> </a:t>
            </a:r>
            <a:r>
              <a:rPr lang="en-US" b="1" dirty="0"/>
              <a:t>1:00 Minute</a:t>
            </a:r>
          </a:p>
        </p:txBody>
      </p:sp>
      <p:sp>
        <p:nvSpPr>
          <p:cNvPr id="10" name="TextBox 9">
            <a:extLst>
              <a:ext uri="{FF2B5EF4-FFF2-40B4-BE49-F238E27FC236}">
                <a16:creationId xmlns:a16="http://schemas.microsoft.com/office/drawing/2014/main" xmlns="" id="{67F638EC-BA14-4995-9FBE-A4B450F603D1}"/>
              </a:ext>
            </a:extLst>
          </p:cNvPr>
          <p:cNvSpPr txBox="1"/>
          <p:nvPr/>
        </p:nvSpPr>
        <p:spPr>
          <a:xfrm>
            <a:off x="3690723" y="755364"/>
            <a:ext cx="4335694" cy="369332"/>
          </a:xfrm>
          <a:prstGeom prst="rect">
            <a:avLst/>
          </a:prstGeom>
          <a:noFill/>
        </p:spPr>
        <p:txBody>
          <a:bodyPr wrap="square" rtlCol="0">
            <a:spAutoFit/>
          </a:bodyPr>
          <a:lstStyle/>
          <a:p>
            <a:pPr algn="ctr"/>
            <a:r>
              <a:rPr lang="en-US" dirty="0"/>
              <a:t>EMMC Adoption Training group</a:t>
            </a:r>
          </a:p>
        </p:txBody>
      </p:sp>
    </p:spTree>
    <p:extLst>
      <p:ext uri="{BB962C8B-B14F-4D97-AF65-F5344CB8AC3E}">
        <p14:creationId xmlns:p14="http://schemas.microsoft.com/office/powerpoint/2010/main" val="3924973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6"/>
          </p:nvPr>
        </p:nvSpPr>
        <p:spPr/>
        <p:txBody>
          <a:bodyPr/>
          <a:lstStyle/>
          <a:p>
            <a:pPr indent="-3657600"/>
            <a:r>
              <a:rPr lang="en-US" smtClean="0"/>
              <a:t>03.28.2019</a:t>
            </a:r>
            <a:endParaRPr lang="en-US"/>
          </a:p>
        </p:txBody>
      </p:sp>
      <p:sp>
        <p:nvSpPr>
          <p:cNvPr id="3" name="Footer Placeholder 2"/>
          <p:cNvSpPr>
            <a:spLocks noGrp="1"/>
          </p:cNvSpPr>
          <p:nvPr>
            <p:ph type="ftr" sz="quarter" idx="17"/>
          </p:nvPr>
        </p:nvSpPr>
        <p:spPr/>
        <p:txBody>
          <a:bodyPr/>
          <a:lstStyle/>
          <a:p>
            <a:r>
              <a:rPr lang="en-US" smtClean="0"/>
              <a:t>Provider Cerner Education Session 7</a:t>
            </a:r>
            <a:endParaRPr lang="en-US"/>
          </a:p>
        </p:txBody>
      </p:sp>
      <p:sp>
        <p:nvSpPr>
          <p:cNvPr id="4" name="Slide Number Placeholder 3"/>
          <p:cNvSpPr>
            <a:spLocks noGrp="1"/>
          </p:cNvSpPr>
          <p:nvPr>
            <p:ph type="sldNum" sz="quarter" idx="18"/>
          </p:nvPr>
        </p:nvSpPr>
        <p:spPr/>
        <p:txBody>
          <a:bodyPr/>
          <a:lstStyle/>
          <a:p>
            <a:fld id="{63DCA5C9-2E11-4C67-86EB-AE1DE127DC64}" type="slidenum">
              <a:rPr lang="en-US" smtClean="0"/>
              <a:pPr/>
              <a:t>23</a:t>
            </a:fld>
            <a:endParaRPr lang="en-US"/>
          </a:p>
        </p:txBody>
      </p:sp>
      <p:pic>
        <p:nvPicPr>
          <p:cNvPr id="5" name="Picture 4"/>
          <p:cNvPicPr>
            <a:picLocks noChangeAspect="1"/>
          </p:cNvPicPr>
          <p:nvPr/>
        </p:nvPicPr>
        <p:blipFill>
          <a:blip r:embed="rId2"/>
          <a:stretch>
            <a:fillRect/>
          </a:stretch>
        </p:blipFill>
        <p:spPr>
          <a:xfrm>
            <a:off x="0" y="782521"/>
            <a:ext cx="12192000" cy="5292958"/>
          </a:xfrm>
          <a:prstGeom prst="rect">
            <a:avLst/>
          </a:prstGeom>
        </p:spPr>
      </p:pic>
      <p:sp>
        <p:nvSpPr>
          <p:cNvPr id="6" name="TextBox 5">
            <a:extLst>
              <a:ext uri="{FF2B5EF4-FFF2-40B4-BE49-F238E27FC236}">
                <a16:creationId xmlns:a16="http://schemas.microsoft.com/office/drawing/2014/main" xmlns="" id="{F292B749-9C04-433B-B713-5B8E382B4962}"/>
              </a:ext>
            </a:extLst>
          </p:cNvPr>
          <p:cNvSpPr txBox="1"/>
          <p:nvPr/>
        </p:nvSpPr>
        <p:spPr>
          <a:xfrm>
            <a:off x="1717304" y="597855"/>
            <a:ext cx="8948791" cy="369332"/>
          </a:xfrm>
          <a:prstGeom prst="rect">
            <a:avLst/>
          </a:prstGeom>
          <a:noFill/>
        </p:spPr>
        <p:txBody>
          <a:bodyPr wrap="square" rtlCol="0">
            <a:spAutoFit/>
          </a:bodyPr>
          <a:lstStyle/>
          <a:p>
            <a:pPr algn="ctr"/>
            <a:r>
              <a:rPr lang="en-US" dirty="0"/>
              <a:t>Documentation </a:t>
            </a:r>
            <a:r>
              <a:rPr lang="en-US" b="1" dirty="0"/>
              <a:t>dropped by 30 seconds/patient</a:t>
            </a:r>
          </a:p>
        </p:txBody>
      </p:sp>
      <p:sp>
        <p:nvSpPr>
          <p:cNvPr id="7" name="TextBox 6">
            <a:extLst>
              <a:ext uri="{FF2B5EF4-FFF2-40B4-BE49-F238E27FC236}">
                <a16:creationId xmlns:a16="http://schemas.microsoft.com/office/drawing/2014/main" xmlns="" id="{CC8FF3BE-728E-45AB-BC5E-DD73AACFF2BD}"/>
              </a:ext>
            </a:extLst>
          </p:cNvPr>
          <p:cNvSpPr txBox="1"/>
          <p:nvPr/>
        </p:nvSpPr>
        <p:spPr>
          <a:xfrm>
            <a:off x="3914454" y="164387"/>
            <a:ext cx="4335694" cy="369332"/>
          </a:xfrm>
          <a:prstGeom prst="rect">
            <a:avLst/>
          </a:prstGeom>
          <a:noFill/>
        </p:spPr>
        <p:txBody>
          <a:bodyPr wrap="square" rtlCol="0">
            <a:spAutoFit/>
          </a:bodyPr>
          <a:lstStyle/>
          <a:p>
            <a:pPr algn="ctr"/>
            <a:r>
              <a:rPr lang="en-US" dirty="0"/>
              <a:t>EMMC Adoption Training group</a:t>
            </a:r>
          </a:p>
        </p:txBody>
      </p:sp>
    </p:spTree>
    <p:extLst>
      <p:ext uri="{BB962C8B-B14F-4D97-AF65-F5344CB8AC3E}">
        <p14:creationId xmlns:p14="http://schemas.microsoft.com/office/powerpoint/2010/main" val="2313451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6"/>
          </p:nvPr>
        </p:nvSpPr>
        <p:spPr/>
        <p:txBody>
          <a:bodyPr/>
          <a:lstStyle/>
          <a:p>
            <a:pPr indent="-3657600"/>
            <a:r>
              <a:rPr lang="en-US" smtClean="0"/>
              <a:t>03.28.2019</a:t>
            </a:r>
            <a:endParaRPr lang="en-US"/>
          </a:p>
        </p:txBody>
      </p:sp>
      <p:sp>
        <p:nvSpPr>
          <p:cNvPr id="3" name="Footer Placeholder 2"/>
          <p:cNvSpPr>
            <a:spLocks noGrp="1"/>
          </p:cNvSpPr>
          <p:nvPr>
            <p:ph type="ftr" sz="quarter" idx="17"/>
          </p:nvPr>
        </p:nvSpPr>
        <p:spPr/>
        <p:txBody>
          <a:bodyPr/>
          <a:lstStyle/>
          <a:p>
            <a:r>
              <a:rPr lang="en-US" smtClean="0"/>
              <a:t>Provider Cerner Education Session 7</a:t>
            </a:r>
            <a:endParaRPr lang="en-US"/>
          </a:p>
        </p:txBody>
      </p:sp>
      <p:sp>
        <p:nvSpPr>
          <p:cNvPr id="4" name="Slide Number Placeholder 3"/>
          <p:cNvSpPr>
            <a:spLocks noGrp="1"/>
          </p:cNvSpPr>
          <p:nvPr>
            <p:ph type="sldNum" sz="quarter" idx="18"/>
          </p:nvPr>
        </p:nvSpPr>
        <p:spPr/>
        <p:txBody>
          <a:bodyPr/>
          <a:lstStyle/>
          <a:p>
            <a:fld id="{63DCA5C9-2E11-4C67-86EB-AE1DE127DC64}" type="slidenum">
              <a:rPr lang="en-US" smtClean="0"/>
              <a:pPr/>
              <a:t>24</a:t>
            </a:fld>
            <a:endParaRPr lang="en-US"/>
          </a:p>
        </p:txBody>
      </p:sp>
      <p:pic>
        <p:nvPicPr>
          <p:cNvPr id="5" name="Picture 4"/>
          <p:cNvPicPr>
            <a:picLocks noChangeAspect="1"/>
          </p:cNvPicPr>
          <p:nvPr/>
        </p:nvPicPr>
        <p:blipFill>
          <a:blip r:embed="rId2"/>
          <a:stretch>
            <a:fillRect/>
          </a:stretch>
        </p:blipFill>
        <p:spPr>
          <a:xfrm>
            <a:off x="0" y="1004093"/>
            <a:ext cx="12192000" cy="4849813"/>
          </a:xfrm>
          <a:prstGeom prst="rect">
            <a:avLst/>
          </a:prstGeom>
        </p:spPr>
      </p:pic>
      <p:sp>
        <p:nvSpPr>
          <p:cNvPr id="6" name="TextBox 5">
            <a:extLst>
              <a:ext uri="{FF2B5EF4-FFF2-40B4-BE49-F238E27FC236}">
                <a16:creationId xmlns:a16="http://schemas.microsoft.com/office/drawing/2014/main" xmlns="" id="{10150D84-53CF-4C97-B73C-F3275118326F}"/>
              </a:ext>
            </a:extLst>
          </p:cNvPr>
          <p:cNvSpPr txBox="1"/>
          <p:nvPr/>
        </p:nvSpPr>
        <p:spPr>
          <a:xfrm>
            <a:off x="994863" y="819427"/>
            <a:ext cx="10304980" cy="369332"/>
          </a:xfrm>
          <a:prstGeom prst="rect">
            <a:avLst/>
          </a:prstGeom>
          <a:noFill/>
        </p:spPr>
        <p:txBody>
          <a:bodyPr wrap="square" rtlCol="0">
            <a:spAutoFit/>
          </a:bodyPr>
          <a:lstStyle/>
          <a:p>
            <a:pPr algn="ctr"/>
            <a:r>
              <a:rPr lang="en-US" dirty="0"/>
              <a:t>Volume Increase of approximately 650 patients/month</a:t>
            </a:r>
          </a:p>
        </p:txBody>
      </p:sp>
      <p:sp>
        <p:nvSpPr>
          <p:cNvPr id="7" name="TextBox 6">
            <a:extLst>
              <a:ext uri="{FF2B5EF4-FFF2-40B4-BE49-F238E27FC236}">
                <a16:creationId xmlns:a16="http://schemas.microsoft.com/office/drawing/2014/main" xmlns="" id="{847DA3A0-A43B-4B5D-9BA1-1A4468A49F62}"/>
              </a:ext>
            </a:extLst>
          </p:cNvPr>
          <p:cNvSpPr txBox="1"/>
          <p:nvPr/>
        </p:nvSpPr>
        <p:spPr>
          <a:xfrm>
            <a:off x="3914454" y="164387"/>
            <a:ext cx="4335694" cy="369332"/>
          </a:xfrm>
          <a:prstGeom prst="rect">
            <a:avLst/>
          </a:prstGeom>
          <a:noFill/>
        </p:spPr>
        <p:txBody>
          <a:bodyPr wrap="square" rtlCol="0">
            <a:spAutoFit/>
          </a:bodyPr>
          <a:lstStyle/>
          <a:p>
            <a:pPr algn="ctr"/>
            <a:r>
              <a:rPr lang="en-US" dirty="0"/>
              <a:t>EMMC Adoption Training</a:t>
            </a:r>
          </a:p>
        </p:txBody>
      </p:sp>
    </p:spTree>
    <p:extLst>
      <p:ext uri="{BB962C8B-B14F-4D97-AF65-F5344CB8AC3E}">
        <p14:creationId xmlns:p14="http://schemas.microsoft.com/office/powerpoint/2010/main" val="260350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Feedback</a:t>
            </a:r>
          </a:p>
        </p:txBody>
      </p:sp>
      <p:sp>
        <p:nvSpPr>
          <p:cNvPr id="5" name="Date Placeholder 4"/>
          <p:cNvSpPr>
            <a:spLocks noGrp="1"/>
          </p:cNvSpPr>
          <p:nvPr>
            <p:ph type="dt" sz="half" idx="16"/>
          </p:nvPr>
        </p:nvSpPr>
        <p:spPr/>
        <p:txBody>
          <a:bodyPr/>
          <a:lstStyle/>
          <a:p>
            <a:pPr indent="-3657600"/>
            <a:r>
              <a:rPr lang="en-US" smtClean="0"/>
              <a:t>03.28.2019</a:t>
            </a:r>
            <a:endParaRPr lang="en-US"/>
          </a:p>
        </p:txBody>
      </p:sp>
      <p:sp>
        <p:nvSpPr>
          <p:cNvPr id="6" name="Footer Placeholder 5"/>
          <p:cNvSpPr>
            <a:spLocks noGrp="1"/>
          </p:cNvSpPr>
          <p:nvPr>
            <p:ph type="ftr" sz="quarter" idx="17"/>
          </p:nvPr>
        </p:nvSpPr>
        <p:spPr/>
        <p:txBody>
          <a:bodyPr/>
          <a:lstStyle/>
          <a:p>
            <a:r>
              <a:rPr lang="en-US" smtClean="0"/>
              <a:t>Provider Cerner Education Session 7</a:t>
            </a:r>
            <a:endParaRPr lang="en-US"/>
          </a:p>
        </p:txBody>
      </p:sp>
      <p:sp>
        <p:nvSpPr>
          <p:cNvPr id="7" name="Slide Number Placeholder 6"/>
          <p:cNvSpPr>
            <a:spLocks noGrp="1"/>
          </p:cNvSpPr>
          <p:nvPr>
            <p:ph type="sldNum" sz="quarter" idx="18"/>
          </p:nvPr>
        </p:nvSpPr>
        <p:spPr/>
        <p:txBody>
          <a:bodyPr/>
          <a:lstStyle/>
          <a:p>
            <a:fld id="{63DCA5C9-2E11-4C67-86EB-AE1DE127DC64}" type="slidenum">
              <a:rPr lang="en-US" smtClean="0"/>
              <a:pPr/>
              <a:t>25</a:t>
            </a:fld>
            <a:endParaRPr lang="en-US"/>
          </a:p>
        </p:txBody>
      </p:sp>
      <p:pic>
        <p:nvPicPr>
          <p:cNvPr id="9" name="Picture 8"/>
          <p:cNvPicPr>
            <a:picLocks noChangeAspect="1"/>
          </p:cNvPicPr>
          <p:nvPr/>
        </p:nvPicPr>
        <p:blipFill>
          <a:blip r:embed="rId2"/>
          <a:stretch>
            <a:fillRect/>
          </a:stretch>
        </p:blipFill>
        <p:spPr>
          <a:xfrm>
            <a:off x="9802367" y="1392871"/>
            <a:ext cx="1743075" cy="1724025"/>
          </a:xfrm>
          <a:prstGeom prst="rect">
            <a:avLst/>
          </a:prstGeom>
        </p:spPr>
      </p:pic>
      <p:sp>
        <p:nvSpPr>
          <p:cNvPr id="15" name="Content Placeholder 14"/>
          <p:cNvSpPr>
            <a:spLocks noGrp="1"/>
          </p:cNvSpPr>
          <p:nvPr>
            <p:ph sz="quarter" idx="15"/>
          </p:nvPr>
        </p:nvSpPr>
        <p:spPr>
          <a:xfrm>
            <a:off x="484714" y="1502599"/>
            <a:ext cx="9317653" cy="1724025"/>
          </a:xfrm>
        </p:spPr>
        <p:txBody>
          <a:bodyPr>
            <a:noAutofit/>
          </a:bodyPr>
          <a:lstStyle/>
          <a:p>
            <a:r>
              <a:rPr lang="en-US" sz="1800" dirty="0"/>
              <a:t>“As a physician in the Hampden practice, we had several years of experience with Cerner and I had become quite comfortable with it. I knew, however, that many of the things I did in my day to day work flow were clunky, likely as a result of work-</a:t>
            </a:r>
            <a:r>
              <a:rPr lang="en-US" sz="1800" dirty="0" err="1"/>
              <a:t>arounds</a:t>
            </a:r>
            <a:r>
              <a:rPr lang="en-US" sz="1800" dirty="0"/>
              <a:t> I had incorporated over the years. I was very interested to see what features Cerner had to make the work more efficient and I was pleased to find those solutions in the Cerner Education Sessions with Dr. Ross. I also felt that the time we </a:t>
            </a:r>
          </a:p>
          <a:p>
            <a:endParaRPr lang="en-US" sz="1800" dirty="0"/>
          </a:p>
        </p:txBody>
      </p:sp>
      <p:sp>
        <p:nvSpPr>
          <p:cNvPr id="17" name="Content Placeholder 14"/>
          <p:cNvSpPr txBox="1">
            <a:spLocks/>
          </p:cNvSpPr>
          <p:nvPr/>
        </p:nvSpPr>
        <p:spPr>
          <a:xfrm>
            <a:off x="484713" y="3145536"/>
            <a:ext cx="11060729" cy="1805113"/>
          </a:xfrm>
          <a:prstGeom prst="rect">
            <a:avLst/>
          </a:prstGeom>
        </p:spPr>
        <p:txBody>
          <a:bodyPr vert="horz" lIns="0" tIns="0" rIns="0" bIns="0" rtlCol="0">
            <a:noAutofit/>
          </a:bodyPr>
          <a:lstStyle>
            <a:lvl1pPr marL="0" indent="0" algn="l" defTabSz="914400" rtl="0" eaLnBrk="1" latinLnBrk="0" hangingPunct="1">
              <a:lnSpc>
                <a:spcPts val="2600"/>
              </a:lnSpc>
              <a:spcBef>
                <a:spcPts val="0"/>
              </a:spcBef>
              <a:spcAft>
                <a:spcPts val="9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3464" indent="-283464"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a:lstStyle>
          <a:p>
            <a:r>
              <a:rPr lang="en-US" sz="1800" dirty="0"/>
              <a:t>had allotted to us in October was not sufficient to learn the upgraded features in Cerner (which was, in many ways, quite a bit different from the version we were previously using). While at the time I felt this set us up for failure, I now feel that taking a few months to get familiar with the system followed by a “master class” actually was probably more effective to learn these efficiency tricks as learning all of this at the beginning would have likely been fairly overwhelming and difficult to retain. The sessions are not complete yet but I would say that my only real criticism is that the institution didn’t take advantage of the time we were out of the office to conduct similar training for our MAs who do a lot of our documentation and could really benefit from learning some of these short cuts. I’m very glad I went to these sessions and I think similar training with future EMR changes would be beneficial.” – Sarah Crane, DO</a:t>
            </a:r>
          </a:p>
          <a:p>
            <a:endParaRPr lang="en-US" sz="1800" dirty="0"/>
          </a:p>
        </p:txBody>
      </p:sp>
    </p:spTree>
    <p:extLst>
      <p:ext uri="{BB962C8B-B14F-4D97-AF65-F5344CB8AC3E}">
        <p14:creationId xmlns:p14="http://schemas.microsoft.com/office/powerpoint/2010/main" val="401617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Feedback</a:t>
            </a:r>
          </a:p>
        </p:txBody>
      </p:sp>
      <p:sp>
        <p:nvSpPr>
          <p:cNvPr id="3" name="Text Placeholder 2"/>
          <p:cNvSpPr>
            <a:spLocks noGrp="1"/>
          </p:cNvSpPr>
          <p:nvPr>
            <p:ph type="body" sz="quarter" idx="14"/>
          </p:nvPr>
        </p:nvSpPr>
        <p:spPr>
          <a:xfrm>
            <a:off x="2201057" y="4206971"/>
            <a:ext cx="8945479" cy="1755648"/>
          </a:xfrm>
        </p:spPr>
        <p:txBody>
          <a:bodyPr>
            <a:normAutofit/>
          </a:bodyPr>
          <a:lstStyle/>
          <a:p>
            <a:pPr lvl="1"/>
            <a:r>
              <a:rPr lang="en-US" sz="1800" dirty="0"/>
              <a:t>“I was struggling with Cerner, my skills  limited to notes and orders.  Through these classes, I am  much better prepared to face the  day ahead.  Dr. Ross  expertly guides the class through the work flow.  And having Jenn and Dani on site  for immediate  assistance is extremely valuable. Thanks to all who made the classes be possible.” – Elizabeth Frederick, ANP </a:t>
            </a:r>
          </a:p>
        </p:txBody>
      </p:sp>
      <p:sp>
        <p:nvSpPr>
          <p:cNvPr id="4" name="Content Placeholder 3"/>
          <p:cNvSpPr>
            <a:spLocks noGrp="1"/>
          </p:cNvSpPr>
          <p:nvPr>
            <p:ph sz="quarter" idx="15"/>
          </p:nvPr>
        </p:nvSpPr>
        <p:spPr>
          <a:xfrm>
            <a:off x="493776" y="2119633"/>
            <a:ext cx="8842248" cy="1480914"/>
          </a:xfrm>
        </p:spPr>
        <p:txBody>
          <a:bodyPr/>
          <a:lstStyle/>
          <a:p>
            <a:r>
              <a:rPr lang="en-US" sz="1800" dirty="0"/>
              <a:t>“I have had the great fortune to attend all of the additional provider specific CERNER training sessions offered by Dr. Ross and his team. These sessions have been invaluable and have served to increase my efficiency in documenting.  While I still have a great deal to learn, the sessions have definitely helped. The added support is greatly appreciated.” – Dina Cole, FNP-BC </a:t>
            </a:r>
          </a:p>
          <a:p>
            <a:endParaRPr lang="en-US" dirty="0"/>
          </a:p>
        </p:txBody>
      </p:sp>
      <p:sp>
        <p:nvSpPr>
          <p:cNvPr id="5" name="Date Placeholder 4"/>
          <p:cNvSpPr>
            <a:spLocks noGrp="1"/>
          </p:cNvSpPr>
          <p:nvPr>
            <p:ph type="dt" sz="half" idx="16"/>
          </p:nvPr>
        </p:nvSpPr>
        <p:spPr/>
        <p:txBody>
          <a:bodyPr/>
          <a:lstStyle/>
          <a:p>
            <a:pPr indent="-3657600"/>
            <a:r>
              <a:rPr lang="en-US" smtClean="0"/>
              <a:t>03.28.2019</a:t>
            </a:r>
            <a:endParaRPr lang="en-US"/>
          </a:p>
        </p:txBody>
      </p:sp>
      <p:sp>
        <p:nvSpPr>
          <p:cNvPr id="6" name="Footer Placeholder 5"/>
          <p:cNvSpPr>
            <a:spLocks noGrp="1"/>
          </p:cNvSpPr>
          <p:nvPr>
            <p:ph type="ftr" sz="quarter" idx="17"/>
          </p:nvPr>
        </p:nvSpPr>
        <p:spPr/>
        <p:txBody>
          <a:bodyPr/>
          <a:lstStyle/>
          <a:p>
            <a:r>
              <a:rPr lang="en-US" smtClean="0"/>
              <a:t>Provider Cerner Education Session 7</a:t>
            </a:r>
            <a:endParaRPr lang="en-US"/>
          </a:p>
        </p:txBody>
      </p:sp>
      <p:sp>
        <p:nvSpPr>
          <p:cNvPr id="7" name="Slide Number Placeholder 6"/>
          <p:cNvSpPr>
            <a:spLocks noGrp="1"/>
          </p:cNvSpPr>
          <p:nvPr>
            <p:ph type="sldNum" sz="quarter" idx="18"/>
          </p:nvPr>
        </p:nvSpPr>
        <p:spPr/>
        <p:txBody>
          <a:bodyPr/>
          <a:lstStyle/>
          <a:p>
            <a:fld id="{63DCA5C9-2E11-4C67-86EB-AE1DE127DC64}" type="slidenum">
              <a:rPr lang="en-US" smtClean="0"/>
              <a:pPr/>
              <a:t>26</a:t>
            </a:fld>
            <a:endParaRPr lang="en-US"/>
          </a:p>
        </p:txBody>
      </p:sp>
      <p:pic>
        <p:nvPicPr>
          <p:cNvPr id="10" name="Picture 9"/>
          <p:cNvPicPr>
            <a:picLocks noChangeAspect="1"/>
          </p:cNvPicPr>
          <p:nvPr/>
        </p:nvPicPr>
        <p:blipFill>
          <a:blip r:embed="rId2"/>
          <a:stretch>
            <a:fillRect/>
          </a:stretch>
        </p:blipFill>
        <p:spPr>
          <a:xfrm>
            <a:off x="9534525" y="1936022"/>
            <a:ext cx="1771650" cy="1752600"/>
          </a:xfrm>
          <a:prstGeom prst="rect">
            <a:avLst/>
          </a:prstGeom>
        </p:spPr>
      </p:pic>
      <p:pic>
        <p:nvPicPr>
          <p:cNvPr id="11" name="Picture 10"/>
          <p:cNvPicPr>
            <a:picLocks noChangeAspect="1"/>
          </p:cNvPicPr>
          <p:nvPr/>
        </p:nvPicPr>
        <p:blipFill>
          <a:blip r:embed="rId3"/>
          <a:stretch>
            <a:fillRect/>
          </a:stretch>
        </p:blipFill>
        <p:spPr>
          <a:xfrm>
            <a:off x="368257" y="4186794"/>
            <a:ext cx="1733550" cy="1905000"/>
          </a:xfrm>
          <a:prstGeom prst="rect">
            <a:avLst/>
          </a:prstGeom>
        </p:spPr>
      </p:pic>
    </p:spTree>
    <p:extLst>
      <p:ext uri="{BB962C8B-B14F-4D97-AF65-F5344CB8AC3E}">
        <p14:creationId xmlns:p14="http://schemas.microsoft.com/office/powerpoint/2010/main" val="2860664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Feedback </a:t>
            </a:r>
          </a:p>
        </p:txBody>
      </p:sp>
      <p:sp>
        <p:nvSpPr>
          <p:cNvPr id="3" name="Text Placeholder 2"/>
          <p:cNvSpPr>
            <a:spLocks noGrp="1"/>
          </p:cNvSpPr>
          <p:nvPr>
            <p:ph type="body" sz="quarter" idx="14"/>
          </p:nvPr>
        </p:nvSpPr>
        <p:spPr>
          <a:xfrm>
            <a:off x="2377440" y="2038937"/>
            <a:ext cx="8430768" cy="2415286"/>
          </a:xfrm>
        </p:spPr>
        <p:txBody>
          <a:bodyPr>
            <a:normAutofit/>
          </a:bodyPr>
          <a:lstStyle/>
          <a:p>
            <a:pPr lvl="1"/>
            <a:r>
              <a:rPr lang="en-US" sz="1800" dirty="0"/>
              <a:t>“I feel that I have gained a great amount of knowledge from each Cerner Training class. I am less overwhelmed with the documentation portion of my job, as I am able to move around Cerner with more ease. Thank you Dr Ross and team, for the great informational sessions!” – Stephanie Bosse, FNP </a:t>
            </a:r>
          </a:p>
        </p:txBody>
      </p:sp>
      <p:sp>
        <p:nvSpPr>
          <p:cNvPr id="5" name="Date Placeholder 4"/>
          <p:cNvSpPr>
            <a:spLocks noGrp="1"/>
          </p:cNvSpPr>
          <p:nvPr>
            <p:ph type="dt" sz="half" idx="16"/>
          </p:nvPr>
        </p:nvSpPr>
        <p:spPr/>
        <p:txBody>
          <a:bodyPr/>
          <a:lstStyle/>
          <a:p>
            <a:pPr indent="-3657600"/>
            <a:r>
              <a:rPr lang="en-US" smtClean="0"/>
              <a:t>03.28.2019</a:t>
            </a:r>
            <a:endParaRPr lang="en-US"/>
          </a:p>
        </p:txBody>
      </p:sp>
      <p:sp>
        <p:nvSpPr>
          <p:cNvPr id="6" name="Footer Placeholder 5"/>
          <p:cNvSpPr>
            <a:spLocks noGrp="1"/>
          </p:cNvSpPr>
          <p:nvPr>
            <p:ph type="ftr" sz="quarter" idx="17"/>
          </p:nvPr>
        </p:nvSpPr>
        <p:spPr/>
        <p:txBody>
          <a:bodyPr/>
          <a:lstStyle/>
          <a:p>
            <a:r>
              <a:rPr lang="en-US" smtClean="0"/>
              <a:t>Provider Cerner Education Session 7</a:t>
            </a:r>
            <a:endParaRPr lang="en-US"/>
          </a:p>
        </p:txBody>
      </p:sp>
      <p:sp>
        <p:nvSpPr>
          <p:cNvPr id="7" name="Slide Number Placeholder 6"/>
          <p:cNvSpPr>
            <a:spLocks noGrp="1"/>
          </p:cNvSpPr>
          <p:nvPr>
            <p:ph type="sldNum" sz="quarter" idx="18"/>
          </p:nvPr>
        </p:nvSpPr>
        <p:spPr/>
        <p:txBody>
          <a:bodyPr/>
          <a:lstStyle/>
          <a:p>
            <a:fld id="{63DCA5C9-2E11-4C67-86EB-AE1DE127DC64}" type="slidenum">
              <a:rPr lang="en-US" smtClean="0"/>
              <a:pPr/>
              <a:t>27</a:t>
            </a:fld>
            <a:endParaRPr lang="en-US"/>
          </a:p>
        </p:txBody>
      </p:sp>
      <p:pic>
        <p:nvPicPr>
          <p:cNvPr id="8" name="Picture 7"/>
          <p:cNvPicPr>
            <a:picLocks noChangeAspect="1"/>
          </p:cNvPicPr>
          <p:nvPr/>
        </p:nvPicPr>
        <p:blipFill>
          <a:blip r:embed="rId2"/>
          <a:stretch>
            <a:fillRect/>
          </a:stretch>
        </p:blipFill>
        <p:spPr>
          <a:xfrm>
            <a:off x="493776" y="2038937"/>
            <a:ext cx="1743075" cy="1752600"/>
          </a:xfrm>
          <a:prstGeom prst="rect">
            <a:avLst/>
          </a:prstGeom>
        </p:spPr>
      </p:pic>
      <p:sp>
        <p:nvSpPr>
          <p:cNvPr id="9" name="Text Placeholder 2"/>
          <p:cNvSpPr txBox="1">
            <a:spLocks/>
          </p:cNvSpPr>
          <p:nvPr/>
        </p:nvSpPr>
        <p:spPr>
          <a:xfrm>
            <a:off x="1278488" y="4748791"/>
            <a:ext cx="8924862" cy="479203"/>
          </a:xfrm>
          <a:prstGeom prst="rect">
            <a:avLst/>
          </a:prstGeom>
        </p:spPr>
        <p:txBody>
          <a:bodyPr vert="horz" lIns="0" tIns="0" rIns="0" bIns="0" rtlCol="0">
            <a:normAutofit/>
          </a:bodyPr>
          <a:lstStyle>
            <a:lvl1pPr marL="0" indent="0" algn="l" defTabSz="914400" rtl="0" eaLnBrk="1" latinLnBrk="0" hangingPunct="1">
              <a:lnSpc>
                <a:spcPts val="2600"/>
              </a:lnSpc>
              <a:spcBef>
                <a:spcPts val="0"/>
              </a:spcBef>
              <a:spcAft>
                <a:spcPts val="900"/>
              </a:spcAft>
              <a:buFont typeface="Arial" panose="020B0604020202020204" pitchFamily="34" charset="0"/>
              <a:buNone/>
              <a:defRPr sz="1600" b="1" kern="1200">
                <a:solidFill>
                  <a:srgbClr val="777777"/>
                </a:solidFill>
                <a:latin typeface="+mn-lt"/>
                <a:ea typeface="+mn-ea"/>
                <a:cs typeface="+mn-cs"/>
              </a:defRPr>
            </a:lvl1pPr>
            <a:lvl2pPr marL="0" indent="0" algn="l" defTabSz="914400" rtl="0" eaLnBrk="1" latinLnBrk="0" hangingPunct="1">
              <a:lnSpc>
                <a:spcPts val="3200"/>
              </a:lnSpc>
              <a:spcBef>
                <a:spcPts val="0"/>
              </a:spcBef>
              <a:spcAft>
                <a:spcPts val="0"/>
              </a:spcAft>
              <a:buFont typeface="Arial" panose="020B0604020202020204" pitchFamily="34" charset="0"/>
              <a:buNone/>
              <a:defRPr sz="2800" kern="1200">
                <a:solidFill>
                  <a:srgbClr val="E87722"/>
                </a:solidFill>
                <a:latin typeface="+mn-lt"/>
                <a:ea typeface="+mn-ea"/>
                <a:cs typeface="+mn-cs"/>
              </a:defRPr>
            </a:lvl2pPr>
            <a:lvl3pPr marL="0" indent="0" algn="l" defTabSz="914400" rtl="0" eaLnBrk="1" latinLnBrk="0" hangingPunct="1">
              <a:lnSpc>
                <a:spcPts val="3200"/>
              </a:lnSpc>
              <a:spcBef>
                <a:spcPts val="0"/>
              </a:spcBef>
              <a:spcAft>
                <a:spcPts val="0"/>
              </a:spcAft>
              <a:buFont typeface="Arial" panose="020B0604020202020204" pitchFamily="34" charset="0"/>
              <a:buNone/>
              <a:defRPr sz="2800" kern="1200">
                <a:solidFill>
                  <a:srgbClr val="E87722"/>
                </a:solidFill>
                <a:latin typeface="+mn-lt"/>
                <a:ea typeface="+mn-ea"/>
                <a:cs typeface="+mn-cs"/>
              </a:defRPr>
            </a:lvl3pPr>
            <a:lvl4pPr marL="0" indent="0" algn="l" defTabSz="914400" rtl="0" eaLnBrk="1" latinLnBrk="0" hangingPunct="1">
              <a:lnSpc>
                <a:spcPts val="3200"/>
              </a:lnSpc>
              <a:spcBef>
                <a:spcPts val="0"/>
              </a:spcBef>
              <a:spcAft>
                <a:spcPts val="0"/>
              </a:spcAft>
              <a:buFont typeface="Arial" panose="020B0604020202020204" pitchFamily="34" charset="0"/>
              <a:buNone/>
              <a:defRPr sz="2800" kern="1200">
                <a:solidFill>
                  <a:srgbClr val="E87722"/>
                </a:solidFill>
                <a:latin typeface="+mn-lt"/>
                <a:ea typeface="+mn-ea"/>
                <a:cs typeface="+mn-cs"/>
              </a:defRPr>
            </a:lvl4pPr>
            <a:lvl5pPr marL="0" indent="0" algn="l" defTabSz="914400" rtl="0" eaLnBrk="1" latinLnBrk="0" hangingPunct="1">
              <a:lnSpc>
                <a:spcPts val="3200"/>
              </a:lnSpc>
              <a:spcBef>
                <a:spcPts val="0"/>
              </a:spcBef>
              <a:spcAft>
                <a:spcPts val="0"/>
              </a:spcAft>
              <a:buFont typeface="Arial" panose="020B0604020202020204" pitchFamily="34" charset="0"/>
              <a:buNone/>
              <a:defRPr sz="2800" kern="1200">
                <a:solidFill>
                  <a:srgbClr val="E87722"/>
                </a:solidFill>
                <a:latin typeface="+mn-lt"/>
                <a:ea typeface="+mn-ea"/>
                <a:cs typeface="+mn-cs"/>
              </a:defRPr>
            </a:lvl5pPr>
            <a:lvl6pPr marL="0" indent="0" algn="l" defTabSz="914400" rtl="0" eaLnBrk="1" latinLnBrk="0" hangingPunct="1">
              <a:lnSpc>
                <a:spcPts val="3200"/>
              </a:lnSpc>
              <a:spcBef>
                <a:spcPts val="0"/>
              </a:spcBef>
              <a:spcAft>
                <a:spcPts val="0"/>
              </a:spcAft>
              <a:buFont typeface="Arial" panose="020B0604020202020204" pitchFamily="34" charset="0"/>
              <a:buNone/>
              <a:defRPr sz="2800" kern="1200">
                <a:solidFill>
                  <a:srgbClr val="E87722"/>
                </a:solidFill>
                <a:latin typeface="+mn-lt"/>
                <a:ea typeface="+mn-ea"/>
                <a:cs typeface="+mn-cs"/>
              </a:defRPr>
            </a:lvl6pPr>
            <a:lvl7pPr marL="0" indent="0" algn="l" defTabSz="914400" rtl="0" eaLnBrk="1" latinLnBrk="0" hangingPunct="1">
              <a:lnSpc>
                <a:spcPts val="3200"/>
              </a:lnSpc>
              <a:spcBef>
                <a:spcPts val="0"/>
              </a:spcBef>
              <a:spcAft>
                <a:spcPts val="0"/>
              </a:spcAft>
              <a:buFont typeface="Arial" panose="020B0604020202020204" pitchFamily="34" charset="0"/>
              <a:buNone/>
              <a:defRPr sz="2800" kern="1200">
                <a:solidFill>
                  <a:srgbClr val="E87722"/>
                </a:solidFill>
                <a:latin typeface="+mn-lt"/>
                <a:ea typeface="+mn-ea"/>
                <a:cs typeface="+mn-cs"/>
              </a:defRPr>
            </a:lvl7pPr>
            <a:lvl8pPr marL="0" indent="0" algn="l" defTabSz="914400" rtl="0" eaLnBrk="1" latinLnBrk="0" hangingPunct="1">
              <a:lnSpc>
                <a:spcPts val="3200"/>
              </a:lnSpc>
              <a:spcBef>
                <a:spcPts val="0"/>
              </a:spcBef>
              <a:spcAft>
                <a:spcPts val="0"/>
              </a:spcAft>
              <a:buFont typeface="Arial" panose="020B0604020202020204" pitchFamily="34" charset="0"/>
              <a:buNone/>
              <a:defRPr sz="2800" kern="1200">
                <a:solidFill>
                  <a:srgbClr val="E87722"/>
                </a:solidFill>
                <a:latin typeface="+mn-lt"/>
                <a:ea typeface="+mn-ea"/>
                <a:cs typeface="+mn-cs"/>
              </a:defRPr>
            </a:lvl8pPr>
            <a:lvl9pPr marL="0" indent="0" algn="l" defTabSz="914400" rtl="0" eaLnBrk="1" latinLnBrk="0" hangingPunct="1">
              <a:lnSpc>
                <a:spcPts val="3200"/>
              </a:lnSpc>
              <a:spcBef>
                <a:spcPts val="0"/>
              </a:spcBef>
              <a:spcAft>
                <a:spcPts val="0"/>
              </a:spcAft>
              <a:buFont typeface="Arial" panose="020B0604020202020204" pitchFamily="34" charset="0"/>
              <a:buNone/>
              <a:defRPr sz="2800" kern="1200">
                <a:solidFill>
                  <a:srgbClr val="E87722"/>
                </a:solidFill>
                <a:latin typeface="+mn-lt"/>
                <a:ea typeface="+mn-ea"/>
                <a:cs typeface="+mn-cs"/>
              </a:defRPr>
            </a:lvl9pPr>
          </a:lstStyle>
          <a:p>
            <a:pPr lvl="1"/>
            <a:r>
              <a:rPr lang="en-US" sz="1800" dirty="0">
                <a:solidFill>
                  <a:srgbClr val="006877"/>
                </a:solidFill>
              </a:rPr>
              <a:t>“I came, I saw, I conquered ‘Oh wait, how do I do that again’” – Marcus Christiansen, DO </a:t>
            </a:r>
          </a:p>
        </p:txBody>
      </p:sp>
      <p:pic>
        <p:nvPicPr>
          <p:cNvPr id="10" name="Picture 9"/>
          <p:cNvPicPr>
            <a:picLocks noChangeAspect="1"/>
          </p:cNvPicPr>
          <p:nvPr/>
        </p:nvPicPr>
        <p:blipFill>
          <a:blip r:embed="rId3"/>
          <a:stretch>
            <a:fillRect/>
          </a:stretch>
        </p:blipFill>
        <p:spPr>
          <a:xfrm>
            <a:off x="9698926" y="4065682"/>
            <a:ext cx="1743075" cy="1752600"/>
          </a:xfrm>
          <a:prstGeom prst="rect">
            <a:avLst/>
          </a:prstGeom>
        </p:spPr>
      </p:pic>
    </p:spTree>
    <p:extLst>
      <p:ext uri="{BB962C8B-B14F-4D97-AF65-F5344CB8AC3E}">
        <p14:creationId xmlns:p14="http://schemas.microsoft.com/office/powerpoint/2010/main" val="4240607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6D2CA0C-0696-42C8-852B-E313A99D4A37}"/>
              </a:ext>
            </a:extLst>
          </p:cNvPr>
          <p:cNvPicPr>
            <a:picLocks noChangeAspect="1"/>
          </p:cNvPicPr>
          <p:nvPr/>
        </p:nvPicPr>
        <p:blipFill rotWithShape="1">
          <a:blip r:embed="rId2"/>
          <a:srcRect r="1334"/>
          <a:stretch/>
        </p:blipFill>
        <p:spPr>
          <a:xfrm>
            <a:off x="20" y="10"/>
            <a:ext cx="12191980" cy="6857990"/>
          </a:xfrm>
          <a:prstGeom prst="rect">
            <a:avLst/>
          </a:prstGeom>
        </p:spPr>
      </p:pic>
      <p:sp>
        <p:nvSpPr>
          <p:cNvPr id="5" name="Date Placeholder 4">
            <a:extLst>
              <a:ext uri="{FF2B5EF4-FFF2-40B4-BE49-F238E27FC236}">
                <a16:creationId xmlns:a16="http://schemas.microsoft.com/office/drawing/2014/main" xmlns="" id="{7211F062-6048-4CA6-8958-E68EA9B5541F}"/>
              </a:ext>
            </a:extLst>
          </p:cNvPr>
          <p:cNvSpPr>
            <a:spLocks noGrp="1"/>
          </p:cNvSpPr>
          <p:nvPr>
            <p:ph type="dt" sz="half" idx="16"/>
          </p:nvPr>
        </p:nvSpPr>
        <p:spPr>
          <a:xfrm>
            <a:off x="838200" y="6356350"/>
            <a:ext cx="2743200" cy="365125"/>
          </a:xfrm>
        </p:spPr>
        <p:txBody>
          <a:bodyPr vert="horz" lIns="91440" tIns="45720" rIns="91440" bIns="45720" rtlCol="0" anchor="ctr">
            <a:normAutofit/>
          </a:bodyPr>
          <a:lstStyle/>
          <a:p>
            <a:pPr indent="-3657600" defTabSz="914400">
              <a:spcAft>
                <a:spcPts val="600"/>
              </a:spcAft>
            </a:pPr>
            <a:r>
              <a:rPr lang="en-US" sz="1200" smtClean="0">
                <a:solidFill>
                  <a:srgbClr val="FFFFFF"/>
                </a:solidFill>
              </a:rPr>
              <a:t>03.28.2019</a:t>
            </a:r>
            <a:endParaRPr lang="en-US" sz="1200">
              <a:solidFill>
                <a:srgbClr val="FFFFFF"/>
              </a:solidFill>
            </a:endParaRPr>
          </a:p>
        </p:txBody>
      </p:sp>
      <p:sp>
        <p:nvSpPr>
          <p:cNvPr id="6" name="Footer Placeholder 5">
            <a:extLst>
              <a:ext uri="{FF2B5EF4-FFF2-40B4-BE49-F238E27FC236}">
                <a16:creationId xmlns:a16="http://schemas.microsoft.com/office/drawing/2014/main" xmlns="" id="{612F519F-6A62-4489-AF63-736CDEF206D4}"/>
              </a:ext>
            </a:extLst>
          </p:cNvPr>
          <p:cNvSpPr>
            <a:spLocks noGrp="1"/>
          </p:cNvSpPr>
          <p:nvPr>
            <p:ph type="ftr" sz="quarter" idx="17"/>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smtClean="0">
                <a:solidFill>
                  <a:srgbClr val="FFFFFF"/>
                </a:solidFill>
                <a:latin typeface="+mn-lt"/>
                <a:ea typeface="+mn-ea"/>
                <a:cs typeface="+mn-cs"/>
              </a:rPr>
              <a:t>Provider Cerner Education Session 7</a:t>
            </a:r>
            <a:endParaRPr lang="en-US" sz="1200" kern="1200">
              <a:solidFill>
                <a:srgbClr val="FFFFFF"/>
              </a:solidFill>
              <a:latin typeface="+mn-lt"/>
              <a:ea typeface="+mn-ea"/>
              <a:cs typeface="+mn-cs"/>
            </a:endParaRPr>
          </a:p>
        </p:txBody>
      </p:sp>
      <p:sp>
        <p:nvSpPr>
          <p:cNvPr id="7" name="Slide Number Placeholder 6">
            <a:extLst>
              <a:ext uri="{FF2B5EF4-FFF2-40B4-BE49-F238E27FC236}">
                <a16:creationId xmlns:a16="http://schemas.microsoft.com/office/drawing/2014/main" xmlns="" id="{3A7246E4-88A3-4ADA-ACAE-D177213A9B7E}"/>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srgbClr val="FFFFFF"/>
                </a:solidFill>
              </a:rPr>
              <a:pPr defTabSz="914400">
                <a:spcAft>
                  <a:spcPts val="600"/>
                </a:spcAft>
              </a:pPr>
              <a:t>28</a:t>
            </a:fld>
            <a:endParaRPr lang="en-US" sz="1200">
              <a:solidFill>
                <a:srgbClr val="FFFFFF"/>
              </a:solidFill>
            </a:endParaRPr>
          </a:p>
        </p:txBody>
      </p:sp>
      <p:sp>
        <p:nvSpPr>
          <p:cNvPr id="9" name="TextBox 8">
            <a:extLst>
              <a:ext uri="{FF2B5EF4-FFF2-40B4-BE49-F238E27FC236}">
                <a16:creationId xmlns:a16="http://schemas.microsoft.com/office/drawing/2014/main" xmlns="" id="{CFF1C794-F4F3-47D1-B4C3-563C2B1429C6}"/>
              </a:ext>
            </a:extLst>
          </p:cNvPr>
          <p:cNvSpPr txBox="1"/>
          <p:nvPr/>
        </p:nvSpPr>
        <p:spPr>
          <a:xfrm>
            <a:off x="1740023" y="1789748"/>
            <a:ext cx="8345010" cy="369332"/>
          </a:xfrm>
          <a:prstGeom prst="rect">
            <a:avLst/>
          </a:prstGeom>
          <a:noFill/>
        </p:spPr>
        <p:txBody>
          <a:bodyPr wrap="square" rtlCol="0">
            <a:spAutoFit/>
          </a:bodyPr>
          <a:lstStyle/>
          <a:p>
            <a:pPr algn="ctr"/>
            <a:r>
              <a:rPr lang="en-US" b="1" dirty="0"/>
              <a:t>A Taste of what is to come…..</a:t>
            </a:r>
          </a:p>
        </p:txBody>
      </p:sp>
    </p:spTree>
    <p:extLst>
      <p:ext uri="{BB962C8B-B14F-4D97-AF65-F5344CB8AC3E}">
        <p14:creationId xmlns:p14="http://schemas.microsoft.com/office/powerpoint/2010/main" val="1477837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C390E1F-FCB0-4811-90B5-B35720A7C984}"/>
              </a:ext>
            </a:extLst>
          </p:cNvPr>
          <p:cNvPicPr>
            <a:picLocks noChangeAspect="1"/>
          </p:cNvPicPr>
          <p:nvPr/>
        </p:nvPicPr>
        <p:blipFill rotWithShape="1">
          <a:blip r:embed="rId2"/>
          <a:srcRect b="443"/>
          <a:stretch/>
        </p:blipFill>
        <p:spPr>
          <a:xfrm>
            <a:off x="20" y="0"/>
            <a:ext cx="12191980" cy="6857990"/>
          </a:xfrm>
          <a:prstGeom prst="rect">
            <a:avLst/>
          </a:prstGeom>
        </p:spPr>
      </p:pic>
      <p:sp>
        <p:nvSpPr>
          <p:cNvPr id="2" name="Date Placeholder 1">
            <a:extLst>
              <a:ext uri="{FF2B5EF4-FFF2-40B4-BE49-F238E27FC236}">
                <a16:creationId xmlns:a16="http://schemas.microsoft.com/office/drawing/2014/main" xmlns="" id="{AF923F9E-2138-4172-A167-8D6541401897}"/>
              </a:ext>
            </a:extLst>
          </p:cNvPr>
          <p:cNvSpPr>
            <a:spLocks noGrp="1"/>
          </p:cNvSpPr>
          <p:nvPr>
            <p:ph type="dt" sz="half" idx="16"/>
          </p:nvPr>
        </p:nvSpPr>
        <p:spPr>
          <a:xfrm>
            <a:off x="267929" y="5684775"/>
            <a:ext cx="2743200" cy="365125"/>
          </a:xfrm>
        </p:spPr>
        <p:txBody>
          <a:bodyPr vert="horz" lIns="91440" tIns="45720" rIns="91440" bIns="45720" rtlCol="0" anchor="ctr">
            <a:normAutofit/>
          </a:bodyPr>
          <a:lstStyle/>
          <a:p>
            <a:pPr indent="-3657600" defTabSz="914400">
              <a:spcAft>
                <a:spcPts val="600"/>
              </a:spcAft>
            </a:pPr>
            <a:r>
              <a:rPr lang="en-US" sz="1200" smtClean="0">
                <a:solidFill>
                  <a:srgbClr val="FFFFFF"/>
                </a:solidFill>
              </a:rPr>
              <a:t>03.28.2019</a:t>
            </a:r>
            <a:endParaRPr lang="en-US" sz="1200" dirty="0">
              <a:solidFill>
                <a:srgbClr val="FFFFFF"/>
              </a:solidFill>
            </a:endParaRPr>
          </a:p>
        </p:txBody>
      </p:sp>
      <p:sp>
        <p:nvSpPr>
          <p:cNvPr id="3" name="Footer Placeholder 2">
            <a:extLst>
              <a:ext uri="{FF2B5EF4-FFF2-40B4-BE49-F238E27FC236}">
                <a16:creationId xmlns:a16="http://schemas.microsoft.com/office/drawing/2014/main" xmlns="" id="{D6B167F7-AB50-4BB1-AA53-A70351CD33E1}"/>
              </a:ext>
            </a:extLst>
          </p:cNvPr>
          <p:cNvSpPr>
            <a:spLocks noGrp="1"/>
          </p:cNvSpPr>
          <p:nvPr>
            <p:ph type="ftr" sz="quarter" idx="17"/>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smtClean="0">
                <a:solidFill>
                  <a:srgbClr val="FFFFFF"/>
                </a:solidFill>
                <a:latin typeface="+mn-lt"/>
                <a:ea typeface="+mn-ea"/>
                <a:cs typeface="+mn-cs"/>
              </a:rPr>
              <a:t>Provider Cerner Education Session 7</a:t>
            </a:r>
            <a:endParaRPr lang="en-US" sz="12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xmlns="" id="{C52FA0C4-5D33-4223-99E5-BA20DCB50CB0}"/>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srgbClr val="FFFFFF"/>
                </a:solidFill>
              </a:rPr>
              <a:pPr defTabSz="914400">
                <a:spcAft>
                  <a:spcPts val="600"/>
                </a:spcAft>
              </a:pPr>
              <a:t>29</a:t>
            </a:fld>
            <a:endParaRPr lang="en-US" sz="1200">
              <a:solidFill>
                <a:srgbClr val="FFFFFF"/>
              </a:solidFill>
            </a:endParaRPr>
          </a:p>
        </p:txBody>
      </p:sp>
      <p:sp>
        <p:nvSpPr>
          <p:cNvPr id="6" name="TextBox 5">
            <a:extLst>
              <a:ext uri="{FF2B5EF4-FFF2-40B4-BE49-F238E27FC236}">
                <a16:creationId xmlns:a16="http://schemas.microsoft.com/office/drawing/2014/main" xmlns="" id="{FB3E5E6E-8227-436C-88B3-3D284B6587B3}"/>
              </a:ext>
            </a:extLst>
          </p:cNvPr>
          <p:cNvSpPr txBox="1"/>
          <p:nvPr/>
        </p:nvSpPr>
        <p:spPr>
          <a:xfrm>
            <a:off x="8227976" y="6015692"/>
            <a:ext cx="4278297" cy="523220"/>
          </a:xfrm>
          <a:prstGeom prst="rect">
            <a:avLst/>
          </a:prstGeom>
          <a:noFill/>
        </p:spPr>
        <p:txBody>
          <a:bodyPr wrap="square" rtlCol="0">
            <a:spAutoFit/>
          </a:bodyPr>
          <a:lstStyle/>
          <a:p>
            <a:r>
              <a:rPr lang="en-US" sz="2800" dirty="0"/>
              <a:t>Current Day</a:t>
            </a:r>
          </a:p>
        </p:txBody>
      </p:sp>
    </p:spTree>
    <p:extLst>
      <p:ext uri="{BB962C8B-B14F-4D97-AF65-F5344CB8AC3E}">
        <p14:creationId xmlns:p14="http://schemas.microsoft.com/office/powerpoint/2010/main" val="387085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Survey results:  Pre-Education, Dec 20, 2018 (Baseline) </a:t>
            </a:r>
          </a:p>
        </p:txBody>
      </p:sp>
      <p:sp>
        <p:nvSpPr>
          <p:cNvPr id="4" name="Date Placeholder 3"/>
          <p:cNvSpPr>
            <a:spLocks noGrp="1"/>
          </p:cNvSpPr>
          <p:nvPr>
            <p:ph type="dt" sz="half" idx="15"/>
          </p:nvPr>
        </p:nvSpPr>
        <p:spPr/>
        <p:txBody>
          <a:bodyPr/>
          <a:lstStyle/>
          <a:p>
            <a:pPr indent="-3657600"/>
            <a:r>
              <a:rPr lang="en-US" smtClean="0"/>
              <a:t>03.28.2019</a:t>
            </a:r>
            <a:endParaRPr lang="en-US"/>
          </a:p>
        </p:txBody>
      </p:sp>
      <p:sp>
        <p:nvSpPr>
          <p:cNvPr id="5" name="Footer Placeholder 4"/>
          <p:cNvSpPr>
            <a:spLocks noGrp="1"/>
          </p:cNvSpPr>
          <p:nvPr>
            <p:ph type="ftr" sz="quarter" idx="16"/>
          </p:nvPr>
        </p:nvSpPr>
        <p:spPr/>
        <p:txBody>
          <a:bodyPr/>
          <a:lstStyle/>
          <a:p>
            <a:r>
              <a:rPr lang="en-US" smtClean="0"/>
              <a:t>Provider Cerner Education Session 7</a:t>
            </a:r>
            <a:endParaRPr lang="en-US" dirty="0"/>
          </a:p>
        </p:txBody>
      </p:sp>
      <p:sp>
        <p:nvSpPr>
          <p:cNvPr id="6" name="Slide Number Placeholder 5"/>
          <p:cNvSpPr>
            <a:spLocks noGrp="1"/>
          </p:cNvSpPr>
          <p:nvPr>
            <p:ph type="sldNum" sz="quarter" idx="17"/>
          </p:nvPr>
        </p:nvSpPr>
        <p:spPr/>
        <p:txBody>
          <a:bodyPr/>
          <a:lstStyle/>
          <a:p>
            <a:fld id="{63DCA5C9-2E11-4C67-86EB-AE1DE127DC64}" type="slidenum">
              <a:rPr lang="en-US" smtClean="0"/>
              <a:pPr/>
              <a:t>3</a:t>
            </a:fld>
            <a:endParaRPr lang="en-US"/>
          </a:p>
        </p:txBody>
      </p:sp>
      <p:graphicFrame>
        <p:nvGraphicFramePr>
          <p:cNvPr id="12" name="Content Placeholder 11"/>
          <p:cNvGraphicFramePr>
            <a:graphicFrameLocks noGrp="1"/>
          </p:cNvGraphicFramePr>
          <p:nvPr>
            <p:ph sz="quarter" idx="14"/>
            <p:extLst/>
          </p:nvPr>
        </p:nvGraphicFramePr>
        <p:xfrm>
          <a:off x="488950" y="1325563"/>
          <a:ext cx="5546466" cy="3886207"/>
        </p:xfrm>
        <a:graphic>
          <a:graphicData uri="http://schemas.openxmlformats.org/drawingml/2006/table">
            <a:tbl>
              <a:tblPr/>
              <a:tblGrid>
                <a:gridCol w="3465011">
                  <a:extLst>
                    <a:ext uri="{9D8B030D-6E8A-4147-A177-3AD203B41FA5}">
                      <a16:colId xmlns:a16="http://schemas.microsoft.com/office/drawing/2014/main" xmlns="" val="20000"/>
                    </a:ext>
                  </a:extLst>
                </a:gridCol>
                <a:gridCol w="820338">
                  <a:extLst>
                    <a:ext uri="{9D8B030D-6E8A-4147-A177-3AD203B41FA5}">
                      <a16:colId xmlns:a16="http://schemas.microsoft.com/office/drawing/2014/main" xmlns="" val="20001"/>
                    </a:ext>
                  </a:extLst>
                </a:gridCol>
                <a:gridCol w="612193">
                  <a:extLst>
                    <a:ext uri="{9D8B030D-6E8A-4147-A177-3AD203B41FA5}">
                      <a16:colId xmlns:a16="http://schemas.microsoft.com/office/drawing/2014/main" xmlns="" val="20002"/>
                    </a:ext>
                  </a:extLst>
                </a:gridCol>
                <a:gridCol w="648924">
                  <a:extLst>
                    <a:ext uri="{9D8B030D-6E8A-4147-A177-3AD203B41FA5}">
                      <a16:colId xmlns:a16="http://schemas.microsoft.com/office/drawing/2014/main" xmlns="" val="20003"/>
                    </a:ext>
                  </a:extLst>
                </a:gridCol>
              </a:tblGrid>
              <a:tr h="595051">
                <a:tc>
                  <a:txBody>
                    <a:bodyPr/>
                    <a:lstStyle/>
                    <a:p>
                      <a:pPr algn="l" fontAlgn="b"/>
                      <a:r>
                        <a:rPr lang="en-US" sz="900" b="1" i="0" u="none" strike="noStrike" dirty="0">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76312">
                <a:tc>
                  <a:txBody>
                    <a:bodyPr/>
                    <a:lstStyle/>
                    <a:p>
                      <a:pPr algn="l" fontAlgn="b"/>
                      <a:r>
                        <a:rPr lang="en-US" sz="900" b="1" i="0" u="none" strike="noStrike">
                          <a:solidFill>
                            <a:srgbClr val="000000"/>
                          </a:solidFill>
                          <a:effectLst/>
                          <a:latin typeface="Calibri" panose="020F0502020204030204" pitchFamily="34" charset="0"/>
                        </a:rPr>
                        <a:t>PowerChart Structure:</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293853">
                <a:tc>
                  <a:txBody>
                    <a:bodyPr/>
                    <a:lstStyle/>
                    <a:p>
                      <a:pPr algn="l" fontAlgn="ctr"/>
                      <a:r>
                        <a:rPr lang="en-US" sz="900" b="0" i="0" u="none" strike="noStrike">
                          <a:solidFill>
                            <a:srgbClr val="000000"/>
                          </a:solidFill>
                          <a:effectLst/>
                          <a:latin typeface="Calibri" panose="020F0502020204030204" pitchFamily="34" charset="0"/>
                        </a:rPr>
                        <a:t>I have organized my MPages and their components , and removed components I don’t use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2"/>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set up the contextual view (documentation on the right)</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change filters on the various M-page components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4"/>
                  </a:ext>
                </a:extLst>
              </a:tr>
              <a:tr h="293853">
                <a:tc>
                  <a:txBody>
                    <a:bodyPr/>
                    <a:lstStyle/>
                    <a:p>
                      <a:pPr algn="l" fontAlgn="ctr"/>
                      <a:r>
                        <a:rPr lang="en-US" sz="900" b="0" i="0" u="none" strike="noStrike">
                          <a:solidFill>
                            <a:srgbClr val="000000"/>
                          </a:solidFill>
                          <a:effectLst/>
                          <a:latin typeface="Calibri" panose="020F0502020204030204" pitchFamily="34" charset="0"/>
                        </a:rPr>
                        <a:t>I can accurately identify the banner bar, tool bars, table of contents (dark side), and MPage menu.</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293853">
                <a:tc>
                  <a:txBody>
                    <a:bodyPr/>
                    <a:lstStyle/>
                    <a:p>
                      <a:pPr algn="l" fontAlgn="ctr"/>
                      <a:r>
                        <a:rPr lang="en-US" sz="900" b="0" i="0" u="none" strike="noStrike">
                          <a:solidFill>
                            <a:srgbClr val="000000"/>
                          </a:solidFill>
                          <a:effectLst/>
                          <a:latin typeface="Calibri" panose="020F0502020204030204" pitchFamily="34" charset="0"/>
                        </a:rPr>
                        <a:t>I know the benefits of using the Workflow M-Page instead of going back/forth to the “Dark Side”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176312">
                <a:tc>
                  <a:txBody>
                    <a:bodyPr/>
                    <a:lstStyle/>
                    <a:p>
                      <a:pPr algn="l" fontAlgn="ctr"/>
                      <a:r>
                        <a:rPr lang="en-US" sz="900" b="0" i="0" u="none" strike="noStrike">
                          <a:solidFill>
                            <a:srgbClr val="000000"/>
                          </a:solidFill>
                          <a:effectLst/>
                          <a:latin typeface="Calibri" panose="020F0502020204030204" pitchFamily="34" charset="0"/>
                        </a:rPr>
                        <a:t>I have configured my toolbars to meet my needs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7"/>
                  </a:ext>
                </a:extLst>
              </a:tr>
              <a:tr h="176312">
                <a:tc>
                  <a:txBody>
                    <a:bodyPr/>
                    <a:lstStyle/>
                    <a:p>
                      <a:pPr algn="l"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176312">
                <a:tc>
                  <a:txBody>
                    <a:bodyPr/>
                    <a:lstStyle/>
                    <a:p>
                      <a:pPr algn="l" fontAlgn="b"/>
                      <a:r>
                        <a:rPr lang="en-US" sz="900" b="1" i="0" u="none" strike="noStrike">
                          <a:solidFill>
                            <a:srgbClr val="000000"/>
                          </a:solidFill>
                          <a:effectLst/>
                          <a:latin typeface="Calibri" panose="020F0502020204030204" pitchFamily="34" charset="0"/>
                        </a:rPr>
                        <a:t>Note Creation:</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176312">
                <a:tc>
                  <a:txBody>
                    <a:bodyPr/>
                    <a:lstStyle/>
                    <a:p>
                      <a:pPr algn="l" fontAlgn="ctr"/>
                      <a:r>
                        <a:rPr lang="en-US" sz="900" b="0" i="0" u="none" strike="noStrike">
                          <a:solidFill>
                            <a:srgbClr val="000000"/>
                          </a:solidFill>
                          <a:effectLst/>
                          <a:latin typeface="Calibri" panose="020F0502020204030204" pitchFamily="34" charset="0"/>
                        </a:rPr>
                        <a:t>I know the difference between the workflow M-page and a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0"/>
                  </a:ext>
                </a:extLst>
              </a:tr>
              <a:tr h="293853">
                <a:tc>
                  <a:txBody>
                    <a:bodyPr/>
                    <a:lstStyle/>
                    <a:p>
                      <a:pPr algn="l" fontAlgn="ctr"/>
                      <a:r>
                        <a:rPr lang="en-US" sz="900" b="0" i="0" u="none" strike="noStrike">
                          <a:solidFill>
                            <a:srgbClr val="000000"/>
                          </a:solidFill>
                          <a:effectLst/>
                          <a:latin typeface="Calibri" panose="020F0502020204030204" pitchFamily="34" charset="0"/>
                        </a:rPr>
                        <a:t>I am comfortable moving back and forth between the workflow M-page and the note without fear of losing work.</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1"/>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use system auto-text for documenting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2"/>
                  </a:ext>
                </a:extLst>
              </a:tr>
              <a:tr h="176312">
                <a:tc>
                  <a:txBody>
                    <a:bodyPr/>
                    <a:lstStyle/>
                    <a:p>
                      <a:pPr algn="l" fontAlgn="ctr"/>
                      <a:r>
                        <a:rPr lang="en-US" sz="900" b="0" i="0" u="none" strike="noStrike">
                          <a:solidFill>
                            <a:srgbClr val="000000"/>
                          </a:solidFill>
                          <a:effectLst/>
                          <a:latin typeface="Calibri" panose="020F0502020204030204" pitchFamily="34" charset="0"/>
                        </a:rPr>
                        <a:t>I have created personal auto-text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3"/>
                  </a:ext>
                </a:extLst>
              </a:tr>
              <a:tr h="176312">
                <a:tc>
                  <a:txBody>
                    <a:bodyPr/>
                    <a:lstStyle/>
                    <a:p>
                      <a:pPr algn="l" fontAlgn="ctr"/>
                      <a:r>
                        <a:rPr lang="en-US" sz="900" b="0" i="0" u="none" strike="noStrike">
                          <a:solidFill>
                            <a:srgbClr val="000000"/>
                          </a:solidFill>
                          <a:effectLst/>
                          <a:latin typeface="Calibri" panose="020F0502020204030204" pitchFamily="34" charset="0"/>
                        </a:rPr>
                        <a:t>I have made a shortcut to pull nursing documentation into my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4"/>
                  </a:ext>
                </a:extLst>
              </a:tr>
              <a:tr h="176312">
                <a:tc>
                  <a:txBody>
                    <a:bodyPr/>
                    <a:lstStyle/>
                    <a:p>
                      <a:pPr algn="l" fontAlgn="ctr"/>
                      <a:r>
                        <a:rPr lang="en-US" sz="900" b="0" i="0" u="none" strike="noStrike">
                          <a:solidFill>
                            <a:srgbClr val="000000"/>
                          </a:solidFill>
                          <a:effectLst/>
                          <a:latin typeface="Calibri" panose="020F0502020204030204" pitchFamily="34" charset="0"/>
                        </a:rPr>
                        <a:t>I have created auto-text that includes Smart Templates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5"/>
                  </a:ext>
                </a:extLst>
              </a:tr>
              <a:tr h="176312">
                <a:tc>
                  <a:txBody>
                    <a:bodyPr/>
                    <a:lstStyle/>
                    <a:p>
                      <a:pPr algn="l" fontAlgn="ctr"/>
                      <a:r>
                        <a:rPr lang="en-US" sz="900" b="0" i="0" u="none" strike="noStrike" dirty="0">
                          <a:solidFill>
                            <a:srgbClr val="000000"/>
                          </a:solidFill>
                          <a:effectLst/>
                          <a:latin typeface="Calibri" panose="020F0502020204030204" pitchFamily="34" charset="0"/>
                        </a:rPr>
                        <a:t>I know how to alter the title of a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6</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6"/>
                  </a:ext>
                </a:extLst>
              </a:tr>
            </a:tbl>
          </a:graphicData>
        </a:graphic>
      </p:graphicFrame>
      <p:graphicFrame>
        <p:nvGraphicFramePr>
          <p:cNvPr id="15" name="Table 14"/>
          <p:cNvGraphicFramePr>
            <a:graphicFrameLocks noGrp="1"/>
          </p:cNvGraphicFramePr>
          <p:nvPr>
            <p:extLst/>
          </p:nvPr>
        </p:nvGraphicFramePr>
        <p:xfrm>
          <a:off x="6164568" y="1325563"/>
          <a:ext cx="5753100" cy="4274820"/>
        </p:xfrm>
        <a:graphic>
          <a:graphicData uri="http://schemas.openxmlformats.org/drawingml/2006/table">
            <a:tbl>
              <a:tblPr/>
              <a:tblGrid>
                <a:gridCol w="3594100">
                  <a:extLst>
                    <a:ext uri="{9D8B030D-6E8A-4147-A177-3AD203B41FA5}">
                      <a16:colId xmlns:a16="http://schemas.microsoft.com/office/drawing/2014/main" xmlns="" val="20000"/>
                    </a:ext>
                  </a:extLst>
                </a:gridCol>
                <a:gridCol w="850900">
                  <a:extLst>
                    <a:ext uri="{9D8B030D-6E8A-4147-A177-3AD203B41FA5}">
                      <a16:colId xmlns:a16="http://schemas.microsoft.com/office/drawing/2014/main" xmlns="" val="20001"/>
                    </a:ext>
                  </a:extLst>
                </a:gridCol>
                <a:gridCol w="635000">
                  <a:extLst>
                    <a:ext uri="{9D8B030D-6E8A-4147-A177-3AD203B41FA5}">
                      <a16:colId xmlns:a16="http://schemas.microsoft.com/office/drawing/2014/main" xmlns="" val="20002"/>
                    </a:ext>
                  </a:extLst>
                </a:gridCol>
                <a:gridCol w="673100">
                  <a:extLst>
                    <a:ext uri="{9D8B030D-6E8A-4147-A177-3AD203B41FA5}">
                      <a16:colId xmlns:a16="http://schemas.microsoft.com/office/drawing/2014/main" xmlns="" val="20003"/>
                    </a:ext>
                  </a:extLst>
                </a:gridCol>
              </a:tblGrid>
              <a:tr h="617220">
                <a:tc>
                  <a:txBody>
                    <a:bodyPr/>
                    <a:lstStyle/>
                    <a:p>
                      <a:pPr algn="l" fontAlgn="b"/>
                      <a:r>
                        <a:rPr lang="en-US" sz="9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82880">
                <a:tc>
                  <a:txBody>
                    <a:bodyPr/>
                    <a:lstStyle/>
                    <a:p>
                      <a:pPr algn="l" fontAlgn="b"/>
                      <a:r>
                        <a:rPr lang="en-US" sz="900" b="1" i="0" u="none" strike="noStrike">
                          <a:solidFill>
                            <a:srgbClr val="000000"/>
                          </a:solidFill>
                          <a:effectLst/>
                          <a:latin typeface="Calibri" panose="020F0502020204030204" pitchFamily="34" charset="0"/>
                        </a:rPr>
                        <a:t>Documentation Tools: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182880">
                <a:tc>
                  <a:txBody>
                    <a:bodyPr/>
                    <a:lstStyle/>
                    <a:p>
                      <a:pPr algn="l" fontAlgn="ctr"/>
                      <a:r>
                        <a:rPr lang="en-US" sz="900" b="0" i="0" u="none" strike="noStrike">
                          <a:solidFill>
                            <a:srgbClr val="000000"/>
                          </a:solidFill>
                          <a:effectLst/>
                          <a:latin typeface="Calibri" panose="020F0502020204030204" pitchFamily="34" charset="0"/>
                        </a:rPr>
                        <a:t>I know the difference between a diagnosis and a problem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maintain a current problems list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3"/>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mark in error a problem on the patient’s problem list so it will no longer be part of their chart.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4"/>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free-text (Centricity-like) comments to the Family History, Social History, and Problems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5"/>
                  </a:ext>
                </a:extLst>
              </a:tr>
              <a:tr h="182880">
                <a:tc>
                  <a:txBody>
                    <a:bodyPr/>
                    <a:lstStyle/>
                    <a:p>
                      <a:pPr algn="l" fontAlgn="ctr"/>
                      <a:r>
                        <a:rPr lang="en-US" sz="900" b="0" i="0" u="none" strike="noStrike">
                          <a:solidFill>
                            <a:srgbClr val="000000"/>
                          </a:solidFill>
                          <a:effectLst/>
                          <a:latin typeface="Calibri" panose="020F0502020204030204" pitchFamily="34" charset="0"/>
                        </a:rPr>
                        <a:t>I have added items to the Family History Quick Selection section</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6"/>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update the Social History through modify and add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7"/>
                  </a:ext>
                </a:extLst>
              </a:tr>
              <a:tr h="182880">
                <a:tc>
                  <a:txBody>
                    <a:bodyPr/>
                    <a:lstStyle/>
                    <a:p>
                      <a:pPr algn="l"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182880">
                <a:tc>
                  <a:txBody>
                    <a:bodyPr/>
                    <a:lstStyle/>
                    <a:p>
                      <a:pPr algn="l" fontAlgn="b"/>
                      <a:r>
                        <a:rPr lang="en-US" sz="900" b="1" i="0" u="none" strike="noStrike">
                          <a:solidFill>
                            <a:srgbClr val="000000"/>
                          </a:solidFill>
                          <a:effectLst/>
                          <a:latin typeface="Calibri" panose="020F0502020204030204" pitchFamily="34" charset="0"/>
                        </a:rPr>
                        <a:t>Message Center:</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182880">
                <a:tc>
                  <a:txBody>
                    <a:bodyPr/>
                    <a:lstStyle/>
                    <a:p>
                      <a:pPr algn="l" fontAlgn="ctr"/>
                      <a:r>
                        <a:rPr lang="en-US" sz="900" b="0" i="0" u="none" strike="noStrike">
                          <a:solidFill>
                            <a:srgbClr val="000000"/>
                          </a:solidFill>
                          <a:effectLst/>
                          <a:latin typeface="Calibri" panose="020F0502020204030204" pitchFamily="34" charset="0"/>
                        </a:rPr>
                        <a:t>I have assigned proxies in my message center to my partners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182880">
                <a:tc>
                  <a:txBody>
                    <a:bodyPr/>
                    <a:lstStyle/>
                    <a:p>
                      <a:pPr algn="l" fontAlgn="ctr"/>
                      <a:r>
                        <a:rPr lang="en-US" sz="900" b="0" i="0" u="none" strike="noStrike">
                          <a:solidFill>
                            <a:srgbClr val="000000"/>
                          </a:solidFill>
                          <a:effectLst/>
                          <a:latin typeface="Calibri" panose="020F0502020204030204" pitchFamily="34" charset="0"/>
                        </a:rPr>
                        <a:t>I have set up messaging favorites for pools and colleagues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182880">
                <a:tc>
                  <a:txBody>
                    <a:bodyPr/>
                    <a:lstStyle/>
                    <a:p>
                      <a:pPr algn="l" fontAlgn="ctr"/>
                      <a:r>
                        <a:rPr lang="en-US" sz="900" b="0" i="0" u="none" strike="noStrike">
                          <a:solidFill>
                            <a:srgbClr val="000000"/>
                          </a:solidFill>
                          <a:effectLst/>
                          <a:latin typeface="Calibri" panose="020F0502020204030204" pitchFamily="34" charset="0"/>
                        </a:rPr>
                        <a:t>I know when and how to use between the visit encounters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2"/>
                  </a:ext>
                </a:extLst>
              </a:tr>
              <a:tr h="182880">
                <a:tc>
                  <a:txBody>
                    <a:bodyPr/>
                    <a:lstStyle/>
                    <a:p>
                      <a:pPr algn="l" fontAlgn="ctr"/>
                      <a:r>
                        <a:rPr lang="en-US" sz="900" b="0" i="0" u="none" strike="noStrike">
                          <a:solidFill>
                            <a:srgbClr val="000000"/>
                          </a:solidFill>
                          <a:effectLst/>
                          <a:latin typeface="Calibri" panose="020F0502020204030204" pitchFamily="34" charset="0"/>
                        </a:rPr>
                        <a:t>I have set up my between-the-visit encounter locations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3"/>
                  </a:ext>
                </a:extLst>
              </a:tr>
              <a:tr h="182880">
                <a:tc>
                  <a:txBody>
                    <a:bodyPr/>
                    <a:lstStyle/>
                    <a:p>
                      <a:pPr algn="l"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4"/>
                  </a:ext>
                </a:extLst>
              </a:tr>
              <a:tr h="182880">
                <a:tc>
                  <a:txBody>
                    <a:bodyPr/>
                    <a:lstStyle/>
                    <a:p>
                      <a:pPr algn="l" fontAlgn="b"/>
                      <a:r>
                        <a:rPr lang="en-US" sz="900" b="1" i="0" u="none" strike="noStrike">
                          <a:solidFill>
                            <a:srgbClr val="000000"/>
                          </a:solidFill>
                          <a:effectLst/>
                          <a:latin typeface="Calibri" panose="020F0502020204030204" pitchFamily="34" charset="0"/>
                        </a:rPr>
                        <a:t>Ordering: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5"/>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favorites on my quick orders pages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6"/>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“borrow” someone else’s quick orders folder favorites so I can use them.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7"/>
                  </a:ext>
                </a:extLst>
              </a:tr>
              <a:tr h="182880">
                <a:tc>
                  <a:txBody>
                    <a:bodyPr/>
                    <a:lstStyle/>
                    <a:p>
                      <a:pPr algn="l" fontAlgn="ctr"/>
                      <a:r>
                        <a:rPr lang="en-US" sz="900" b="0" i="0" u="none" strike="noStrike">
                          <a:solidFill>
                            <a:srgbClr val="000000"/>
                          </a:solidFill>
                          <a:effectLst/>
                          <a:latin typeface="Calibri" panose="020F0502020204030204" pitchFamily="34" charset="0"/>
                        </a:rPr>
                        <a:t>I routinely use Quick Orders and make use of Order Sentences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8"/>
                  </a:ext>
                </a:extLst>
              </a:tr>
            </a:tbl>
          </a:graphicData>
        </a:graphic>
      </p:graphicFrame>
      <p:graphicFrame>
        <p:nvGraphicFramePr>
          <p:cNvPr id="17" name="Table 16"/>
          <p:cNvGraphicFramePr>
            <a:graphicFrameLocks noGrp="1"/>
          </p:cNvGraphicFramePr>
          <p:nvPr>
            <p:extLst/>
          </p:nvPr>
        </p:nvGraphicFramePr>
        <p:xfrm>
          <a:off x="488950" y="5249287"/>
          <a:ext cx="5546466" cy="914400"/>
        </p:xfrm>
        <a:graphic>
          <a:graphicData uri="http://schemas.openxmlformats.org/drawingml/2006/table">
            <a:tbl>
              <a:tblPr/>
              <a:tblGrid>
                <a:gridCol w="3465011">
                  <a:extLst>
                    <a:ext uri="{9D8B030D-6E8A-4147-A177-3AD203B41FA5}">
                      <a16:colId xmlns:a16="http://schemas.microsoft.com/office/drawing/2014/main" xmlns="" val="20000"/>
                    </a:ext>
                  </a:extLst>
                </a:gridCol>
                <a:gridCol w="820338">
                  <a:extLst>
                    <a:ext uri="{9D8B030D-6E8A-4147-A177-3AD203B41FA5}">
                      <a16:colId xmlns:a16="http://schemas.microsoft.com/office/drawing/2014/main" xmlns="" val="20001"/>
                    </a:ext>
                  </a:extLst>
                </a:gridCol>
                <a:gridCol w="612193">
                  <a:extLst>
                    <a:ext uri="{9D8B030D-6E8A-4147-A177-3AD203B41FA5}">
                      <a16:colId xmlns:a16="http://schemas.microsoft.com/office/drawing/2014/main" xmlns="" val="20002"/>
                    </a:ext>
                  </a:extLst>
                </a:gridCol>
                <a:gridCol w="648924">
                  <a:extLst>
                    <a:ext uri="{9D8B030D-6E8A-4147-A177-3AD203B41FA5}">
                      <a16:colId xmlns:a16="http://schemas.microsoft.com/office/drawing/2014/main" xmlns="" val="20003"/>
                    </a:ext>
                  </a:extLst>
                </a:gridCol>
              </a:tblGrid>
              <a:tr h="182880">
                <a:tc>
                  <a:txBody>
                    <a:bodyPr/>
                    <a:lstStyle/>
                    <a:p>
                      <a:pPr algn="l" fontAlgn="b"/>
                      <a:r>
                        <a:rPr lang="en-US" sz="900" b="1" i="0" u="none" strike="noStrike">
                          <a:solidFill>
                            <a:srgbClr val="000000"/>
                          </a:solidFill>
                          <a:effectLst/>
                          <a:latin typeface="Calibri" panose="020F0502020204030204" pitchFamily="34" charset="0"/>
                        </a:rPr>
                        <a:t>MModal: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82880">
                <a:tc>
                  <a:txBody>
                    <a:bodyPr/>
                    <a:lstStyle/>
                    <a:p>
                      <a:pPr algn="l" fontAlgn="ctr"/>
                      <a:r>
                        <a:rPr lang="en-US" sz="900" b="0" i="0" u="none" strike="noStrike">
                          <a:solidFill>
                            <a:srgbClr val="000000"/>
                          </a:solidFill>
                          <a:effectLst/>
                          <a:latin typeface="Calibri" panose="020F0502020204030204" pitchFamily="34" charset="0"/>
                        </a:rPr>
                        <a:t>I routine use MModal</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1"/>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commands to insert text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use the next field button and command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3"/>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create auto-text that are MModal optimized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66898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2F6172C-1DBA-4B00-8749-EDBD856E4361}"/>
              </a:ext>
            </a:extLst>
          </p:cNvPr>
          <p:cNvPicPr>
            <a:picLocks noChangeAspect="1"/>
          </p:cNvPicPr>
          <p:nvPr/>
        </p:nvPicPr>
        <p:blipFill rotWithShape="1">
          <a:blip r:embed="rId2"/>
          <a:srcRect t="442"/>
          <a:stretch/>
        </p:blipFill>
        <p:spPr>
          <a:xfrm>
            <a:off x="20" y="10"/>
            <a:ext cx="12191980" cy="6857990"/>
          </a:xfrm>
          <a:prstGeom prst="rect">
            <a:avLst/>
          </a:prstGeom>
        </p:spPr>
      </p:pic>
      <p:sp>
        <p:nvSpPr>
          <p:cNvPr id="3" name="Footer Placeholder 2">
            <a:extLst>
              <a:ext uri="{FF2B5EF4-FFF2-40B4-BE49-F238E27FC236}">
                <a16:creationId xmlns:a16="http://schemas.microsoft.com/office/drawing/2014/main" xmlns="" id="{56DA5EAF-8ADA-4FEF-BB8F-4496D6E1E5CF}"/>
              </a:ext>
            </a:extLst>
          </p:cNvPr>
          <p:cNvSpPr>
            <a:spLocks noGrp="1"/>
          </p:cNvSpPr>
          <p:nvPr>
            <p:ph type="ftr" sz="quarter" idx="17"/>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smtClean="0">
                <a:solidFill>
                  <a:srgbClr val="FFFFFF"/>
                </a:solidFill>
                <a:latin typeface="+mn-lt"/>
                <a:ea typeface="+mn-ea"/>
                <a:cs typeface="+mn-cs"/>
              </a:rPr>
              <a:t>Provider Cerner Education Session 7</a:t>
            </a:r>
            <a:endParaRPr lang="en-US" sz="12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xmlns="" id="{30462550-8BA4-450C-A094-0B6068E36287}"/>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srgbClr val="FFFFFF"/>
                </a:solidFill>
              </a:rPr>
              <a:pPr defTabSz="914400">
                <a:spcAft>
                  <a:spcPts val="600"/>
                </a:spcAft>
              </a:pPr>
              <a:t>30</a:t>
            </a:fld>
            <a:endParaRPr lang="en-US" sz="1200">
              <a:solidFill>
                <a:srgbClr val="FFFFFF"/>
              </a:solidFill>
            </a:endParaRPr>
          </a:p>
        </p:txBody>
      </p:sp>
      <p:sp>
        <p:nvSpPr>
          <p:cNvPr id="2" name="Date Placeholder 1"/>
          <p:cNvSpPr>
            <a:spLocks noGrp="1"/>
          </p:cNvSpPr>
          <p:nvPr>
            <p:ph type="dt" sz="half" idx="16"/>
          </p:nvPr>
        </p:nvSpPr>
        <p:spPr/>
        <p:txBody>
          <a:bodyPr/>
          <a:lstStyle/>
          <a:p>
            <a:pPr indent="-3657600"/>
            <a:r>
              <a:rPr lang="en-US" smtClean="0"/>
              <a:t>03.28.2019</a:t>
            </a:r>
            <a:endParaRPr lang="en-US"/>
          </a:p>
        </p:txBody>
      </p:sp>
    </p:spTree>
    <p:extLst>
      <p:ext uri="{BB962C8B-B14F-4D97-AF65-F5344CB8AC3E}">
        <p14:creationId xmlns:p14="http://schemas.microsoft.com/office/powerpoint/2010/main" val="2474018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4BA0D36-9799-4949-990B-5A8764845FB4}"/>
              </a:ext>
            </a:extLst>
          </p:cNvPr>
          <p:cNvPicPr>
            <a:picLocks noChangeAspect="1"/>
          </p:cNvPicPr>
          <p:nvPr/>
        </p:nvPicPr>
        <p:blipFill rotWithShape="1">
          <a:blip r:embed="rId2"/>
          <a:srcRect b="443"/>
          <a:stretch/>
        </p:blipFill>
        <p:spPr>
          <a:xfrm>
            <a:off x="20" y="10"/>
            <a:ext cx="12191980" cy="6857990"/>
          </a:xfrm>
          <a:prstGeom prst="rect">
            <a:avLst/>
          </a:prstGeom>
        </p:spPr>
      </p:pic>
      <p:sp>
        <p:nvSpPr>
          <p:cNvPr id="2" name="Date Placeholder 1">
            <a:extLst>
              <a:ext uri="{FF2B5EF4-FFF2-40B4-BE49-F238E27FC236}">
                <a16:creationId xmlns:a16="http://schemas.microsoft.com/office/drawing/2014/main" xmlns="" id="{A5ECD000-2C61-477C-93EC-DD2251AD1164}"/>
              </a:ext>
            </a:extLst>
          </p:cNvPr>
          <p:cNvSpPr>
            <a:spLocks noGrp="1"/>
          </p:cNvSpPr>
          <p:nvPr>
            <p:ph type="dt" sz="half" idx="16"/>
          </p:nvPr>
        </p:nvSpPr>
        <p:spPr>
          <a:xfrm>
            <a:off x="838200" y="6356350"/>
            <a:ext cx="2743200" cy="365125"/>
          </a:xfrm>
        </p:spPr>
        <p:txBody>
          <a:bodyPr vert="horz" lIns="91440" tIns="45720" rIns="91440" bIns="45720" rtlCol="0" anchor="ctr">
            <a:normAutofit/>
          </a:bodyPr>
          <a:lstStyle/>
          <a:p>
            <a:pPr indent="-3657600" defTabSz="914400">
              <a:spcAft>
                <a:spcPts val="600"/>
              </a:spcAft>
            </a:pPr>
            <a:r>
              <a:rPr lang="en-US" sz="1200" smtClean="0">
                <a:solidFill>
                  <a:srgbClr val="FFFFFF"/>
                </a:solidFill>
              </a:rPr>
              <a:t>03.28.2019</a:t>
            </a:r>
            <a:endParaRPr lang="en-US" sz="1200">
              <a:solidFill>
                <a:srgbClr val="FFFFFF"/>
              </a:solidFill>
            </a:endParaRPr>
          </a:p>
        </p:txBody>
      </p:sp>
      <p:sp>
        <p:nvSpPr>
          <p:cNvPr id="3" name="Footer Placeholder 2">
            <a:extLst>
              <a:ext uri="{FF2B5EF4-FFF2-40B4-BE49-F238E27FC236}">
                <a16:creationId xmlns:a16="http://schemas.microsoft.com/office/drawing/2014/main" xmlns="" id="{0A55BF9A-66BB-495D-B820-9A28FCBF8BD4}"/>
              </a:ext>
            </a:extLst>
          </p:cNvPr>
          <p:cNvSpPr>
            <a:spLocks noGrp="1"/>
          </p:cNvSpPr>
          <p:nvPr>
            <p:ph type="ftr" sz="quarter" idx="17"/>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smtClean="0">
                <a:solidFill>
                  <a:srgbClr val="FFFFFF"/>
                </a:solidFill>
                <a:latin typeface="+mn-lt"/>
                <a:ea typeface="+mn-ea"/>
                <a:cs typeface="+mn-cs"/>
              </a:rPr>
              <a:t>Provider Cerner Education Session 7</a:t>
            </a:r>
            <a:endParaRPr lang="en-US" sz="12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xmlns="" id="{11B8CAB0-6794-41CB-BD90-8353C4DCEC74}"/>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srgbClr val="FFFFFF"/>
                </a:solidFill>
              </a:rPr>
              <a:pPr defTabSz="914400">
                <a:spcAft>
                  <a:spcPts val="600"/>
                </a:spcAft>
              </a:pPr>
              <a:t>31</a:t>
            </a:fld>
            <a:endParaRPr lang="en-US" sz="1200">
              <a:solidFill>
                <a:srgbClr val="FFFFFF"/>
              </a:solidFill>
            </a:endParaRPr>
          </a:p>
        </p:txBody>
      </p:sp>
    </p:spTree>
    <p:extLst>
      <p:ext uri="{BB962C8B-B14F-4D97-AF65-F5344CB8AC3E}">
        <p14:creationId xmlns:p14="http://schemas.microsoft.com/office/powerpoint/2010/main" val="2120234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2C31062-9D2C-4F4E-BCC7-9B28EBEA4190}"/>
              </a:ext>
            </a:extLst>
          </p:cNvPr>
          <p:cNvPicPr>
            <a:picLocks noChangeAspect="1"/>
          </p:cNvPicPr>
          <p:nvPr/>
        </p:nvPicPr>
        <p:blipFill rotWithShape="1">
          <a:blip r:embed="rId2"/>
          <a:srcRect t="881"/>
          <a:stretch/>
        </p:blipFill>
        <p:spPr>
          <a:xfrm>
            <a:off x="20" y="10"/>
            <a:ext cx="12191980" cy="6857990"/>
          </a:xfrm>
          <a:prstGeom prst="rect">
            <a:avLst/>
          </a:prstGeom>
        </p:spPr>
      </p:pic>
      <p:sp>
        <p:nvSpPr>
          <p:cNvPr id="2" name="Date Placeholder 1">
            <a:extLst>
              <a:ext uri="{FF2B5EF4-FFF2-40B4-BE49-F238E27FC236}">
                <a16:creationId xmlns:a16="http://schemas.microsoft.com/office/drawing/2014/main" xmlns="" id="{A1FD5377-B73A-476F-A6CC-DA67F5022EC3}"/>
              </a:ext>
            </a:extLst>
          </p:cNvPr>
          <p:cNvSpPr>
            <a:spLocks noGrp="1"/>
          </p:cNvSpPr>
          <p:nvPr>
            <p:ph type="dt" sz="half" idx="16"/>
          </p:nvPr>
        </p:nvSpPr>
        <p:spPr>
          <a:xfrm>
            <a:off x="838200" y="6356350"/>
            <a:ext cx="2743200" cy="365125"/>
          </a:xfrm>
        </p:spPr>
        <p:txBody>
          <a:bodyPr vert="horz" lIns="91440" tIns="45720" rIns="91440" bIns="45720" rtlCol="0" anchor="ctr">
            <a:normAutofit/>
          </a:bodyPr>
          <a:lstStyle/>
          <a:p>
            <a:pPr indent="-3657600" defTabSz="914400">
              <a:spcAft>
                <a:spcPts val="600"/>
              </a:spcAft>
            </a:pPr>
            <a:r>
              <a:rPr lang="en-US" sz="1200" smtClean="0">
                <a:solidFill>
                  <a:srgbClr val="FFFFFF"/>
                </a:solidFill>
              </a:rPr>
              <a:t>03.28.2019</a:t>
            </a:r>
            <a:endParaRPr lang="en-US" sz="1200">
              <a:solidFill>
                <a:srgbClr val="FFFFFF"/>
              </a:solidFill>
            </a:endParaRPr>
          </a:p>
        </p:txBody>
      </p:sp>
      <p:sp>
        <p:nvSpPr>
          <p:cNvPr id="3" name="Footer Placeholder 2">
            <a:extLst>
              <a:ext uri="{FF2B5EF4-FFF2-40B4-BE49-F238E27FC236}">
                <a16:creationId xmlns:a16="http://schemas.microsoft.com/office/drawing/2014/main" xmlns="" id="{CC975935-A931-4191-80BF-BFC674243335}"/>
              </a:ext>
            </a:extLst>
          </p:cNvPr>
          <p:cNvSpPr>
            <a:spLocks noGrp="1"/>
          </p:cNvSpPr>
          <p:nvPr>
            <p:ph type="ftr" sz="quarter" idx="17"/>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smtClean="0">
                <a:solidFill>
                  <a:srgbClr val="FFFFFF"/>
                </a:solidFill>
                <a:latin typeface="+mn-lt"/>
                <a:ea typeface="+mn-ea"/>
                <a:cs typeface="+mn-cs"/>
              </a:rPr>
              <a:t>Provider Cerner Education Session 7</a:t>
            </a:r>
            <a:endParaRPr lang="en-US" sz="12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xmlns="" id="{9CD56557-9239-44C7-8F06-10EBB5D6188A}"/>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srgbClr val="FFFFFF"/>
                </a:solidFill>
              </a:rPr>
              <a:pPr defTabSz="914400">
                <a:spcAft>
                  <a:spcPts val="600"/>
                </a:spcAft>
              </a:pPr>
              <a:t>32</a:t>
            </a:fld>
            <a:endParaRPr lang="en-US" sz="1200">
              <a:solidFill>
                <a:srgbClr val="FFFFFF"/>
              </a:solidFill>
            </a:endParaRPr>
          </a:p>
        </p:txBody>
      </p:sp>
    </p:spTree>
    <p:extLst>
      <p:ext uri="{BB962C8B-B14F-4D97-AF65-F5344CB8AC3E}">
        <p14:creationId xmlns:p14="http://schemas.microsoft.com/office/powerpoint/2010/main" val="424631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4EFB76C-A3B5-4E24-9C37-E33D879D1B49}"/>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Date Placeholder 1">
            <a:extLst>
              <a:ext uri="{FF2B5EF4-FFF2-40B4-BE49-F238E27FC236}">
                <a16:creationId xmlns:a16="http://schemas.microsoft.com/office/drawing/2014/main" xmlns="" id="{18F46D41-21F6-40CF-9088-6D41E17FAA8D}"/>
              </a:ext>
            </a:extLst>
          </p:cNvPr>
          <p:cNvSpPr>
            <a:spLocks noGrp="1"/>
          </p:cNvSpPr>
          <p:nvPr>
            <p:ph type="dt" sz="half" idx="16"/>
          </p:nvPr>
        </p:nvSpPr>
        <p:spPr>
          <a:xfrm>
            <a:off x="838200" y="6356350"/>
            <a:ext cx="2743200" cy="365125"/>
          </a:xfrm>
        </p:spPr>
        <p:txBody>
          <a:bodyPr vert="horz" lIns="91440" tIns="45720" rIns="91440" bIns="45720" rtlCol="0" anchor="ctr">
            <a:normAutofit/>
          </a:bodyPr>
          <a:lstStyle/>
          <a:p>
            <a:pPr indent="-3657600" defTabSz="914400">
              <a:spcAft>
                <a:spcPts val="600"/>
              </a:spcAft>
            </a:pPr>
            <a:r>
              <a:rPr lang="en-US" sz="1200" smtClean="0">
                <a:solidFill>
                  <a:srgbClr val="FFFFFF"/>
                </a:solidFill>
              </a:rPr>
              <a:t>03.28.2019</a:t>
            </a:r>
            <a:endParaRPr lang="en-US" sz="1200">
              <a:solidFill>
                <a:srgbClr val="FFFFFF"/>
              </a:solidFill>
            </a:endParaRPr>
          </a:p>
        </p:txBody>
      </p:sp>
      <p:sp>
        <p:nvSpPr>
          <p:cNvPr id="3" name="Footer Placeholder 2">
            <a:extLst>
              <a:ext uri="{FF2B5EF4-FFF2-40B4-BE49-F238E27FC236}">
                <a16:creationId xmlns:a16="http://schemas.microsoft.com/office/drawing/2014/main" xmlns="" id="{A8A04EDF-4DC4-43AF-AFAF-170140A83F39}"/>
              </a:ext>
            </a:extLst>
          </p:cNvPr>
          <p:cNvSpPr>
            <a:spLocks noGrp="1"/>
          </p:cNvSpPr>
          <p:nvPr>
            <p:ph type="ftr" sz="quarter" idx="17"/>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smtClean="0">
                <a:solidFill>
                  <a:srgbClr val="FFFFFF"/>
                </a:solidFill>
                <a:latin typeface="+mn-lt"/>
                <a:ea typeface="+mn-ea"/>
                <a:cs typeface="+mn-cs"/>
              </a:rPr>
              <a:t>Provider Cerner Education Session 7</a:t>
            </a:r>
            <a:endParaRPr lang="en-US" sz="12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xmlns="" id="{933CA803-F24D-4140-B2D7-1A62C09BE36D}"/>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srgbClr val="FFFFFF"/>
                </a:solidFill>
              </a:rPr>
              <a:pPr defTabSz="914400">
                <a:spcAft>
                  <a:spcPts val="600"/>
                </a:spcAft>
              </a:pPr>
              <a:t>33</a:t>
            </a:fld>
            <a:endParaRPr lang="en-US" sz="1200">
              <a:solidFill>
                <a:srgbClr val="FFFFFF"/>
              </a:solidFill>
            </a:endParaRPr>
          </a:p>
        </p:txBody>
      </p:sp>
    </p:spTree>
    <p:extLst>
      <p:ext uri="{BB962C8B-B14F-4D97-AF65-F5344CB8AC3E}">
        <p14:creationId xmlns:p14="http://schemas.microsoft.com/office/powerpoint/2010/main" val="4216661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C55721C-271A-40AA-ABE5-8E5278ECDCDF}"/>
              </a:ext>
            </a:extLst>
          </p:cNvPr>
          <p:cNvPicPr>
            <a:picLocks noChangeAspect="1"/>
          </p:cNvPicPr>
          <p:nvPr/>
        </p:nvPicPr>
        <p:blipFill rotWithShape="1">
          <a:blip r:embed="rId2"/>
          <a:srcRect/>
          <a:stretch/>
        </p:blipFill>
        <p:spPr>
          <a:xfrm>
            <a:off x="0" y="0"/>
            <a:ext cx="12192000" cy="6857999"/>
          </a:xfrm>
          <a:prstGeom prst="rect">
            <a:avLst/>
          </a:prstGeom>
        </p:spPr>
      </p:pic>
      <p:sp>
        <p:nvSpPr>
          <p:cNvPr id="2" name="Date Placeholder 1">
            <a:extLst>
              <a:ext uri="{FF2B5EF4-FFF2-40B4-BE49-F238E27FC236}">
                <a16:creationId xmlns:a16="http://schemas.microsoft.com/office/drawing/2014/main" xmlns="" id="{6E3E768E-46EB-4A63-A2C6-697933F4C3E7}"/>
              </a:ext>
            </a:extLst>
          </p:cNvPr>
          <p:cNvSpPr>
            <a:spLocks noGrp="1"/>
          </p:cNvSpPr>
          <p:nvPr>
            <p:ph type="dt" sz="half" idx="16"/>
          </p:nvPr>
        </p:nvSpPr>
        <p:spPr>
          <a:xfrm>
            <a:off x="838200" y="6356350"/>
            <a:ext cx="2743200" cy="365125"/>
          </a:xfrm>
        </p:spPr>
        <p:txBody>
          <a:bodyPr vert="horz" lIns="91440" tIns="45720" rIns="91440" bIns="45720" rtlCol="0" anchor="ctr">
            <a:normAutofit/>
          </a:bodyPr>
          <a:lstStyle/>
          <a:p>
            <a:pPr indent="-3657600" defTabSz="914400">
              <a:spcAft>
                <a:spcPts val="600"/>
              </a:spcAft>
            </a:pPr>
            <a:r>
              <a:rPr lang="en-US" sz="1200" smtClean="0">
                <a:solidFill>
                  <a:srgbClr val="FFFFFF"/>
                </a:solidFill>
              </a:rPr>
              <a:t>03.28.2019</a:t>
            </a:r>
            <a:endParaRPr lang="en-US" sz="1200">
              <a:solidFill>
                <a:srgbClr val="FFFFFF"/>
              </a:solidFill>
            </a:endParaRPr>
          </a:p>
        </p:txBody>
      </p:sp>
      <p:sp>
        <p:nvSpPr>
          <p:cNvPr id="3" name="Footer Placeholder 2">
            <a:extLst>
              <a:ext uri="{FF2B5EF4-FFF2-40B4-BE49-F238E27FC236}">
                <a16:creationId xmlns:a16="http://schemas.microsoft.com/office/drawing/2014/main" xmlns="" id="{1191E042-916A-4152-88DC-DBCC35004592}"/>
              </a:ext>
            </a:extLst>
          </p:cNvPr>
          <p:cNvSpPr>
            <a:spLocks noGrp="1"/>
          </p:cNvSpPr>
          <p:nvPr>
            <p:ph type="ftr" sz="quarter" idx="17"/>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smtClean="0">
                <a:solidFill>
                  <a:srgbClr val="FFFFFF"/>
                </a:solidFill>
                <a:latin typeface="+mn-lt"/>
                <a:ea typeface="+mn-ea"/>
                <a:cs typeface="+mn-cs"/>
              </a:rPr>
              <a:t>Provider Cerner Education Session 7</a:t>
            </a:r>
            <a:endParaRPr lang="en-US" sz="12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xmlns="" id="{7DBFD516-F0AF-485F-A264-37E81028C7F7}"/>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srgbClr val="FFFFFF"/>
                </a:solidFill>
              </a:rPr>
              <a:pPr defTabSz="914400">
                <a:spcAft>
                  <a:spcPts val="600"/>
                </a:spcAft>
              </a:pPr>
              <a:t>34</a:t>
            </a:fld>
            <a:endParaRPr lang="en-US" sz="1200">
              <a:solidFill>
                <a:srgbClr val="FFFFFF"/>
              </a:solidFill>
            </a:endParaRPr>
          </a:p>
        </p:txBody>
      </p:sp>
      <p:sp>
        <p:nvSpPr>
          <p:cNvPr id="6" name="TextBox 5">
            <a:extLst>
              <a:ext uri="{FF2B5EF4-FFF2-40B4-BE49-F238E27FC236}">
                <a16:creationId xmlns:a16="http://schemas.microsoft.com/office/drawing/2014/main" xmlns="" id="{2D8D5A7C-8F06-4CAB-ABF9-2B43746E1124}"/>
              </a:ext>
            </a:extLst>
          </p:cNvPr>
          <p:cNvSpPr txBox="1"/>
          <p:nvPr/>
        </p:nvSpPr>
        <p:spPr>
          <a:xfrm>
            <a:off x="4038600" y="4465468"/>
            <a:ext cx="4199878" cy="369332"/>
          </a:xfrm>
          <a:prstGeom prst="rect">
            <a:avLst/>
          </a:prstGeom>
          <a:noFill/>
        </p:spPr>
        <p:txBody>
          <a:bodyPr wrap="square" rtlCol="0">
            <a:spAutoFit/>
          </a:bodyPr>
          <a:lstStyle/>
          <a:p>
            <a:r>
              <a:rPr lang="en-US" dirty="0"/>
              <a:t>Prior assessments and plans reviewable:</a:t>
            </a:r>
          </a:p>
        </p:txBody>
      </p:sp>
    </p:spTree>
    <p:extLst>
      <p:ext uri="{BB962C8B-B14F-4D97-AF65-F5344CB8AC3E}">
        <p14:creationId xmlns:p14="http://schemas.microsoft.com/office/powerpoint/2010/main" val="2637996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B98BFC2-0260-45B4-9A73-70A388CF6BCB}"/>
              </a:ext>
            </a:extLst>
          </p:cNvPr>
          <p:cNvPicPr>
            <a:picLocks noChangeAspect="1"/>
          </p:cNvPicPr>
          <p:nvPr/>
        </p:nvPicPr>
        <p:blipFill rotWithShape="1">
          <a:blip r:embed="rId2"/>
          <a:srcRect b="3434"/>
          <a:stretch/>
        </p:blipFill>
        <p:spPr>
          <a:xfrm>
            <a:off x="20" y="10"/>
            <a:ext cx="12191980" cy="6857990"/>
          </a:xfrm>
          <a:prstGeom prst="rect">
            <a:avLst/>
          </a:prstGeom>
        </p:spPr>
      </p:pic>
      <p:sp>
        <p:nvSpPr>
          <p:cNvPr id="2" name="Date Placeholder 1">
            <a:extLst>
              <a:ext uri="{FF2B5EF4-FFF2-40B4-BE49-F238E27FC236}">
                <a16:creationId xmlns:a16="http://schemas.microsoft.com/office/drawing/2014/main" xmlns="" id="{9D5C0F09-96A9-40B0-8BD4-6FC19CFFFD75}"/>
              </a:ext>
            </a:extLst>
          </p:cNvPr>
          <p:cNvSpPr>
            <a:spLocks noGrp="1"/>
          </p:cNvSpPr>
          <p:nvPr>
            <p:ph type="dt" sz="half" idx="16"/>
          </p:nvPr>
        </p:nvSpPr>
        <p:spPr>
          <a:xfrm>
            <a:off x="838200" y="6356350"/>
            <a:ext cx="2743200" cy="365125"/>
          </a:xfrm>
        </p:spPr>
        <p:txBody>
          <a:bodyPr vert="horz" lIns="91440" tIns="45720" rIns="91440" bIns="45720" rtlCol="0" anchor="ctr">
            <a:normAutofit/>
          </a:bodyPr>
          <a:lstStyle/>
          <a:p>
            <a:pPr indent="-3657600" defTabSz="914400">
              <a:spcAft>
                <a:spcPts val="600"/>
              </a:spcAft>
            </a:pPr>
            <a:r>
              <a:rPr lang="en-US" sz="1200" smtClean="0">
                <a:solidFill>
                  <a:srgbClr val="FFFFFF"/>
                </a:solidFill>
              </a:rPr>
              <a:t>03.28.2019</a:t>
            </a:r>
            <a:endParaRPr lang="en-US" sz="1200">
              <a:solidFill>
                <a:srgbClr val="FFFFFF"/>
              </a:solidFill>
            </a:endParaRPr>
          </a:p>
        </p:txBody>
      </p:sp>
      <p:sp>
        <p:nvSpPr>
          <p:cNvPr id="3" name="Footer Placeholder 2">
            <a:extLst>
              <a:ext uri="{FF2B5EF4-FFF2-40B4-BE49-F238E27FC236}">
                <a16:creationId xmlns:a16="http://schemas.microsoft.com/office/drawing/2014/main" xmlns="" id="{852FF57F-33F5-4FBD-A4AD-A39E92CC6B43}"/>
              </a:ext>
            </a:extLst>
          </p:cNvPr>
          <p:cNvSpPr>
            <a:spLocks noGrp="1"/>
          </p:cNvSpPr>
          <p:nvPr>
            <p:ph type="ftr" sz="quarter" idx="17"/>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smtClean="0">
                <a:solidFill>
                  <a:srgbClr val="FFFFFF"/>
                </a:solidFill>
                <a:latin typeface="+mn-lt"/>
                <a:ea typeface="+mn-ea"/>
                <a:cs typeface="+mn-cs"/>
              </a:rPr>
              <a:t>Provider Cerner Education Session 7</a:t>
            </a:r>
            <a:endParaRPr lang="en-US" sz="12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xmlns="" id="{67E187E0-4612-4416-82A3-2E4588E1C660}"/>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srgbClr val="FFFFFF"/>
                </a:solidFill>
              </a:rPr>
              <a:pPr defTabSz="914400">
                <a:spcAft>
                  <a:spcPts val="600"/>
                </a:spcAft>
              </a:pPr>
              <a:t>35</a:t>
            </a:fld>
            <a:endParaRPr lang="en-US" sz="1200">
              <a:solidFill>
                <a:srgbClr val="FFFFFF"/>
              </a:solidFill>
            </a:endParaRPr>
          </a:p>
        </p:txBody>
      </p:sp>
    </p:spTree>
    <p:extLst>
      <p:ext uri="{BB962C8B-B14F-4D97-AF65-F5344CB8AC3E}">
        <p14:creationId xmlns:p14="http://schemas.microsoft.com/office/powerpoint/2010/main" val="3613816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6BE95B3-D12A-46EC-8037-04A2A2F9E8F5}"/>
              </a:ext>
            </a:extLst>
          </p:cNvPr>
          <p:cNvPicPr>
            <a:picLocks noChangeAspect="1"/>
          </p:cNvPicPr>
          <p:nvPr/>
        </p:nvPicPr>
        <p:blipFill rotWithShape="1">
          <a:blip r:embed="rId2"/>
          <a:srcRect r="1334"/>
          <a:stretch/>
        </p:blipFill>
        <p:spPr>
          <a:xfrm>
            <a:off x="20" y="10"/>
            <a:ext cx="12191980" cy="6857990"/>
          </a:xfrm>
          <a:prstGeom prst="rect">
            <a:avLst/>
          </a:prstGeom>
        </p:spPr>
      </p:pic>
      <p:sp>
        <p:nvSpPr>
          <p:cNvPr id="2" name="Date Placeholder 1">
            <a:extLst>
              <a:ext uri="{FF2B5EF4-FFF2-40B4-BE49-F238E27FC236}">
                <a16:creationId xmlns:a16="http://schemas.microsoft.com/office/drawing/2014/main" xmlns="" id="{4EA61051-16A3-45B5-87CA-77D468234F67}"/>
              </a:ext>
            </a:extLst>
          </p:cNvPr>
          <p:cNvSpPr>
            <a:spLocks noGrp="1"/>
          </p:cNvSpPr>
          <p:nvPr>
            <p:ph type="dt" sz="half" idx="16"/>
          </p:nvPr>
        </p:nvSpPr>
        <p:spPr>
          <a:xfrm>
            <a:off x="838200" y="6356350"/>
            <a:ext cx="2743200" cy="365125"/>
          </a:xfrm>
        </p:spPr>
        <p:txBody>
          <a:bodyPr vert="horz" lIns="91440" tIns="45720" rIns="91440" bIns="45720" rtlCol="0" anchor="ctr">
            <a:normAutofit/>
          </a:bodyPr>
          <a:lstStyle/>
          <a:p>
            <a:pPr indent="-3657600" defTabSz="914400">
              <a:spcAft>
                <a:spcPts val="600"/>
              </a:spcAft>
            </a:pPr>
            <a:r>
              <a:rPr lang="en-US" sz="1200" smtClean="0">
                <a:solidFill>
                  <a:srgbClr val="FFFFFF"/>
                </a:solidFill>
              </a:rPr>
              <a:t>03.28.2019</a:t>
            </a:r>
            <a:endParaRPr lang="en-US" sz="1200">
              <a:solidFill>
                <a:srgbClr val="FFFFFF"/>
              </a:solidFill>
            </a:endParaRPr>
          </a:p>
        </p:txBody>
      </p:sp>
      <p:sp>
        <p:nvSpPr>
          <p:cNvPr id="3" name="Footer Placeholder 2">
            <a:extLst>
              <a:ext uri="{FF2B5EF4-FFF2-40B4-BE49-F238E27FC236}">
                <a16:creationId xmlns:a16="http://schemas.microsoft.com/office/drawing/2014/main" xmlns="" id="{F7834738-486D-4813-A99D-D747E73DC993}"/>
              </a:ext>
            </a:extLst>
          </p:cNvPr>
          <p:cNvSpPr>
            <a:spLocks noGrp="1"/>
          </p:cNvSpPr>
          <p:nvPr>
            <p:ph type="ftr" sz="quarter" idx="17"/>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smtClean="0">
                <a:solidFill>
                  <a:srgbClr val="FFFFFF"/>
                </a:solidFill>
                <a:latin typeface="+mn-lt"/>
                <a:ea typeface="+mn-ea"/>
                <a:cs typeface="+mn-cs"/>
              </a:rPr>
              <a:t>Provider Cerner Education Session 7</a:t>
            </a:r>
            <a:endParaRPr lang="en-US" sz="12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xmlns="" id="{4CDA7561-5A00-42D0-8195-6266C8959E99}"/>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srgbClr val="FFFFFF"/>
                </a:solidFill>
              </a:rPr>
              <a:pPr defTabSz="914400">
                <a:spcAft>
                  <a:spcPts val="600"/>
                </a:spcAft>
              </a:pPr>
              <a:t>36</a:t>
            </a:fld>
            <a:endParaRPr lang="en-US" sz="1200">
              <a:solidFill>
                <a:srgbClr val="FFFFFF"/>
              </a:solidFill>
            </a:endParaRPr>
          </a:p>
        </p:txBody>
      </p:sp>
      <p:sp>
        <p:nvSpPr>
          <p:cNvPr id="6" name="TextBox 5">
            <a:extLst>
              <a:ext uri="{FF2B5EF4-FFF2-40B4-BE49-F238E27FC236}">
                <a16:creationId xmlns:a16="http://schemas.microsoft.com/office/drawing/2014/main" xmlns="" id="{7DEA08FD-7E60-4265-B5D2-979B35F12422}"/>
              </a:ext>
            </a:extLst>
          </p:cNvPr>
          <p:cNvSpPr txBox="1"/>
          <p:nvPr/>
        </p:nvSpPr>
        <p:spPr>
          <a:xfrm>
            <a:off x="4225771" y="136525"/>
            <a:ext cx="3320248" cy="369332"/>
          </a:xfrm>
          <a:prstGeom prst="rect">
            <a:avLst/>
          </a:prstGeom>
          <a:noFill/>
        </p:spPr>
        <p:txBody>
          <a:bodyPr wrap="square" rtlCol="0">
            <a:spAutoFit/>
          </a:bodyPr>
          <a:lstStyle/>
          <a:p>
            <a:pPr algn="ctr"/>
            <a:r>
              <a:rPr lang="en-US" dirty="0" err="1">
                <a:hlinkClick r:id="rId3"/>
              </a:rPr>
              <a:t>PowerChart</a:t>
            </a:r>
            <a:r>
              <a:rPr lang="en-US" dirty="0">
                <a:hlinkClick r:id="rId3"/>
              </a:rPr>
              <a:t> Touch</a:t>
            </a:r>
            <a:endParaRPr lang="en-US" dirty="0"/>
          </a:p>
        </p:txBody>
      </p:sp>
    </p:spTree>
    <p:extLst>
      <p:ext uri="{BB962C8B-B14F-4D97-AF65-F5344CB8AC3E}">
        <p14:creationId xmlns:p14="http://schemas.microsoft.com/office/powerpoint/2010/main" val="731157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0737441-CC22-44DC-8DB1-6033A078D7BB}"/>
              </a:ext>
            </a:extLst>
          </p:cNvPr>
          <p:cNvPicPr>
            <a:picLocks noChangeAspect="1"/>
          </p:cNvPicPr>
          <p:nvPr/>
        </p:nvPicPr>
        <p:blipFill rotWithShape="1">
          <a:blip r:embed="rId2"/>
          <a:srcRect b="443"/>
          <a:stretch/>
        </p:blipFill>
        <p:spPr>
          <a:xfrm>
            <a:off x="20" y="10"/>
            <a:ext cx="12191980" cy="6857990"/>
          </a:xfrm>
          <a:prstGeom prst="rect">
            <a:avLst/>
          </a:prstGeom>
        </p:spPr>
      </p:pic>
      <p:sp>
        <p:nvSpPr>
          <p:cNvPr id="2" name="Date Placeholder 1">
            <a:extLst>
              <a:ext uri="{FF2B5EF4-FFF2-40B4-BE49-F238E27FC236}">
                <a16:creationId xmlns:a16="http://schemas.microsoft.com/office/drawing/2014/main" xmlns="" id="{DBFD6C1B-1011-426E-947F-C963F481DCF2}"/>
              </a:ext>
            </a:extLst>
          </p:cNvPr>
          <p:cNvSpPr>
            <a:spLocks noGrp="1"/>
          </p:cNvSpPr>
          <p:nvPr>
            <p:ph type="dt" sz="half" idx="16"/>
          </p:nvPr>
        </p:nvSpPr>
        <p:spPr>
          <a:xfrm>
            <a:off x="838200" y="6356350"/>
            <a:ext cx="2743200" cy="365125"/>
          </a:xfrm>
        </p:spPr>
        <p:txBody>
          <a:bodyPr vert="horz" lIns="91440" tIns="45720" rIns="91440" bIns="45720" rtlCol="0" anchor="ctr">
            <a:normAutofit/>
          </a:bodyPr>
          <a:lstStyle/>
          <a:p>
            <a:pPr indent="-3657600" defTabSz="914400">
              <a:spcAft>
                <a:spcPts val="600"/>
              </a:spcAft>
            </a:pPr>
            <a:r>
              <a:rPr lang="en-US" sz="1200" smtClean="0">
                <a:solidFill>
                  <a:srgbClr val="FFFFFF"/>
                </a:solidFill>
              </a:rPr>
              <a:t>03.28.2019</a:t>
            </a:r>
            <a:endParaRPr lang="en-US" sz="1200">
              <a:solidFill>
                <a:srgbClr val="FFFFFF"/>
              </a:solidFill>
            </a:endParaRPr>
          </a:p>
        </p:txBody>
      </p:sp>
      <p:sp>
        <p:nvSpPr>
          <p:cNvPr id="3" name="Footer Placeholder 2">
            <a:extLst>
              <a:ext uri="{FF2B5EF4-FFF2-40B4-BE49-F238E27FC236}">
                <a16:creationId xmlns:a16="http://schemas.microsoft.com/office/drawing/2014/main" xmlns="" id="{B564BB95-EFA8-47F0-A6FC-ACE7B3F32BC2}"/>
              </a:ext>
            </a:extLst>
          </p:cNvPr>
          <p:cNvSpPr>
            <a:spLocks noGrp="1"/>
          </p:cNvSpPr>
          <p:nvPr>
            <p:ph type="ftr" sz="quarter" idx="17"/>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smtClean="0">
                <a:solidFill>
                  <a:srgbClr val="FFFFFF"/>
                </a:solidFill>
                <a:latin typeface="+mn-lt"/>
                <a:ea typeface="+mn-ea"/>
                <a:cs typeface="+mn-cs"/>
              </a:rPr>
              <a:t>Provider Cerner Education Session 7</a:t>
            </a:r>
            <a:endParaRPr lang="en-US" sz="1200" kern="120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xmlns="" id="{774067CD-A0DC-421B-9E9B-7DEEF9C7839F}"/>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a:solidFill>
                  <a:srgbClr val="FFFFFF"/>
                </a:solidFill>
              </a:rPr>
              <a:pPr defTabSz="914400">
                <a:spcAft>
                  <a:spcPts val="600"/>
                </a:spcAft>
              </a:pPr>
              <a:t>37</a:t>
            </a:fld>
            <a:endParaRPr lang="en-US" sz="1200">
              <a:solidFill>
                <a:srgbClr val="FFFFFF"/>
              </a:solidFill>
            </a:endParaRPr>
          </a:p>
        </p:txBody>
      </p:sp>
    </p:spTree>
    <p:extLst>
      <p:ext uri="{BB962C8B-B14F-4D97-AF65-F5344CB8AC3E}">
        <p14:creationId xmlns:p14="http://schemas.microsoft.com/office/powerpoint/2010/main" val="3282424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B44F030-CF6F-41FF-BAA3-3309507572A0}"/>
              </a:ext>
            </a:extLst>
          </p:cNvPr>
          <p:cNvPicPr>
            <a:picLocks noChangeAspect="1"/>
          </p:cNvPicPr>
          <p:nvPr/>
        </p:nvPicPr>
        <p:blipFill rotWithShape="1">
          <a:blip r:embed="rId2"/>
          <a:srcRect b="10582"/>
          <a:stretch/>
        </p:blipFill>
        <p:spPr>
          <a:xfrm>
            <a:off x="-1" y="1"/>
            <a:ext cx="12192000" cy="6132262"/>
          </a:xfrm>
          <a:prstGeom prst="rect">
            <a:avLst/>
          </a:prstGeom>
        </p:spPr>
      </p:pic>
      <p:pic>
        <p:nvPicPr>
          <p:cNvPr id="10" name="Picture 9">
            <a:extLst>
              <a:ext uri="{FF2B5EF4-FFF2-40B4-BE49-F238E27FC236}">
                <a16:creationId xmlns:a16="http://schemas.microsoft.com/office/drawing/2014/main" xmlns="" id="{7309214B-9B60-4A94-88B5-44CB8D26328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2" name="Date Placeholder 1">
            <a:extLst>
              <a:ext uri="{FF2B5EF4-FFF2-40B4-BE49-F238E27FC236}">
                <a16:creationId xmlns:a16="http://schemas.microsoft.com/office/drawing/2014/main" xmlns="" id="{44309233-8433-4504-A86F-645AE73F3A01}"/>
              </a:ext>
            </a:extLst>
          </p:cNvPr>
          <p:cNvSpPr>
            <a:spLocks noGrp="1"/>
          </p:cNvSpPr>
          <p:nvPr>
            <p:ph type="dt" sz="half" idx="16"/>
          </p:nvPr>
        </p:nvSpPr>
        <p:spPr>
          <a:xfrm>
            <a:off x="838200" y="6356350"/>
            <a:ext cx="2743200" cy="365125"/>
          </a:xfrm>
        </p:spPr>
        <p:txBody>
          <a:bodyPr vert="horz" lIns="91440" tIns="45720" rIns="91440" bIns="45720" rtlCol="0" anchor="ctr">
            <a:normAutofit/>
          </a:bodyPr>
          <a:lstStyle/>
          <a:p>
            <a:pPr indent="-3657600" defTabSz="914400">
              <a:spcAft>
                <a:spcPts val="600"/>
              </a:spcAft>
            </a:pPr>
            <a:r>
              <a:rPr lang="en-US" sz="1200" smtClean="0">
                <a:solidFill>
                  <a:schemeClr val="tx1">
                    <a:tint val="75000"/>
                  </a:schemeClr>
                </a:solidFill>
              </a:rPr>
              <a:t>03.28.2019</a:t>
            </a:r>
            <a:endParaRPr lang="en-US" sz="1200">
              <a:solidFill>
                <a:schemeClr val="tx1">
                  <a:tint val="75000"/>
                </a:schemeClr>
              </a:solidFill>
            </a:endParaRPr>
          </a:p>
        </p:txBody>
      </p:sp>
      <p:sp>
        <p:nvSpPr>
          <p:cNvPr id="3" name="Footer Placeholder 2">
            <a:extLst>
              <a:ext uri="{FF2B5EF4-FFF2-40B4-BE49-F238E27FC236}">
                <a16:creationId xmlns:a16="http://schemas.microsoft.com/office/drawing/2014/main" xmlns="" id="{9DFE7C9B-50CD-4C3F-A0F6-2FE4F3286110}"/>
              </a:ext>
            </a:extLst>
          </p:cNvPr>
          <p:cNvSpPr>
            <a:spLocks noGrp="1"/>
          </p:cNvSpPr>
          <p:nvPr>
            <p:ph type="ftr" sz="quarter" idx="17"/>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smtClean="0">
                <a:solidFill>
                  <a:schemeClr val="tx1">
                    <a:tint val="75000"/>
                  </a:schemeClr>
                </a:solidFill>
                <a:latin typeface="+mn-lt"/>
                <a:ea typeface="+mn-ea"/>
                <a:cs typeface="+mn-cs"/>
              </a:rPr>
              <a:t>Provider Cerner Education Session 7</a:t>
            </a:r>
            <a:endParaRPr lang="en-US" sz="1200" kern="1200">
              <a:solidFill>
                <a:schemeClr val="tx1">
                  <a:tint val="75000"/>
                </a:schemeClr>
              </a:solidFill>
              <a:latin typeface="+mn-lt"/>
              <a:ea typeface="+mn-ea"/>
              <a:cs typeface="+mn-cs"/>
            </a:endParaRPr>
          </a:p>
        </p:txBody>
      </p:sp>
      <p:sp>
        <p:nvSpPr>
          <p:cNvPr id="4" name="Slide Number Placeholder 3">
            <a:extLst>
              <a:ext uri="{FF2B5EF4-FFF2-40B4-BE49-F238E27FC236}">
                <a16:creationId xmlns:a16="http://schemas.microsoft.com/office/drawing/2014/main" xmlns="" id="{0DA26B08-CA07-4908-A0EF-F3FC024EF7F3}"/>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defTabSz="914400">
              <a:spcAft>
                <a:spcPts val="600"/>
              </a:spcAft>
            </a:pPr>
            <a:fld id="{63DCA5C9-2E11-4C67-86EB-AE1DE127DC64}" type="slidenum">
              <a:rPr lang="en-US" sz="1200" smtClean="0">
                <a:solidFill>
                  <a:schemeClr val="tx1">
                    <a:tint val="75000"/>
                  </a:schemeClr>
                </a:solidFill>
              </a:rPr>
              <a:pPr defTabSz="914400">
                <a:spcAft>
                  <a:spcPts val="600"/>
                </a:spcAft>
              </a:pPr>
              <a:t>38</a:t>
            </a:fld>
            <a:endParaRPr lang="en-US" sz="1200">
              <a:solidFill>
                <a:schemeClr val="tx1">
                  <a:tint val="75000"/>
                </a:schemeClr>
              </a:solidFill>
            </a:endParaRPr>
          </a:p>
        </p:txBody>
      </p:sp>
    </p:spTree>
    <p:extLst>
      <p:ext uri="{BB962C8B-B14F-4D97-AF65-F5344CB8AC3E}">
        <p14:creationId xmlns:p14="http://schemas.microsoft.com/office/powerpoint/2010/main" val="419408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Survey results: 6 Educational Sessions, March 27, 2019</a:t>
            </a:r>
          </a:p>
        </p:txBody>
      </p:sp>
      <p:sp>
        <p:nvSpPr>
          <p:cNvPr id="4" name="Date Placeholder 3"/>
          <p:cNvSpPr>
            <a:spLocks noGrp="1"/>
          </p:cNvSpPr>
          <p:nvPr>
            <p:ph type="dt" sz="half" idx="15"/>
          </p:nvPr>
        </p:nvSpPr>
        <p:spPr/>
        <p:txBody>
          <a:bodyPr/>
          <a:lstStyle/>
          <a:p>
            <a:pPr indent="-3657600"/>
            <a:r>
              <a:rPr lang="en-US" smtClean="0"/>
              <a:t>03.28.2019</a:t>
            </a:r>
            <a:endParaRPr lang="en-US"/>
          </a:p>
        </p:txBody>
      </p:sp>
      <p:sp>
        <p:nvSpPr>
          <p:cNvPr id="5" name="Footer Placeholder 4"/>
          <p:cNvSpPr>
            <a:spLocks noGrp="1"/>
          </p:cNvSpPr>
          <p:nvPr>
            <p:ph type="ftr" sz="quarter" idx="16"/>
          </p:nvPr>
        </p:nvSpPr>
        <p:spPr/>
        <p:txBody>
          <a:bodyPr/>
          <a:lstStyle/>
          <a:p>
            <a:r>
              <a:rPr lang="en-US" smtClean="0"/>
              <a:t>Provider Cerner Education Session 7</a:t>
            </a:r>
            <a:endParaRPr lang="en-US" dirty="0"/>
          </a:p>
        </p:txBody>
      </p:sp>
      <p:sp>
        <p:nvSpPr>
          <p:cNvPr id="6" name="Slide Number Placeholder 5"/>
          <p:cNvSpPr>
            <a:spLocks noGrp="1"/>
          </p:cNvSpPr>
          <p:nvPr>
            <p:ph type="sldNum" sz="quarter" idx="17"/>
          </p:nvPr>
        </p:nvSpPr>
        <p:spPr/>
        <p:txBody>
          <a:bodyPr/>
          <a:lstStyle/>
          <a:p>
            <a:fld id="{63DCA5C9-2E11-4C67-86EB-AE1DE127DC64}" type="slidenum">
              <a:rPr lang="en-US" smtClean="0"/>
              <a:pPr/>
              <a:t>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36517693"/>
              </p:ext>
            </p:extLst>
          </p:nvPr>
        </p:nvGraphicFramePr>
        <p:xfrm>
          <a:off x="488949" y="1325563"/>
          <a:ext cx="5546466" cy="4069394"/>
        </p:xfrm>
        <a:graphic>
          <a:graphicData uri="http://schemas.openxmlformats.org/drawingml/2006/table">
            <a:tbl>
              <a:tblPr/>
              <a:tblGrid>
                <a:gridCol w="3465011">
                  <a:extLst>
                    <a:ext uri="{9D8B030D-6E8A-4147-A177-3AD203B41FA5}">
                      <a16:colId xmlns:a16="http://schemas.microsoft.com/office/drawing/2014/main" xmlns="" val="20000"/>
                    </a:ext>
                  </a:extLst>
                </a:gridCol>
                <a:gridCol w="820338">
                  <a:extLst>
                    <a:ext uri="{9D8B030D-6E8A-4147-A177-3AD203B41FA5}">
                      <a16:colId xmlns:a16="http://schemas.microsoft.com/office/drawing/2014/main" xmlns="" val="20001"/>
                    </a:ext>
                  </a:extLst>
                </a:gridCol>
                <a:gridCol w="632203">
                  <a:extLst>
                    <a:ext uri="{9D8B030D-6E8A-4147-A177-3AD203B41FA5}">
                      <a16:colId xmlns:a16="http://schemas.microsoft.com/office/drawing/2014/main" xmlns="" val="20002"/>
                    </a:ext>
                  </a:extLst>
                </a:gridCol>
                <a:gridCol w="628914">
                  <a:extLst>
                    <a:ext uri="{9D8B030D-6E8A-4147-A177-3AD203B41FA5}">
                      <a16:colId xmlns:a16="http://schemas.microsoft.com/office/drawing/2014/main" xmlns="" val="20003"/>
                    </a:ext>
                  </a:extLst>
                </a:gridCol>
              </a:tblGrid>
              <a:tr h="596060">
                <a:tc>
                  <a:txBody>
                    <a:bodyPr/>
                    <a:lstStyle/>
                    <a:p>
                      <a:pPr algn="l" fontAlgn="b"/>
                      <a:endParaRPr lang="en-US" sz="9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76610">
                <a:tc>
                  <a:txBody>
                    <a:bodyPr/>
                    <a:lstStyle/>
                    <a:p>
                      <a:pPr algn="l" fontAlgn="b"/>
                      <a:r>
                        <a:rPr lang="en-US" sz="900" b="1" i="0" u="none" strike="noStrike">
                          <a:solidFill>
                            <a:srgbClr val="000000"/>
                          </a:solidFill>
                          <a:effectLst/>
                          <a:latin typeface="Calibri" panose="020F0502020204030204" pitchFamily="34" charset="0"/>
                        </a:rPr>
                        <a:t>PowerChart Structure: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294351">
                <a:tc>
                  <a:txBody>
                    <a:bodyPr/>
                    <a:lstStyle/>
                    <a:p>
                      <a:pPr algn="l" fontAlgn="ctr"/>
                      <a:r>
                        <a:rPr lang="en-US" sz="900" b="0" i="0" u="none" strike="noStrike">
                          <a:solidFill>
                            <a:srgbClr val="000000"/>
                          </a:solidFill>
                          <a:effectLst/>
                          <a:latin typeface="Calibri" panose="020F0502020204030204" pitchFamily="34" charset="0"/>
                        </a:rPr>
                        <a:t>I have organized my MPages and their components , and removed components I don’t use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2"/>
                  </a:ext>
                </a:extLst>
              </a:tr>
              <a:tr h="176610">
                <a:tc>
                  <a:txBody>
                    <a:bodyPr/>
                    <a:lstStyle/>
                    <a:p>
                      <a:pPr algn="l" fontAlgn="ctr"/>
                      <a:r>
                        <a:rPr lang="en-US" sz="900" b="0" i="0" u="none" strike="noStrike">
                          <a:solidFill>
                            <a:srgbClr val="000000"/>
                          </a:solidFill>
                          <a:effectLst/>
                          <a:latin typeface="Calibri" panose="020F0502020204030204" pitchFamily="34" charset="0"/>
                        </a:rPr>
                        <a:t>I know how to set up the contextual view (documentation on the right)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176610">
                <a:tc>
                  <a:txBody>
                    <a:bodyPr/>
                    <a:lstStyle/>
                    <a:p>
                      <a:pPr algn="l" fontAlgn="ctr"/>
                      <a:r>
                        <a:rPr lang="en-US" sz="900" b="0" i="0" u="none" strike="noStrike">
                          <a:solidFill>
                            <a:srgbClr val="000000"/>
                          </a:solidFill>
                          <a:effectLst/>
                          <a:latin typeface="Calibri" panose="020F0502020204030204" pitchFamily="34" charset="0"/>
                        </a:rPr>
                        <a:t>I know how to change filters on the various M-page components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294351">
                <a:tc>
                  <a:txBody>
                    <a:bodyPr/>
                    <a:lstStyle/>
                    <a:p>
                      <a:pPr algn="l" fontAlgn="ctr"/>
                      <a:r>
                        <a:rPr lang="en-US" sz="900" b="0" i="0" u="none" strike="noStrike">
                          <a:solidFill>
                            <a:srgbClr val="000000"/>
                          </a:solidFill>
                          <a:effectLst/>
                          <a:latin typeface="Calibri" panose="020F0502020204030204" pitchFamily="34" charset="0"/>
                        </a:rPr>
                        <a:t>I can accurately identify the banner bar, tool bars, table of contents (dark side), and MPage menu.</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294351">
                <a:tc>
                  <a:txBody>
                    <a:bodyPr/>
                    <a:lstStyle/>
                    <a:p>
                      <a:pPr algn="l" fontAlgn="ctr"/>
                      <a:r>
                        <a:rPr lang="en-US" sz="900" b="0" i="0" u="none" strike="noStrike">
                          <a:solidFill>
                            <a:srgbClr val="000000"/>
                          </a:solidFill>
                          <a:effectLst/>
                          <a:latin typeface="Calibri" panose="020F0502020204030204" pitchFamily="34" charset="0"/>
                        </a:rPr>
                        <a:t>I know the benefits of using the Workflow M-Page instead of going back/forth to the “Dark Side”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176610">
                <a:tc>
                  <a:txBody>
                    <a:bodyPr/>
                    <a:lstStyle/>
                    <a:p>
                      <a:pPr algn="l" fontAlgn="ctr"/>
                      <a:r>
                        <a:rPr lang="en-US" sz="900" b="0" i="0" u="none" strike="noStrike">
                          <a:solidFill>
                            <a:srgbClr val="000000"/>
                          </a:solidFill>
                          <a:effectLst/>
                          <a:latin typeface="Calibri" panose="020F0502020204030204" pitchFamily="34" charset="0"/>
                        </a:rPr>
                        <a:t>I have configured my toolbars to meet my needs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176610">
                <a:tc>
                  <a:txBody>
                    <a:bodyPr/>
                    <a:lstStyle/>
                    <a:p>
                      <a:pPr algn="l" fontAlgn="ctr"/>
                      <a:r>
                        <a:rPr lang="en-US" sz="900" b="0" i="0" u="none" strike="noStrike">
                          <a:solidFill>
                            <a:srgbClr val="000000"/>
                          </a:solidFill>
                          <a:effectLst/>
                          <a:latin typeface="Calibri" panose="020F0502020204030204" pitchFamily="34" charset="0"/>
                        </a:rPr>
                        <a:t>I know how to access the CCD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176610">
                <a:tc>
                  <a:txBody>
                    <a:bodyPr/>
                    <a:lstStyle/>
                    <a:p>
                      <a:pPr algn="l"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176610">
                <a:tc>
                  <a:txBody>
                    <a:bodyPr/>
                    <a:lstStyle/>
                    <a:p>
                      <a:pPr algn="l" fontAlgn="b"/>
                      <a:r>
                        <a:rPr lang="en-US" sz="900" b="1" i="0" u="none" strike="noStrike">
                          <a:solidFill>
                            <a:srgbClr val="000000"/>
                          </a:solidFill>
                          <a:effectLst/>
                          <a:latin typeface="Calibri" panose="020F0502020204030204" pitchFamily="34" charset="0"/>
                        </a:rPr>
                        <a:t>Note Creation:</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176610">
                <a:tc>
                  <a:txBody>
                    <a:bodyPr/>
                    <a:lstStyle/>
                    <a:p>
                      <a:pPr algn="l" fontAlgn="ctr"/>
                      <a:r>
                        <a:rPr lang="en-US" sz="900" b="0" i="0" u="none" strike="noStrike">
                          <a:solidFill>
                            <a:srgbClr val="000000"/>
                          </a:solidFill>
                          <a:effectLst/>
                          <a:latin typeface="Calibri" panose="020F0502020204030204" pitchFamily="34" charset="0"/>
                        </a:rPr>
                        <a:t>I know the difference between the workflow M-page and a Note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294351">
                <a:tc>
                  <a:txBody>
                    <a:bodyPr/>
                    <a:lstStyle/>
                    <a:p>
                      <a:pPr algn="l" fontAlgn="ctr"/>
                      <a:r>
                        <a:rPr lang="en-US" sz="900" b="0" i="0" u="none" strike="noStrike">
                          <a:solidFill>
                            <a:srgbClr val="000000"/>
                          </a:solidFill>
                          <a:effectLst/>
                          <a:latin typeface="Calibri" panose="020F0502020204030204" pitchFamily="34" charset="0"/>
                        </a:rPr>
                        <a:t>I am comfortable moving back and forth between the workflow M-page and the note without fear of losing work.</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2"/>
                  </a:ext>
                </a:extLst>
              </a:tr>
              <a:tr h="176610">
                <a:tc>
                  <a:txBody>
                    <a:bodyPr/>
                    <a:lstStyle/>
                    <a:p>
                      <a:pPr algn="l" fontAlgn="ctr"/>
                      <a:r>
                        <a:rPr lang="en-US" sz="900" b="0" i="0" u="none" strike="noStrike">
                          <a:solidFill>
                            <a:srgbClr val="000000"/>
                          </a:solidFill>
                          <a:effectLst/>
                          <a:latin typeface="Calibri" panose="020F0502020204030204" pitchFamily="34" charset="0"/>
                        </a:rPr>
                        <a:t>I know how to use system auto-text for documenting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3"/>
                  </a:ext>
                </a:extLst>
              </a:tr>
              <a:tr h="176610">
                <a:tc>
                  <a:txBody>
                    <a:bodyPr/>
                    <a:lstStyle/>
                    <a:p>
                      <a:pPr algn="l" fontAlgn="ctr"/>
                      <a:r>
                        <a:rPr lang="en-US" sz="900" b="0" i="0" u="none" strike="noStrike">
                          <a:solidFill>
                            <a:srgbClr val="000000"/>
                          </a:solidFill>
                          <a:effectLst/>
                          <a:latin typeface="Calibri" panose="020F0502020204030204" pitchFamily="34" charset="0"/>
                        </a:rPr>
                        <a:t>I have created personal auto-text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4"/>
                  </a:ext>
                </a:extLst>
              </a:tr>
              <a:tr h="176610">
                <a:tc>
                  <a:txBody>
                    <a:bodyPr/>
                    <a:lstStyle/>
                    <a:p>
                      <a:pPr algn="l" fontAlgn="ctr"/>
                      <a:r>
                        <a:rPr lang="en-US" sz="900" b="0" i="0" u="none" strike="noStrike">
                          <a:solidFill>
                            <a:srgbClr val="000000"/>
                          </a:solidFill>
                          <a:effectLst/>
                          <a:latin typeface="Calibri" panose="020F0502020204030204" pitchFamily="34" charset="0"/>
                        </a:rPr>
                        <a:t>I have made a shortcut to pull nursing documentation into my note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15"/>
                  </a:ext>
                </a:extLst>
              </a:tr>
              <a:tr h="176610">
                <a:tc>
                  <a:txBody>
                    <a:bodyPr/>
                    <a:lstStyle/>
                    <a:p>
                      <a:pPr algn="l" fontAlgn="ctr"/>
                      <a:r>
                        <a:rPr lang="en-US" sz="900" b="0" i="0" u="none" strike="noStrike">
                          <a:solidFill>
                            <a:srgbClr val="000000"/>
                          </a:solidFill>
                          <a:effectLst/>
                          <a:latin typeface="Calibri" panose="020F0502020204030204" pitchFamily="34" charset="0"/>
                        </a:rPr>
                        <a:t>I have created auto-text that includes Smart Templates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6"/>
                  </a:ext>
                </a:extLst>
              </a:tr>
              <a:tr h="176610">
                <a:tc>
                  <a:txBody>
                    <a:bodyPr/>
                    <a:lstStyle/>
                    <a:p>
                      <a:pPr algn="l" fontAlgn="ctr"/>
                      <a:r>
                        <a:rPr lang="en-US" sz="900" b="0" i="0" u="none" strike="noStrike">
                          <a:solidFill>
                            <a:srgbClr val="000000"/>
                          </a:solidFill>
                          <a:effectLst/>
                          <a:latin typeface="Calibri" panose="020F0502020204030204" pitchFamily="34" charset="0"/>
                        </a:rPr>
                        <a:t>I know how to alter the title of a note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7"/>
                  </a:ext>
                </a:extLst>
              </a:tr>
            </a:tbl>
          </a:graphicData>
        </a:graphic>
      </p:graphicFrame>
      <p:graphicFrame>
        <p:nvGraphicFramePr>
          <p:cNvPr id="9" name="Table 8"/>
          <p:cNvGraphicFramePr>
            <a:graphicFrameLocks noGrp="1"/>
          </p:cNvGraphicFramePr>
          <p:nvPr>
            <p:extLst/>
          </p:nvPr>
        </p:nvGraphicFramePr>
        <p:xfrm>
          <a:off x="6108185" y="1325563"/>
          <a:ext cx="5809478" cy="1808614"/>
        </p:xfrm>
        <a:graphic>
          <a:graphicData uri="http://schemas.openxmlformats.org/drawingml/2006/table">
            <a:tbl>
              <a:tblPr/>
              <a:tblGrid>
                <a:gridCol w="3629321">
                  <a:extLst>
                    <a:ext uri="{9D8B030D-6E8A-4147-A177-3AD203B41FA5}">
                      <a16:colId xmlns:a16="http://schemas.microsoft.com/office/drawing/2014/main" xmlns="" val="20000"/>
                    </a:ext>
                  </a:extLst>
                </a:gridCol>
                <a:gridCol w="859238">
                  <a:extLst>
                    <a:ext uri="{9D8B030D-6E8A-4147-A177-3AD203B41FA5}">
                      <a16:colId xmlns:a16="http://schemas.microsoft.com/office/drawing/2014/main" xmlns="" val="20001"/>
                    </a:ext>
                  </a:extLst>
                </a:gridCol>
                <a:gridCol w="641223">
                  <a:extLst>
                    <a:ext uri="{9D8B030D-6E8A-4147-A177-3AD203B41FA5}">
                      <a16:colId xmlns:a16="http://schemas.microsoft.com/office/drawing/2014/main" xmlns="" val="20002"/>
                    </a:ext>
                  </a:extLst>
                </a:gridCol>
                <a:gridCol w="679696">
                  <a:extLst>
                    <a:ext uri="{9D8B030D-6E8A-4147-A177-3AD203B41FA5}">
                      <a16:colId xmlns:a16="http://schemas.microsoft.com/office/drawing/2014/main" xmlns="" val="20003"/>
                    </a:ext>
                  </a:extLst>
                </a:gridCol>
              </a:tblGrid>
              <a:tr h="501609">
                <a:tc>
                  <a:txBody>
                    <a:bodyPr/>
                    <a:lstStyle/>
                    <a:p>
                      <a:pPr algn="l" fontAlgn="b"/>
                      <a:endParaRPr lang="en-US" sz="9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48625">
                <a:tc>
                  <a:txBody>
                    <a:bodyPr/>
                    <a:lstStyle/>
                    <a:p>
                      <a:pPr algn="l" fontAlgn="b"/>
                      <a:r>
                        <a:rPr lang="en-US" sz="900" b="1" i="0" u="none" strike="noStrike">
                          <a:solidFill>
                            <a:srgbClr val="000000"/>
                          </a:solidFill>
                          <a:effectLst/>
                          <a:latin typeface="Calibri" panose="020F0502020204030204" pitchFamily="34" charset="0"/>
                        </a:rPr>
                        <a:t>Documentation Tools: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148625">
                <a:tc>
                  <a:txBody>
                    <a:bodyPr/>
                    <a:lstStyle/>
                    <a:p>
                      <a:pPr algn="l" fontAlgn="ctr"/>
                      <a:r>
                        <a:rPr lang="en-US" sz="900" b="0" i="0" u="none" strike="noStrike">
                          <a:solidFill>
                            <a:srgbClr val="000000"/>
                          </a:solidFill>
                          <a:effectLst/>
                          <a:latin typeface="Calibri" panose="020F0502020204030204" pitchFamily="34" charset="0"/>
                        </a:rPr>
                        <a:t>I know the difference between a diagnosis and a problem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2"/>
                  </a:ext>
                </a:extLst>
              </a:tr>
              <a:tr h="148625">
                <a:tc>
                  <a:txBody>
                    <a:bodyPr/>
                    <a:lstStyle/>
                    <a:p>
                      <a:pPr algn="l" fontAlgn="ctr"/>
                      <a:r>
                        <a:rPr lang="en-US" sz="900" b="0" i="0" u="none" strike="noStrike">
                          <a:solidFill>
                            <a:srgbClr val="000000"/>
                          </a:solidFill>
                          <a:effectLst/>
                          <a:latin typeface="Calibri" panose="020F0502020204030204" pitchFamily="34" charset="0"/>
                        </a:rPr>
                        <a:t>I know how to maintain a current problems list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273747">
                <a:tc>
                  <a:txBody>
                    <a:bodyPr/>
                    <a:lstStyle/>
                    <a:p>
                      <a:pPr algn="l" fontAlgn="ctr"/>
                      <a:r>
                        <a:rPr lang="en-US" sz="900" b="0" i="0" u="none" strike="noStrike" dirty="0">
                          <a:solidFill>
                            <a:srgbClr val="000000"/>
                          </a:solidFill>
                          <a:effectLst/>
                          <a:latin typeface="Calibri" panose="020F0502020204030204" pitchFamily="34" charset="0"/>
                        </a:rPr>
                        <a:t>I know how to mark in error a problem on the patient’s problem list so it will no longer be part of their chart.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273747">
                <a:tc>
                  <a:txBody>
                    <a:bodyPr/>
                    <a:lstStyle/>
                    <a:p>
                      <a:pPr algn="l" fontAlgn="ctr"/>
                      <a:r>
                        <a:rPr lang="en-US" sz="900" b="0" i="0" u="none" strike="noStrike">
                          <a:solidFill>
                            <a:srgbClr val="000000"/>
                          </a:solidFill>
                          <a:effectLst/>
                          <a:latin typeface="Calibri" panose="020F0502020204030204" pitchFamily="34" charset="0"/>
                        </a:rPr>
                        <a:t>I know how to free-text (Centricity-like) comments to the Family History, Social History, and Problems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5"/>
                  </a:ext>
                </a:extLst>
              </a:tr>
              <a:tr h="148625">
                <a:tc>
                  <a:txBody>
                    <a:bodyPr/>
                    <a:lstStyle/>
                    <a:p>
                      <a:pPr algn="l" fontAlgn="ctr"/>
                      <a:r>
                        <a:rPr lang="en-US" sz="900" b="0" i="0" u="none" strike="noStrike">
                          <a:solidFill>
                            <a:srgbClr val="000000"/>
                          </a:solidFill>
                          <a:effectLst/>
                          <a:latin typeface="Calibri" panose="020F0502020204030204" pitchFamily="34" charset="0"/>
                        </a:rPr>
                        <a:t>I have added items to the Family History Quick Selection section</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6"/>
                  </a:ext>
                </a:extLst>
              </a:tr>
              <a:tr h="148625">
                <a:tc>
                  <a:txBody>
                    <a:bodyPr/>
                    <a:lstStyle/>
                    <a:p>
                      <a:pPr algn="l" fontAlgn="ctr"/>
                      <a:r>
                        <a:rPr lang="en-US" sz="900" b="0" i="0" u="none" strike="noStrike">
                          <a:solidFill>
                            <a:srgbClr val="000000"/>
                          </a:solidFill>
                          <a:effectLst/>
                          <a:latin typeface="Calibri" panose="020F0502020204030204" pitchFamily="34" charset="0"/>
                        </a:rPr>
                        <a:t>I know how to  update the Social History through modify and add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7"/>
                  </a:ext>
                </a:extLst>
              </a:tr>
            </a:tbl>
          </a:graphicData>
        </a:graphic>
      </p:graphicFrame>
      <p:graphicFrame>
        <p:nvGraphicFramePr>
          <p:cNvPr id="10" name="Table 9"/>
          <p:cNvGraphicFramePr>
            <a:graphicFrameLocks noGrp="1"/>
          </p:cNvGraphicFramePr>
          <p:nvPr>
            <p:extLst/>
          </p:nvPr>
        </p:nvGraphicFramePr>
        <p:xfrm>
          <a:off x="6108185" y="3149100"/>
          <a:ext cx="5781288" cy="2287448"/>
        </p:xfrm>
        <a:graphic>
          <a:graphicData uri="http://schemas.openxmlformats.org/drawingml/2006/table">
            <a:tbl>
              <a:tblPr/>
              <a:tblGrid>
                <a:gridCol w="3611710">
                  <a:extLst>
                    <a:ext uri="{9D8B030D-6E8A-4147-A177-3AD203B41FA5}">
                      <a16:colId xmlns:a16="http://schemas.microsoft.com/office/drawing/2014/main" xmlns="" val="20000"/>
                    </a:ext>
                  </a:extLst>
                </a:gridCol>
                <a:gridCol w="855069">
                  <a:extLst>
                    <a:ext uri="{9D8B030D-6E8A-4147-A177-3AD203B41FA5}">
                      <a16:colId xmlns:a16="http://schemas.microsoft.com/office/drawing/2014/main" xmlns="" val="20001"/>
                    </a:ext>
                  </a:extLst>
                </a:gridCol>
                <a:gridCol w="638111">
                  <a:extLst>
                    <a:ext uri="{9D8B030D-6E8A-4147-A177-3AD203B41FA5}">
                      <a16:colId xmlns:a16="http://schemas.microsoft.com/office/drawing/2014/main" xmlns="" val="20002"/>
                    </a:ext>
                  </a:extLst>
                </a:gridCol>
                <a:gridCol w="676398">
                  <a:extLst>
                    <a:ext uri="{9D8B030D-6E8A-4147-A177-3AD203B41FA5}">
                      <a16:colId xmlns:a16="http://schemas.microsoft.com/office/drawing/2014/main" xmlns="" val="20003"/>
                    </a:ext>
                  </a:extLst>
                </a:gridCol>
              </a:tblGrid>
              <a:tr h="156688">
                <a:tc>
                  <a:txBody>
                    <a:bodyPr/>
                    <a:lstStyle/>
                    <a:p>
                      <a:pPr algn="l" fontAlgn="b"/>
                      <a:r>
                        <a:rPr lang="en-US" sz="900" b="1" i="0" u="none" strike="noStrike">
                          <a:solidFill>
                            <a:srgbClr val="000000"/>
                          </a:solidFill>
                          <a:effectLst/>
                          <a:latin typeface="Calibri" panose="020F0502020204030204" pitchFamily="34" charset="0"/>
                        </a:rPr>
                        <a:t>Message Center:</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56688">
                <a:tc>
                  <a:txBody>
                    <a:bodyPr/>
                    <a:lstStyle/>
                    <a:p>
                      <a:pPr algn="l" fontAlgn="ctr"/>
                      <a:r>
                        <a:rPr lang="en-US" sz="900" b="0" i="0" u="none" strike="noStrike">
                          <a:solidFill>
                            <a:srgbClr val="000000"/>
                          </a:solidFill>
                          <a:effectLst/>
                          <a:latin typeface="Calibri" panose="020F0502020204030204" pitchFamily="34" charset="0"/>
                        </a:rPr>
                        <a:t>I have assigned proxies in my message center to my partners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156688">
                <a:tc>
                  <a:txBody>
                    <a:bodyPr/>
                    <a:lstStyle/>
                    <a:p>
                      <a:pPr algn="l" fontAlgn="ctr"/>
                      <a:r>
                        <a:rPr lang="en-US" sz="900" b="0" i="0" u="none" strike="noStrike">
                          <a:solidFill>
                            <a:srgbClr val="000000"/>
                          </a:solidFill>
                          <a:effectLst/>
                          <a:latin typeface="Calibri" panose="020F0502020204030204" pitchFamily="34" charset="0"/>
                        </a:rPr>
                        <a:t>I have set up messaging favorites for pools and colleagues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2"/>
                  </a:ext>
                </a:extLst>
              </a:tr>
              <a:tr h="156688">
                <a:tc>
                  <a:txBody>
                    <a:bodyPr/>
                    <a:lstStyle/>
                    <a:p>
                      <a:pPr algn="l" fontAlgn="ctr"/>
                      <a:r>
                        <a:rPr lang="en-US" sz="900" b="0" i="0" u="none" strike="noStrike">
                          <a:solidFill>
                            <a:srgbClr val="000000"/>
                          </a:solidFill>
                          <a:effectLst/>
                          <a:latin typeface="Calibri" panose="020F0502020204030204" pitchFamily="34" charset="0"/>
                        </a:rPr>
                        <a:t>I know when and how to use between the visit encounters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156688">
                <a:tc>
                  <a:txBody>
                    <a:bodyPr/>
                    <a:lstStyle/>
                    <a:p>
                      <a:pPr algn="l" fontAlgn="ctr"/>
                      <a:r>
                        <a:rPr lang="en-US" sz="900" b="0" i="0" u="none" strike="noStrike">
                          <a:solidFill>
                            <a:srgbClr val="000000"/>
                          </a:solidFill>
                          <a:effectLst/>
                          <a:latin typeface="Calibri" panose="020F0502020204030204" pitchFamily="34" charset="0"/>
                        </a:rPr>
                        <a:t>I have set up my between-the-visit encounter locations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261146">
                <a:tc>
                  <a:txBody>
                    <a:bodyPr/>
                    <a:lstStyle/>
                    <a:p>
                      <a:pPr algn="l" fontAlgn="ctr"/>
                      <a:r>
                        <a:rPr lang="en-US" sz="900" b="0" i="0" u="none" strike="noStrike">
                          <a:solidFill>
                            <a:srgbClr val="000000"/>
                          </a:solidFill>
                          <a:effectLst/>
                          <a:latin typeface="Calibri" panose="020F0502020204030204" pitchFamily="34" charset="0"/>
                        </a:rPr>
                        <a:t>I feel comfortable using the reply and delete buttons without fear of losing documentation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156688">
                <a:tc>
                  <a:txBody>
                    <a:bodyPr/>
                    <a:lstStyle/>
                    <a:p>
                      <a:pPr algn="l" fontAlgn="ctr"/>
                      <a:r>
                        <a:rPr lang="en-US" sz="900" b="0" i="0" u="none" strike="noStrike">
                          <a:solidFill>
                            <a:srgbClr val="000000"/>
                          </a:solidFill>
                          <a:effectLst/>
                          <a:latin typeface="Calibri" panose="020F0502020204030204" pitchFamily="34" charset="0"/>
                        </a:rPr>
                        <a:t>I know the difference between co-signature and proposed orders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156688">
                <a:tc>
                  <a:txBody>
                    <a:bodyPr/>
                    <a:lstStyle/>
                    <a:p>
                      <a:pPr algn="l" fontAlgn="ctr"/>
                      <a:r>
                        <a:rPr lang="en-US" sz="900" b="0" i="0" u="none" strike="noStrike">
                          <a:solidFill>
                            <a:srgbClr val="000000"/>
                          </a:solidFill>
                          <a:effectLst/>
                          <a:latin typeface="Calibri" panose="020F0502020204030204" pitchFamily="34" charset="0"/>
                        </a:rPr>
                        <a:t>I know how to use the trash and sent items to review old messages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156688">
                <a:tc>
                  <a:txBody>
                    <a:bodyPr/>
                    <a:lstStyle/>
                    <a:p>
                      <a:pPr algn="l" fontAlgn="ctr"/>
                      <a:r>
                        <a:rPr lang="en-US" sz="900" b="0" i="0" u="none" strike="noStrike">
                          <a:solidFill>
                            <a:srgbClr val="000000"/>
                          </a:solidFill>
                          <a:effectLst/>
                          <a:latin typeface="Calibri" panose="020F0502020204030204" pitchFamily="34" charset="0"/>
                        </a:rPr>
                        <a:t>I know when to use the in-between encounter workflow</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156688">
                <a:tc>
                  <a:txBody>
                    <a:bodyPr/>
                    <a:lstStyle/>
                    <a:p>
                      <a:pPr algn="l" fontAlgn="ctr"/>
                      <a:r>
                        <a:rPr lang="en-US" sz="900" b="0" i="0" u="none" strike="noStrike">
                          <a:solidFill>
                            <a:srgbClr val="000000"/>
                          </a:solidFill>
                          <a:effectLst/>
                          <a:latin typeface="Calibri" panose="020F0502020204030204" pitchFamily="34" charset="0"/>
                        </a:rPr>
                        <a:t>I know how to use the message journal to track down a message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9"/>
                  </a:ext>
                </a:extLst>
              </a:tr>
              <a:tr h="156688">
                <a:tc>
                  <a:txBody>
                    <a:bodyPr/>
                    <a:lstStyle/>
                    <a:p>
                      <a:pPr algn="l" fontAlgn="ctr"/>
                      <a:r>
                        <a:rPr lang="en-US" sz="900" b="0" i="0" u="none" strike="noStrike">
                          <a:solidFill>
                            <a:srgbClr val="000000"/>
                          </a:solidFill>
                          <a:effectLst/>
                          <a:latin typeface="Calibri" panose="020F0502020204030204" pitchFamily="34" charset="0"/>
                        </a:rPr>
                        <a:t>I know how to send a reminder to my message center</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156688">
                <a:tc>
                  <a:txBody>
                    <a:bodyPr/>
                    <a:lstStyle/>
                    <a:p>
                      <a:pPr algn="l" fontAlgn="ctr"/>
                      <a:r>
                        <a:rPr lang="en-US" sz="900" b="0" i="0" u="none" strike="noStrike">
                          <a:solidFill>
                            <a:srgbClr val="000000"/>
                          </a:solidFill>
                          <a:effectLst/>
                          <a:latin typeface="Calibri" panose="020F0502020204030204" pitchFamily="34" charset="0"/>
                        </a:rPr>
                        <a:t>I know how to send a reminder to the patient’s chart (pop-up)</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261146">
                <a:tc>
                  <a:txBody>
                    <a:bodyPr/>
                    <a:lstStyle/>
                    <a:p>
                      <a:pPr algn="l" fontAlgn="ctr"/>
                      <a:r>
                        <a:rPr lang="en-US" sz="900" b="0" i="0" u="none" strike="noStrike">
                          <a:solidFill>
                            <a:srgbClr val="000000"/>
                          </a:solidFill>
                          <a:effectLst/>
                          <a:latin typeface="Calibri" panose="020F0502020204030204" pitchFamily="34" charset="0"/>
                        </a:rPr>
                        <a:t>I know the difference between messages and documents, and understand the lifespan of a message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2"/>
                  </a:ext>
                </a:extLst>
              </a:tr>
            </a:tbl>
          </a:graphicData>
        </a:graphic>
      </p:graphicFrame>
      <p:graphicFrame>
        <p:nvGraphicFramePr>
          <p:cNvPr id="11" name="Table 10"/>
          <p:cNvGraphicFramePr>
            <a:graphicFrameLocks noGrp="1"/>
          </p:cNvGraphicFramePr>
          <p:nvPr>
            <p:extLst/>
          </p:nvPr>
        </p:nvGraphicFramePr>
        <p:xfrm>
          <a:off x="6122279" y="5465558"/>
          <a:ext cx="5767195" cy="853440"/>
        </p:xfrm>
        <a:graphic>
          <a:graphicData uri="http://schemas.openxmlformats.org/drawingml/2006/table">
            <a:tbl>
              <a:tblPr/>
              <a:tblGrid>
                <a:gridCol w="3602905">
                  <a:extLst>
                    <a:ext uri="{9D8B030D-6E8A-4147-A177-3AD203B41FA5}">
                      <a16:colId xmlns:a16="http://schemas.microsoft.com/office/drawing/2014/main" xmlns="" val="20000"/>
                    </a:ext>
                  </a:extLst>
                </a:gridCol>
                <a:gridCol w="852985">
                  <a:extLst>
                    <a:ext uri="{9D8B030D-6E8A-4147-A177-3AD203B41FA5}">
                      <a16:colId xmlns:a16="http://schemas.microsoft.com/office/drawing/2014/main" xmlns="" val="20001"/>
                    </a:ext>
                  </a:extLst>
                </a:gridCol>
                <a:gridCol w="636556">
                  <a:extLst>
                    <a:ext uri="{9D8B030D-6E8A-4147-A177-3AD203B41FA5}">
                      <a16:colId xmlns:a16="http://schemas.microsoft.com/office/drawing/2014/main" xmlns="" val="20002"/>
                    </a:ext>
                  </a:extLst>
                </a:gridCol>
                <a:gridCol w="674749">
                  <a:extLst>
                    <a:ext uri="{9D8B030D-6E8A-4147-A177-3AD203B41FA5}">
                      <a16:colId xmlns:a16="http://schemas.microsoft.com/office/drawing/2014/main" xmlns="" val="20003"/>
                    </a:ext>
                  </a:extLst>
                </a:gridCol>
              </a:tblGrid>
              <a:tr h="182880">
                <a:tc>
                  <a:txBody>
                    <a:bodyPr/>
                    <a:lstStyle/>
                    <a:p>
                      <a:pPr algn="l" fontAlgn="b"/>
                      <a:r>
                        <a:rPr lang="en-US" sz="900" b="1" i="0" u="none" strike="noStrike">
                          <a:solidFill>
                            <a:srgbClr val="000000"/>
                          </a:solidFill>
                          <a:effectLst/>
                          <a:latin typeface="Calibri" panose="020F0502020204030204" pitchFamily="34" charset="0"/>
                        </a:rPr>
                        <a:t>Ordering: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favorites on my quick orders pages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1"/>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“borrow” someone else’s quick orders folder favorites so I can use them.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2"/>
                  </a:ext>
                </a:extLst>
              </a:tr>
              <a:tr h="182880">
                <a:tc>
                  <a:txBody>
                    <a:bodyPr/>
                    <a:lstStyle/>
                    <a:p>
                      <a:pPr algn="l" fontAlgn="ctr"/>
                      <a:r>
                        <a:rPr lang="en-US" sz="900" b="0" i="0" u="none" strike="noStrike">
                          <a:solidFill>
                            <a:srgbClr val="000000"/>
                          </a:solidFill>
                          <a:effectLst/>
                          <a:latin typeface="Calibri" panose="020F0502020204030204" pitchFamily="34" charset="0"/>
                        </a:rPr>
                        <a:t>I routinely use Quick Orders and make use of Order Sentences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3"/>
                  </a:ext>
                </a:extLst>
              </a:tr>
            </a:tbl>
          </a:graphicData>
        </a:graphic>
      </p:graphicFrame>
      <p:graphicFrame>
        <p:nvGraphicFramePr>
          <p:cNvPr id="13" name="Table 12"/>
          <p:cNvGraphicFramePr>
            <a:graphicFrameLocks noGrp="1"/>
          </p:cNvGraphicFramePr>
          <p:nvPr>
            <p:extLst/>
          </p:nvPr>
        </p:nvGraphicFramePr>
        <p:xfrm>
          <a:off x="488949" y="5409880"/>
          <a:ext cx="5546466" cy="689168"/>
        </p:xfrm>
        <a:graphic>
          <a:graphicData uri="http://schemas.openxmlformats.org/drawingml/2006/table">
            <a:tbl>
              <a:tblPr/>
              <a:tblGrid>
                <a:gridCol w="3465011">
                  <a:extLst>
                    <a:ext uri="{9D8B030D-6E8A-4147-A177-3AD203B41FA5}">
                      <a16:colId xmlns:a16="http://schemas.microsoft.com/office/drawing/2014/main" xmlns="" val="20000"/>
                    </a:ext>
                  </a:extLst>
                </a:gridCol>
                <a:gridCol w="820338">
                  <a:extLst>
                    <a:ext uri="{9D8B030D-6E8A-4147-A177-3AD203B41FA5}">
                      <a16:colId xmlns:a16="http://schemas.microsoft.com/office/drawing/2014/main" xmlns="" val="20001"/>
                    </a:ext>
                  </a:extLst>
                </a:gridCol>
                <a:gridCol w="612193">
                  <a:extLst>
                    <a:ext uri="{9D8B030D-6E8A-4147-A177-3AD203B41FA5}">
                      <a16:colId xmlns:a16="http://schemas.microsoft.com/office/drawing/2014/main" xmlns="" val="20002"/>
                    </a:ext>
                  </a:extLst>
                </a:gridCol>
                <a:gridCol w="648924">
                  <a:extLst>
                    <a:ext uri="{9D8B030D-6E8A-4147-A177-3AD203B41FA5}">
                      <a16:colId xmlns:a16="http://schemas.microsoft.com/office/drawing/2014/main" xmlns="" val="20003"/>
                    </a:ext>
                  </a:extLst>
                </a:gridCol>
              </a:tblGrid>
              <a:tr h="172292">
                <a:tc>
                  <a:txBody>
                    <a:bodyPr/>
                    <a:lstStyle/>
                    <a:p>
                      <a:pPr algn="l" fontAlgn="b"/>
                      <a:r>
                        <a:rPr lang="en-US" sz="900" b="1" i="0" u="none" strike="noStrike">
                          <a:solidFill>
                            <a:srgbClr val="000000"/>
                          </a:solidFill>
                          <a:effectLst/>
                          <a:latin typeface="Calibri" panose="020F0502020204030204" pitchFamily="34" charset="0"/>
                        </a:rPr>
                        <a:t>MModal: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0"/>
                  </a:ext>
                </a:extLst>
              </a:tr>
              <a:tr h="172292">
                <a:tc>
                  <a:txBody>
                    <a:bodyPr/>
                    <a:lstStyle/>
                    <a:p>
                      <a:pPr algn="l" fontAlgn="ctr"/>
                      <a:r>
                        <a:rPr lang="en-US" sz="900" b="0" i="0" u="none" strike="noStrike">
                          <a:solidFill>
                            <a:srgbClr val="000000"/>
                          </a:solidFill>
                          <a:effectLst/>
                          <a:latin typeface="Calibri" panose="020F0502020204030204" pitchFamily="34" charset="0"/>
                        </a:rPr>
                        <a:t>I have created commands to insert text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1"/>
                  </a:ext>
                </a:extLst>
              </a:tr>
              <a:tr h="172292">
                <a:tc>
                  <a:txBody>
                    <a:bodyPr/>
                    <a:lstStyle/>
                    <a:p>
                      <a:pPr algn="l" fontAlgn="ctr"/>
                      <a:r>
                        <a:rPr lang="en-US" sz="900" b="0" i="0" u="none" strike="noStrike">
                          <a:solidFill>
                            <a:srgbClr val="000000"/>
                          </a:solidFill>
                          <a:effectLst/>
                          <a:latin typeface="Calibri" panose="020F0502020204030204" pitchFamily="34" charset="0"/>
                        </a:rPr>
                        <a:t>I know how to use the next field button and command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2"/>
                  </a:ext>
                </a:extLst>
              </a:tr>
              <a:tr h="172292">
                <a:tc>
                  <a:txBody>
                    <a:bodyPr/>
                    <a:lstStyle/>
                    <a:p>
                      <a:pPr algn="l" fontAlgn="ctr"/>
                      <a:r>
                        <a:rPr lang="en-US" sz="900" b="0" i="0" u="none" strike="noStrike">
                          <a:solidFill>
                            <a:srgbClr val="000000"/>
                          </a:solidFill>
                          <a:effectLst/>
                          <a:latin typeface="Calibri" panose="020F0502020204030204" pitchFamily="34" charset="0"/>
                        </a:rPr>
                        <a:t>I know how to create auto-text that are MModal optimized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xmlns="" val="10003"/>
                  </a:ext>
                </a:extLst>
              </a:tr>
            </a:tbl>
          </a:graphicData>
        </a:graphic>
      </p:graphicFrame>
      <p:sp>
        <p:nvSpPr>
          <p:cNvPr id="12" name="Arrow: Right 11">
            <a:extLst>
              <a:ext uri="{FF2B5EF4-FFF2-40B4-BE49-F238E27FC236}">
                <a16:creationId xmlns:a16="http://schemas.microsoft.com/office/drawing/2014/main" xmlns="" id="{E85FBC99-434D-4594-8351-24E5877F02C8}"/>
              </a:ext>
            </a:extLst>
          </p:cNvPr>
          <p:cNvSpPr/>
          <p:nvPr/>
        </p:nvSpPr>
        <p:spPr>
          <a:xfrm>
            <a:off x="0" y="4675471"/>
            <a:ext cx="48895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xmlns="" id="{DE3B1D15-D2B3-46A7-A305-272105C587B1}"/>
              </a:ext>
            </a:extLst>
          </p:cNvPr>
          <p:cNvSpPr/>
          <p:nvPr/>
        </p:nvSpPr>
        <p:spPr>
          <a:xfrm>
            <a:off x="5440450" y="2472240"/>
            <a:ext cx="594965" cy="719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xmlns="" id="{BB23046D-510B-43C0-97B0-5C2453285521}"/>
              </a:ext>
            </a:extLst>
          </p:cNvPr>
          <p:cNvSpPr/>
          <p:nvPr/>
        </p:nvSpPr>
        <p:spPr>
          <a:xfrm>
            <a:off x="5440452" y="6062576"/>
            <a:ext cx="655548" cy="323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xmlns="" id="{0B177424-1B37-48D5-97AE-1F52D14BFCC4}"/>
              </a:ext>
            </a:extLst>
          </p:cNvPr>
          <p:cNvSpPr/>
          <p:nvPr/>
        </p:nvSpPr>
        <p:spPr>
          <a:xfrm>
            <a:off x="5440451" y="4529304"/>
            <a:ext cx="68182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420434A7-9BE3-4141-8625-672844249EDC}"/>
              </a:ext>
            </a:extLst>
          </p:cNvPr>
          <p:cNvSpPr txBox="1"/>
          <p:nvPr/>
        </p:nvSpPr>
        <p:spPr>
          <a:xfrm>
            <a:off x="488949" y="6099048"/>
            <a:ext cx="4748877" cy="369332"/>
          </a:xfrm>
          <a:prstGeom prst="rect">
            <a:avLst/>
          </a:prstGeom>
          <a:noFill/>
        </p:spPr>
        <p:txBody>
          <a:bodyPr wrap="square" rtlCol="0">
            <a:spAutoFit/>
          </a:bodyPr>
          <a:lstStyle/>
          <a:p>
            <a:r>
              <a:rPr lang="en-US" b="1" dirty="0">
                <a:solidFill>
                  <a:srgbClr val="FF0000"/>
                </a:solidFill>
              </a:rPr>
              <a:t>Rounding by </a:t>
            </a:r>
            <a:r>
              <a:rPr lang="en-US" b="1" dirty="0" err="1">
                <a:solidFill>
                  <a:srgbClr val="FF0000"/>
                </a:solidFill>
              </a:rPr>
              <a:t>Mmodal</a:t>
            </a:r>
            <a:endParaRPr lang="en-US" b="1" dirty="0">
              <a:solidFill>
                <a:srgbClr val="FF0000"/>
              </a:solidFill>
            </a:endParaRPr>
          </a:p>
        </p:txBody>
      </p:sp>
    </p:spTree>
    <p:extLst>
      <p:ext uri="{BB962C8B-B14F-4D97-AF65-F5344CB8AC3E}">
        <p14:creationId xmlns:p14="http://schemas.microsoft.com/office/powerpoint/2010/main" val="346599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1EE4C97-6F43-406F-8900-82557712B6B2}"/>
              </a:ext>
            </a:extLst>
          </p:cNvPr>
          <p:cNvPicPr>
            <a:picLocks noChangeAspect="1"/>
          </p:cNvPicPr>
          <p:nvPr/>
        </p:nvPicPr>
        <p:blipFill>
          <a:blip r:embed="rId2"/>
          <a:stretch>
            <a:fillRect/>
          </a:stretch>
        </p:blipFill>
        <p:spPr>
          <a:xfrm>
            <a:off x="319701" y="2177183"/>
            <a:ext cx="7390143" cy="3983781"/>
          </a:xfrm>
          <a:prstGeom prst="rect">
            <a:avLst/>
          </a:prstGeom>
        </p:spPr>
      </p:pic>
      <p:sp>
        <p:nvSpPr>
          <p:cNvPr id="2" name="Title 1">
            <a:extLst>
              <a:ext uri="{FF2B5EF4-FFF2-40B4-BE49-F238E27FC236}">
                <a16:creationId xmlns:a16="http://schemas.microsoft.com/office/drawing/2014/main" xmlns="" id="{E052E831-BD66-4835-AC81-CEA226D28D94}"/>
              </a:ext>
            </a:extLst>
          </p:cNvPr>
          <p:cNvSpPr>
            <a:spLocks noGrp="1"/>
          </p:cNvSpPr>
          <p:nvPr>
            <p:ph type="title"/>
          </p:nvPr>
        </p:nvSpPr>
        <p:spPr>
          <a:xfrm>
            <a:off x="493776" y="0"/>
            <a:ext cx="9930384" cy="1325563"/>
          </a:xfrm>
        </p:spPr>
        <p:txBody>
          <a:bodyPr/>
          <a:lstStyle/>
          <a:p>
            <a:pPr algn="ctr"/>
            <a:r>
              <a:rPr lang="en-US"/>
              <a:t>How to build smart-template-embedded Autotext:</a:t>
            </a:r>
            <a:endParaRPr lang="en-US" dirty="0"/>
          </a:p>
        </p:txBody>
      </p:sp>
      <p:sp>
        <p:nvSpPr>
          <p:cNvPr id="4" name="Date Placeholder 3">
            <a:extLst>
              <a:ext uri="{FF2B5EF4-FFF2-40B4-BE49-F238E27FC236}">
                <a16:creationId xmlns:a16="http://schemas.microsoft.com/office/drawing/2014/main" xmlns="" id="{C4C21894-0E8C-4E79-A846-45ADCE948EC2}"/>
              </a:ext>
            </a:extLst>
          </p:cNvPr>
          <p:cNvSpPr>
            <a:spLocks noGrp="1"/>
          </p:cNvSpPr>
          <p:nvPr>
            <p:ph type="dt" sz="half" idx="15"/>
          </p:nvPr>
        </p:nvSpPr>
        <p:spPr>
          <a:xfrm>
            <a:off x="10666095" y="6480968"/>
            <a:ext cx="640080" cy="182880"/>
          </a:xfrm>
        </p:spPr>
        <p:txBody>
          <a:bodyPr/>
          <a:lstStyle/>
          <a:p>
            <a:pPr indent="-3657600"/>
            <a:r>
              <a:rPr lang="en-US" smtClean="0"/>
              <a:t>03.28.2019</a:t>
            </a:r>
            <a:endParaRPr lang="en-US"/>
          </a:p>
        </p:txBody>
      </p:sp>
      <p:sp>
        <p:nvSpPr>
          <p:cNvPr id="5" name="Footer Placeholder 4">
            <a:extLst>
              <a:ext uri="{FF2B5EF4-FFF2-40B4-BE49-F238E27FC236}">
                <a16:creationId xmlns:a16="http://schemas.microsoft.com/office/drawing/2014/main" xmlns="" id="{1A252B3F-5760-4E3B-AA7B-25040C4AB17E}"/>
              </a:ext>
            </a:extLst>
          </p:cNvPr>
          <p:cNvSpPr>
            <a:spLocks noGrp="1"/>
          </p:cNvSpPr>
          <p:nvPr>
            <p:ph type="ftr" sz="quarter" idx="16"/>
          </p:nvPr>
        </p:nvSpPr>
        <p:spPr>
          <a:xfrm>
            <a:off x="5608638" y="6480968"/>
            <a:ext cx="4813300" cy="182880"/>
          </a:xfrm>
        </p:spPr>
        <p:txBody>
          <a:bodyPr/>
          <a:lstStyle/>
          <a:p>
            <a:r>
              <a:rPr lang="en-US" smtClean="0"/>
              <a:t>Provider Cerner Education Session 7</a:t>
            </a:r>
            <a:endParaRPr lang="en-US"/>
          </a:p>
        </p:txBody>
      </p:sp>
      <p:sp>
        <p:nvSpPr>
          <p:cNvPr id="6" name="Slide Number Placeholder 5">
            <a:extLst>
              <a:ext uri="{FF2B5EF4-FFF2-40B4-BE49-F238E27FC236}">
                <a16:creationId xmlns:a16="http://schemas.microsoft.com/office/drawing/2014/main" xmlns="" id="{0302C8DB-4BFC-4F55-8D3A-1148D1F415CF}"/>
              </a:ext>
            </a:extLst>
          </p:cNvPr>
          <p:cNvSpPr>
            <a:spLocks noGrp="1"/>
          </p:cNvSpPr>
          <p:nvPr>
            <p:ph type="sldNum" sz="quarter" idx="17"/>
          </p:nvPr>
        </p:nvSpPr>
        <p:spPr>
          <a:xfrm>
            <a:off x="11306175" y="6480968"/>
            <a:ext cx="398463" cy="182880"/>
          </a:xfrm>
        </p:spPr>
        <p:txBody>
          <a:bodyPr/>
          <a:lstStyle/>
          <a:p>
            <a:fld id="{63DCA5C9-2E11-4C67-86EB-AE1DE127DC64}" type="slidenum">
              <a:rPr lang="en-US" smtClean="0"/>
              <a:pPr/>
              <a:t>5</a:t>
            </a:fld>
            <a:endParaRPr lang="en-US"/>
          </a:p>
        </p:txBody>
      </p:sp>
      <p:pic>
        <p:nvPicPr>
          <p:cNvPr id="7" name="Picture 6">
            <a:extLst>
              <a:ext uri="{FF2B5EF4-FFF2-40B4-BE49-F238E27FC236}">
                <a16:creationId xmlns:a16="http://schemas.microsoft.com/office/drawing/2014/main" xmlns="" id="{FF7D5E41-FA2A-4FAD-9334-FCB5FBB99C3A}"/>
              </a:ext>
            </a:extLst>
          </p:cNvPr>
          <p:cNvPicPr>
            <a:picLocks noChangeAspect="1"/>
          </p:cNvPicPr>
          <p:nvPr/>
        </p:nvPicPr>
        <p:blipFill>
          <a:blip r:embed="rId3"/>
          <a:stretch>
            <a:fillRect/>
          </a:stretch>
        </p:blipFill>
        <p:spPr>
          <a:xfrm>
            <a:off x="1623371" y="1123666"/>
            <a:ext cx="3835597" cy="2057506"/>
          </a:xfrm>
          <a:prstGeom prst="rect">
            <a:avLst/>
          </a:prstGeom>
        </p:spPr>
      </p:pic>
      <p:pic>
        <p:nvPicPr>
          <p:cNvPr id="9" name="Picture 8">
            <a:extLst>
              <a:ext uri="{FF2B5EF4-FFF2-40B4-BE49-F238E27FC236}">
                <a16:creationId xmlns:a16="http://schemas.microsoft.com/office/drawing/2014/main" xmlns="" id="{2136BE74-E8E0-4373-B471-C83D2615960C}"/>
              </a:ext>
            </a:extLst>
          </p:cNvPr>
          <p:cNvPicPr>
            <a:picLocks noChangeAspect="1"/>
          </p:cNvPicPr>
          <p:nvPr/>
        </p:nvPicPr>
        <p:blipFill>
          <a:blip r:embed="rId4"/>
          <a:stretch>
            <a:fillRect/>
          </a:stretch>
        </p:blipFill>
        <p:spPr>
          <a:xfrm>
            <a:off x="7032156" y="2581464"/>
            <a:ext cx="3733992" cy="431822"/>
          </a:xfrm>
          <a:prstGeom prst="rect">
            <a:avLst/>
          </a:prstGeom>
        </p:spPr>
      </p:pic>
      <p:pic>
        <p:nvPicPr>
          <p:cNvPr id="11" name="Picture 10">
            <a:extLst>
              <a:ext uri="{FF2B5EF4-FFF2-40B4-BE49-F238E27FC236}">
                <a16:creationId xmlns:a16="http://schemas.microsoft.com/office/drawing/2014/main" xmlns="" id="{C8834F15-870E-4E53-9FA4-003D2E50EBA2}"/>
              </a:ext>
            </a:extLst>
          </p:cNvPr>
          <p:cNvPicPr>
            <a:picLocks noChangeAspect="1"/>
          </p:cNvPicPr>
          <p:nvPr/>
        </p:nvPicPr>
        <p:blipFill>
          <a:blip r:embed="rId5"/>
          <a:stretch>
            <a:fillRect/>
          </a:stretch>
        </p:blipFill>
        <p:spPr>
          <a:xfrm>
            <a:off x="6762368" y="3925649"/>
            <a:ext cx="3797495" cy="2235315"/>
          </a:xfrm>
          <a:prstGeom prst="rect">
            <a:avLst/>
          </a:prstGeom>
        </p:spPr>
      </p:pic>
      <p:sp>
        <p:nvSpPr>
          <p:cNvPr id="3" name="TextBox 2">
            <a:extLst>
              <a:ext uri="{FF2B5EF4-FFF2-40B4-BE49-F238E27FC236}">
                <a16:creationId xmlns:a16="http://schemas.microsoft.com/office/drawing/2014/main" xmlns="" id="{318C2FE0-B400-4322-A0AA-96DC0702BFCC}"/>
              </a:ext>
            </a:extLst>
          </p:cNvPr>
          <p:cNvSpPr txBox="1"/>
          <p:nvPr/>
        </p:nvSpPr>
        <p:spPr>
          <a:xfrm>
            <a:off x="7425850" y="4169073"/>
            <a:ext cx="2996088" cy="369332"/>
          </a:xfrm>
          <a:prstGeom prst="rect">
            <a:avLst/>
          </a:prstGeom>
          <a:noFill/>
        </p:spPr>
        <p:txBody>
          <a:bodyPr wrap="square" rtlCol="0">
            <a:spAutoFit/>
          </a:bodyPr>
          <a:lstStyle/>
          <a:p>
            <a:r>
              <a:rPr lang="en-US" b="1" dirty="0" err="1"/>
              <a:t>hpi_intake</a:t>
            </a:r>
            <a:endParaRPr lang="en-US" dirty="0"/>
          </a:p>
        </p:txBody>
      </p:sp>
    </p:spTree>
    <p:extLst>
      <p:ext uri="{BB962C8B-B14F-4D97-AF65-F5344CB8AC3E}">
        <p14:creationId xmlns:p14="http://schemas.microsoft.com/office/powerpoint/2010/main" val="410834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E48CB-F1D3-443C-B5F5-5596444066B3}"/>
              </a:ext>
            </a:extLst>
          </p:cNvPr>
          <p:cNvSpPr>
            <a:spLocks noGrp="1"/>
          </p:cNvSpPr>
          <p:nvPr>
            <p:ph type="title"/>
          </p:nvPr>
        </p:nvSpPr>
        <p:spPr/>
        <p:txBody>
          <a:bodyPr/>
          <a:lstStyle/>
          <a:p>
            <a:pPr algn="ctr"/>
            <a:r>
              <a:rPr lang="en-US" dirty="0"/>
              <a:t>Connecting MA and Provider Documentation:</a:t>
            </a:r>
          </a:p>
        </p:txBody>
      </p:sp>
      <p:sp>
        <p:nvSpPr>
          <p:cNvPr id="3" name="Content Placeholder 2">
            <a:extLst>
              <a:ext uri="{FF2B5EF4-FFF2-40B4-BE49-F238E27FC236}">
                <a16:creationId xmlns:a16="http://schemas.microsoft.com/office/drawing/2014/main" xmlns="" id="{A58AE8E5-805B-4D1F-AFC9-18D3AD190D24}"/>
              </a:ext>
            </a:extLst>
          </p:cNvPr>
          <p:cNvSpPr>
            <a:spLocks noGrp="1"/>
          </p:cNvSpPr>
          <p:nvPr>
            <p:ph sz="quarter" idx="14"/>
          </p:nvPr>
        </p:nvSpPr>
        <p:spPr>
          <a:xfrm>
            <a:off x="6599249" y="1692275"/>
            <a:ext cx="4813300" cy="4435475"/>
          </a:xfrm>
        </p:spPr>
        <p:txBody>
          <a:bodyPr/>
          <a:lstStyle/>
          <a:p>
            <a:pPr marL="342900" indent="-342900">
              <a:buFontTx/>
              <a:buChar char="-"/>
            </a:pPr>
            <a:endParaRPr lang="en-US" dirty="0"/>
          </a:p>
          <a:p>
            <a:pPr marL="342900" indent="-342900">
              <a:buFontTx/>
              <a:buChar char="-"/>
            </a:pPr>
            <a:r>
              <a:rPr lang="en-US" dirty="0"/>
              <a:t>Pull the Nursing HPI into your note via the </a:t>
            </a:r>
            <a:r>
              <a:rPr lang="en-US" b="1" dirty="0"/>
              <a:t>/</a:t>
            </a:r>
            <a:r>
              <a:rPr lang="en-US" b="1" dirty="0" err="1"/>
              <a:t>hpi_intake</a:t>
            </a:r>
            <a:r>
              <a:rPr lang="en-US" b="1" dirty="0"/>
              <a:t> autotext</a:t>
            </a:r>
          </a:p>
          <a:p>
            <a:pPr marL="342900" indent="-342900">
              <a:buFontTx/>
              <a:buChar char="-"/>
            </a:pPr>
            <a:endParaRPr lang="en-US" dirty="0"/>
          </a:p>
          <a:p>
            <a:pPr marL="342900" indent="-342900">
              <a:buFontTx/>
              <a:buChar char="-"/>
            </a:pPr>
            <a:r>
              <a:rPr lang="en-US" dirty="0"/>
              <a:t>Pull in the Nursing ROS into your note via the /</a:t>
            </a:r>
            <a:r>
              <a:rPr lang="en-US" b="1" dirty="0" err="1"/>
              <a:t>ros_intake</a:t>
            </a:r>
            <a:endParaRPr lang="en-US" dirty="0"/>
          </a:p>
          <a:p>
            <a:pPr marL="342900" indent="-342900">
              <a:buFontTx/>
              <a:buChar char="-"/>
            </a:pPr>
            <a:endParaRPr lang="en-US" dirty="0"/>
          </a:p>
          <a:p>
            <a:pPr marL="342900" indent="-342900">
              <a:buFontTx/>
              <a:buChar char="-"/>
            </a:pPr>
            <a:r>
              <a:rPr lang="en-US" dirty="0"/>
              <a:t>Drag and Drop from the MA note in the chart into your note.</a:t>
            </a:r>
          </a:p>
          <a:p>
            <a:pPr marL="342900" indent="-342900">
              <a:buFontTx/>
              <a:buChar char="-"/>
            </a:pPr>
            <a:endParaRPr lang="en-US" dirty="0"/>
          </a:p>
          <a:p>
            <a:endParaRPr lang="en-US" b="1" dirty="0"/>
          </a:p>
        </p:txBody>
      </p:sp>
      <p:sp>
        <p:nvSpPr>
          <p:cNvPr id="4" name="Date Placeholder 3">
            <a:extLst>
              <a:ext uri="{FF2B5EF4-FFF2-40B4-BE49-F238E27FC236}">
                <a16:creationId xmlns:a16="http://schemas.microsoft.com/office/drawing/2014/main" xmlns="" id="{736CAB7F-F728-46A7-9CD6-BFEA1A550D48}"/>
              </a:ext>
            </a:extLst>
          </p:cNvPr>
          <p:cNvSpPr>
            <a:spLocks noGrp="1"/>
          </p:cNvSpPr>
          <p:nvPr>
            <p:ph type="dt" sz="half" idx="15"/>
          </p:nvPr>
        </p:nvSpPr>
        <p:spPr/>
        <p:txBody>
          <a:bodyPr/>
          <a:lstStyle/>
          <a:p>
            <a:pPr indent="-3657600"/>
            <a:r>
              <a:rPr lang="en-US" smtClean="0"/>
              <a:t>03.28.2019</a:t>
            </a:r>
            <a:endParaRPr lang="en-US"/>
          </a:p>
        </p:txBody>
      </p:sp>
      <p:sp>
        <p:nvSpPr>
          <p:cNvPr id="5" name="Footer Placeholder 4">
            <a:extLst>
              <a:ext uri="{FF2B5EF4-FFF2-40B4-BE49-F238E27FC236}">
                <a16:creationId xmlns:a16="http://schemas.microsoft.com/office/drawing/2014/main" xmlns="" id="{9E65DF36-7AC9-46B9-AFEB-1E92012E664C}"/>
              </a:ext>
            </a:extLst>
          </p:cNvPr>
          <p:cNvSpPr>
            <a:spLocks noGrp="1"/>
          </p:cNvSpPr>
          <p:nvPr>
            <p:ph type="ftr" sz="quarter" idx="16"/>
          </p:nvPr>
        </p:nvSpPr>
        <p:spPr/>
        <p:txBody>
          <a:bodyPr/>
          <a:lstStyle/>
          <a:p>
            <a:r>
              <a:rPr lang="en-US" smtClean="0"/>
              <a:t>Provider Cerner Education Session 7</a:t>
            </a:r>
            <a:endParaRPr lang="en-US"/>
          </a:p>
        </p:txBody>
      </p:sp>
      <p:sp>
        <p:nvSpPr>
          <p:cNvPr id="6" name="Slide Number Placeholder 5">
            <a:extLst>
              <a:ext uri="{FF2B5EF4-FFF2-40B4-BE49-F238E27FC236}">
                <a16:creationId xmlns:a16="http://schemas.microsoft.com/office/drawing/2014/main" xmlns="" id="{A5F002AB-BACC-4480-B8E1-0AF7B3E2E4E2}"/>
              </a:ext>
            </a:extLst>
          </p:cNvPr>
          <p:cNvSpPr>
            <a:spLocks noGrp="1"/>
          </p:cNvSpPr>
          <p:nvPr>
            <p:ph type="sldNum" sz="quarter" idx="17"/>
          </p:nvPr>
        </p:nvSpPr>
        <p:spPr/>
        <p:txBody>
          <a:bodyPr/>
          <a:lstStyle/>
          <a:p>
            <a:fld id="{63DCA5C9-2E11-4C67-86EB-AE1DE127DC64}" type="slidenum">
              <a:rPr lang="en-US" smtClean="0"/>
              <a:pPr/>
              <a:t>6</a:t>
            </a:fld>
            <a:endParaRPr lang="en-US"/>
          </a:p>
        </p:txBody>
      </p:sp>
      <p:pic>
        <p:nvPicPr>
          <p:cNvPr id="7" name="Picture 6">
            <a:extLst>
              <a:ext uri="{FF2B5EF4-FFF2-40B4-BE49-F238E27FC236}">
                <a16:creationId xmlns:a16="http://schemas.microsoft.com/office/drawing/2014/main" xmlns="" id="{AFFB883B-AE73-4F9D-9ADD-B464F5406726}"/>
              </a:ext>
            </a:extLst>
          </p:cNvPr>
          <p:cNvPicPr>
            <a:picLocks noChangeAspect="1"/>
          </p:cNvPicPr>
          <p:nvPr/>
        </p:nvPicPr>
        <p:blipFill>
          <a:blip r:embed="rId2"/>
          <a:stretch>
            <a:fillRect/>
          </a:stretch>
        </p:blipFill>
        <p:spPr>
          <a:xfrm>
            <a:off x="194107" y="2083369"/>
            <a:ext cx="6212537" cy="2691261"/>
          </a:xfrm>
          <a:prstGeom prst="rect">
            <a:avLst/>
          </a:prstGeom>
        </p:spPr>
      </p:pic>
      <p:sp>
        <p:nvSpPr>
          <p:cNvPr id="8" name="TextBox 7">
            <a:extLst>
              <a:ext uri="{FF2B5EF4-FFF2-40B4-BE49-F238E27FC236}">
                <a16:creationId xmlns:a16="http://schemas.microsoft.com/office/drawing/2014/main" xmlns="" id="{57862810-F0A4-42A1-8C6A-A0704C589C4D}"/>
              </a:ext>
            </a:extLst>
          </p:cNvPr>
          <p:cNvSpPr txBox="1"/>
          <p:nvPr/>
        </p:nvSpPr>
        <p:spPr>
          <a:xfrm>
            <a:off x="458875" y="5532436"/>
            <a:ext cx="10953674" cy="461665"/>
          </a:xfrm>
          <a:prstGeom prst="rect">
            <a:avLst/>
          </a:prstGeom>
          <a:noFill/>
        </p:spPr>
        <p:txBody>
          <a:bodyPr wrap="square" rtlCol="0">
            <a:spAutoFit/>
          </a:bodyPr>
          <a:lstStyle/>
          <a:p>
            <a:pPr algn="ctr"/>
            <a:r>
              <a:rPr lang="en-US" sz="2400" b="1" dirty="0">
                <a:solidFill>
                  <a:srgbClr val="FF0000"/>
                </a:solidFill>
              </a:rPr>
              <a:t>Let’s make this easier and build a shortcut, to streamline pulling in MA notes!</a:t>
            </a:r>
          </a:p>
        </p:txBody>
      </p:sp>
    </p:spTree>
    <p:extLst>
      <p:ext uri="{BB962C8B-B14F-4D97-AF65-F5344CB8AC3E}">
        <p14:creationId xmlns:p14="http://schemas.microsoft.com/office/powerpoint/2010/main" val="267746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History</a:t>
            </a:r>
          </a:p>
        </p:txBody>
      </p:sp>
      <p:sp>
        <p:nvSpPr>
          <p:cNvPr id="4" name="Date Placeholder 3"/>
          <p:cNvSpPr>
            <a:spLocks noGrp="1"/>
          </p:cNvSpPr>
          <p:nvPr>
            <p:ph type="dt" sz="half" idx="15"/>
          </p:nvPr>
        </p:nvSpPr>
        <p:spPr/>
        <p:txBody>
          <a:bodyPr/>
          <a:lstStyle/>
          <a:p>
            <a:pPr indent="-3657600"/>
            <a:r>
              <a:rPr lang="en-US" smtClean="0"/>
              <a:t>03.28.2019</a:t>
            </a:r>
            <a:endParaRPr lang="en-US"/>
          </a:p>
        </p:txBody>
      </p:sp>
      <p:sp>
        <p:nvSpPr>
          <p:cNvPr id="5" name="Footer Placeholder 4"/>
          <p:cNvSpPr>
            <a:spLocks noGrp="1"/>
          </p:cNvSpPr>
          <p:nvPr>
            <p:ph type="ftr" sz="quarter" idx="16"/>
          </p:nvPr>
        </p:nvSpPr>
        <p:spPr/>
        <p:txBody>
          <a:bodyPr/>
          <a:lstStyle/>
          <a:p>
            <a:r>
              <a:rPr lang="en-US" smtClean="0"/>
              <a:t>Provider Cerner Education Session 7</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309" y="313547"/>
            <a:ext cx="5396481" cy="422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7672" y="1965278"/>
            <a:ext cx="4819974" cy="923330"/>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dirty="0">
                <a:solidFill>
                  <a:schemeClr val="tx1">
                    <a:lumMod val="65000"/>
                    <a:lumOff val="35000"/>
                  </a:schemeClr>
                </a:solidFill>
              </a:rPr>
              <a:t>Select the system lists that make sense for you</a:t>
            </a:r>
          </a:p>
          <a:p>
            <a:pPr marL="285750" indent="-285750">
              <a:buFont typeface="Arial" panose="020B0604020202020204" pitchFamily="34" charset="0"/>
              <a:buChar char="•"/>
            </a:pPr>
            <a:r>
              <a:rPr lang="en-US" dirty="0">
                <a:solidFill>
                  <a:schemeClr val="tx1">
                    <a:lumMod val="65000"/>
                    <a:lumOff val="35000"/>
                  </a:schemeClr>
                </a:solidFill>
              </a:rPr>
              <a:t>Add to your quick list:  Unique to you</a:t>
            </a:r>
          </a:p>
          <a:p>
            <a:pPr marL="285750" indent="-285750">
              <a:buFont typeface="Arial" panose="020B0604020202020204" pitchFamily="34" charset="0"/>
              <a:buChar char="•"/>
            </a:pPr>
            <a:r>
              <a:rPr lang="en-US" dirty="0">
                <a:solidFill>
                  <a:schemeClr val="tx1">
                    <a:lumMod val="65000"/>
                    <a:lumOff val="35000"/>
                  </a:schemeClr>
                </a:solidFill>
              </a:rPr>
              <a:t>Never select all negative, populates every field</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1005" y="4435523"/>
            <a:ext cx="2667534" cy="194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852" y="4644545"/>
            <a:ext cx="4112429" cy="174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84" y="3515337"/>
            <a:ext cx="3357349" cy="262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73457" y="3146005"/>
            <a:ext cx="2059090" cy="400110"/>
          </a:xfrm>
          <a:prstGeom prst="rect">
            <a:avLst/>
          </a:prstGeom>
          <a:noFill/>
        </p:spPr>
        <p:txBody>
          <a:bodyPr wrap="none" rtlCol="0">
            <a:spAutoFit/>
          </a:bodyPr>
          <a:lstStyle/>
          <a:p>
            <a:r>
              <a:rPr lang="en-US" sz="2000" dirty="0">
                <a:solidFill>
                  <a:schemeClr val="accent2">
                    <a:lumMod val="75000"/>
                  </a:schemeClr>
                </a:solidFill>
              </a:rPr>
              <a:t>Select system lists</a:t>
            </a:r>
          </a:p>
        </p:txBody>
      </p:sp>
    </p:spTree>
    <p:extLst>
      <p:ext uri="{BB962C8B-B14F-4D97-AF65-F5344CB8AC3E}">
        <p14:creationId xmlns:p14="http://schemas.microsoft.com/office/powerpoint/2010/main" val="283098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History</a:t>
            </a:r>
          </a:p>
        </p:txBody>
      </p:sp>
      <p:sp>
        <p:nvSpPr>
          <p:cNvPr id="4" name="Date Placeholder 3"/>
          <p:cNvSpPr>
            <a:spLocks noGrp="1"/>
          </p:cNvSpPr>
          <p:nvPr>
            <p:ph type="dt" sz="half" idx="15"/>
          </p:nvPr>
        </p:nvSpPr>
        <p:spPr/>
        <p:txBody>
          <a:bodyPr/>
          <a:lstStyle/>
          <a:p>
            <a:pPr indent="-3657600"/>
            <a:r>
              <a:rPr lang="en-US" smtClean="0"/>
              <a:t>03.28.2019</a:t>
            </a:r>
            <a:endParaRPr lang="en-US"/>
          </a:p>
        </p:txBody>
      </p:sp>
      <p:sp>
        <p:nvSpPr>
          <p:cNvPr id="5" name="Footer Placeholder 4"/>
          <p:cNvSpPr>
            <a:spLocks noGrp="1"/>
          </p:cNvSpPr>
          <p:nvPr>
            <p:ph type="ftr" sz="quarter" idx="16"/>
          </p:nvPr>
        </p:nvSpPr>
        <p:spPr/>
        <p:txBody>
          <a:bodyPr/>
          <a:lstStyle/>
          <a:p>
            <a:r>
              <a:rPr lang="en-US" smtClean="0"/>
              <a:t>Provider Cerner Education Session 7</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8</a:t>
            </a:fld>
            <a:endParaRPr lang="en-US"/>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378268" y="216947"/>
            <a:ext cx="4918955" cy="249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1998" y="341194"/>
            <a:ext cx="3504418" cy="510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749" y="2777232"/>
            <a:ext cx="4726603" cy="390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338" y="1985661"/>
            <a:ext cx="4098636" cy="4247317"/>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rPr>
              <a:t>You can view current social history in the WF MPage: click a row to expand</a:t>
            </a:r>
          </a:p>
          <a:p>
            <a:pPr marL="285750" indent="-285750">
              <a:buFont typeface="Arial" panose="020B0604020202020204" pitchFamily="34" charset="0"/>
              <a:buChar char="•"/>
            </a:pPr>
            <a:r>
              <a:rPr lang="en-US" dirty="0">
                <a:solidFill>
                  <a:schemeClr val="tx1">
                    <a:lumMod val="65000"/>
                    <a:lumOff val="35000"/>
                  </a:schemeClr>
                </a:solidFill>
              </a:rPr>
              <a:t>To document click “Histories”</a:t>
            </a:r>
          </a:p>
          <a:p>
            <a:pPr marL="742950" lvl="1" indent="-285750">
              <a:buFont typeface="Arial" panose="020B0604020202020204" pitchFamily="34" charset="0"/>
              <a:buChar char="•"/>
            </a:pPr>
            <a:r>
              <a:rPr lang="en-US" dirty="0">
                <a:solidFill>
                  <a:schemeClr val="tx1">
                    <a:lumMod val="65000"/>
                    <a:lumOff val="35000"/>
                  </a:schemeClr>
                </a:solidFill>
              </a:rPr>
              <a:t>If social is open in the MPage, you land in social in the tool</a:t>
            </a:r>
          </a:p>
          <a:p>
            <a:pPr marL="285750" indent="-285750">
              <a:buFont typeface="Arial" panose="020B0604020202020204" pitchFamily="34" charset="0"/>
              <a:buChar char="•"/>
            </a:pPr>
            <a:r>
              <a:rPr lang="en-US" dirty="0">
                <a:solidFill>
                  <a:schemeClr val="tx1">
                    <a:lumMod val="65000"/>
                    <a:lumOff val="35000"/>
                  </a:schemeClr>
                </a:solidFill>
              </a:rPr>
              <a:t>Modify updates an existing entry</a:t>
            </a:r>
          </a:p>
          <a:p>
            <a:pPr marL="285750" indent="-285750">
              <a:buFont typeface="Arial" panose="020B0604020202020204" pitchFamily="34" charset="0"/>
              <a:buChar char="•"/>
            </a:pPr>
            <a:r>
              <a:rPr lang="en-US" dirty="0">
                <a:solidFill>
                  <a:schemeClr val="tx1">
                    <a:lumMod val="65000"/>
                    <a:lumOff val="35000"/>
                  </a:schemeClr>
                </a:solidFill>
              </a:rPr>
              <a:t>Add creates a new entry</a:t>
            </a:r>
          </a:p>
          <a:p>
            <a:pPr marL="285750" indent="-285750">
              <a:buFont typeface="Arial" panose="020B0604020202020204" pitchFamily="34" charset="0"/>
              <a:buChar char="•"/>
            </a:pPr>
            <a:r>
              <a:rPr lang="en-US" dirty="0">
                <a:solidFill>
                  <a:schemeClr val="tx1">
                    <a:lumMod val="65000"/>
                    <a:lumOff val="35000"/>
                  </a:schemeClr>
                </a:solidFill>
              </a:rPr>
              <a:t>You can choose to view “all” or “active” entries</a:t>
            </a:r>
          </a:p>
          <a:p>
            <a:r>
              <a:rPr lang="en-US" dirty="0">
                <a:solidFill>
                  <a:schemeClr val="tx1">
                    <a:lumMod val="65000"/>
                    <a:lumOff val="35000"/>
                  </a:schemeClr>
                </a:solidFill>
              </a:rPr>
              <a:t>Recommend:</a:t>
            </a:r>
          </a:p>
          <a:p>
            <a:pPr marL="285750" indent="-285750">
              <a:buFont typeface="Arial" panose="020B0604020202020204" pitchFamily="34" charset="0"/>
              <a:buChar char="•"/>
            </a:pPr>
            <a:r>
              <a:rPr lang="en-US" dirty="0">
                <a:solidFill>
                  <a:schemeClr val="tx1">
                    <a:lumMod val="65000"/>
                    <a:lumOff val="35000"/>
                  </a:schemeClr>
                </a:solidFill>
              </a:rPr>
              <a:t>“Mark as Reviewed“ if nothing is changed.  Date on line updates</a:t>
            </a:r>
          </a:p>
          <a:p>
            <a:pPr marL="285750" indent="-285750">
              <a:buFont typeface="Arial" panose="020B0604020202020204" pitchFamily="34" charset="0"/>
              <a:buChar char="•"/>
            </a:pPr>
            <a:r>
              <a:rPr lang="en-US" dirty="0">
                <a:solidFill>
                  <a:schemeClr val="tx1">
                    <a:lumMod val="65000"/>
                    <a:lumOff val="35000"/>
                  </a:schemeClr>
                </a:solidFill>
              </a:rPr>
              <a:t>“Modify” to update small items</a:t>
            </a:r>
          </a:p>
          <a:p>
            <a:pPr marL="285750" indent="-285750">
              <a:buFont typeface="Arial" panose="020B0604020202020204" pitchFamily="34" charset="0"/>
              <a:buChar char="•"/>
            </a:pPr>
            <a:r>
              <a:rPr lang="en-US" dirty="0">
                <a:solidFill>
                  <a:schemeClr val="tx1">
                    <a:lumMod val="65000"/>
                    <a:lumOff val="35000"/>
                  </a:schemeClr>
                </a:solidFill>
              </a:rPr>
              <a:t>“Add” if major changes, legacy tool retired.</a:t>
            </a:r>
          </a:p>
        </p:txBody>
      </p:sp>
    </p:spTree>
    <p:extLst>
      <p:ext uri="{BB962C8B-B14F-4D97-AF65-F5344CB8AC3E}">
        <p14:creationId xmlns:p14="http://schemas.microsoft.com/office/powerpoint/2010/main" val="171318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List Favorites</a:t>
            </a:r>
          </a:p>
        </p:txBody>
      </p:sp>
      <p:sp>
        <p:nvSpPr>
          <p:cNvPr id="4" name="Date Placeholder 3"/>
          <p:cNvSpPr>
            <a:spLocks noGrp="1"/>
          </p:cNvSpPr>
          <p:nvPr>
            <p:ph type="dt" sz="half" idx="15"/>
          </p:nvPr>
        </p:nvSpPr>
        <p:spPr/>
        <p:txBody>
          <a:bodyPr/>
          <a:lstStyle/>
          <a:p>
            <a:pPr indent="-3657600"/>
            <a:r>
              <a:rPr lang="en-US" smtClean="0"/>
              <a:t>03.28.2019</a:t>
            </a:r>
            <a:endParaRPr lang="en-US"/>
          </a:p>
        </p:txBody>
      </p:sp>
      <p:sp>
        <p:nvSpPr>
          <p:cNvPr id="5" name="Footer Placeholder 4"/>
          <p:cNvSpPr>
            <a:spLocks noGrp="1"/>
          </p:cNvSpPr>
          <p:nvPr>
            <p:ph type="ftr" sz="quarter" idx="16"/>
          </p:nvPr>
        </p:nvSpPr>
        <p:spPr/>
        <p:txBody>
          <a:bodyPr/>
          <a:lstStyle/>
          <a:p>
            <a:r>
              <a:rPr lang="en-US" smtClean="0"/>
              <a:t>Provider Cerner Education Session 7</a:t>
            </a:r>
            <a:endParaRPr lang="en-US"/>
          </a:p>
        </p:txBody>
      </p:sp>
      <p:sp>
        <p:nvSpPr>
          <p:cNvPr id="6" name="Slide Number Placeholder 5"/>
          <p:cNvSpPr>
            <a:spLocks noGrp="1"/>
          </p:cNvSpPr>
          <p:nvPr>
            <p:ph type="sldNum" sz="quarter" idx="17"/>
          </p:nvPr>
        </p:nvSpPr>
        <p:spPr/>
        <p:txBody>
          <a:bodyPr/>
          <a:lstStyle/>
          <a:p>
            <a:fld id="{63DCA5C9-2E11-4C67-86EB-AE1DE127DC64}" type="slidenum">
              <a:rPr lang="en-US" smtClean="0"/>
              <a:pPr/>
              <a:t>9</a:t>
            </a:fld>
            <a:endParaRPr lang="en-US"/>
          </a:p>
        </p:txBody>
      </p:sp>
      <p:sp>
        <p:nvSpPr>
          <p:cNvPr id="7" name="Rectangle 6"/>
          <p:cNvSpPr/>
          <p:nvPr/>
        </p:nvSpPr>
        <p:spPr>
          <a:xfrm>
            <a:off x="5254391" y="3244334"/>
            <a:ext cx="1683218" cy="369332"/>
          </a:xfrm>
          <a:prstGeom prst="rect">
            <a:avLst/>
          </a:prstGeom>
        </p:spPr>
        <p:txBody>
          <a:bodyPr wrap="none">
            <a:spAutoFit/>
          </a:bodyPr>
          <a:lstStyle/>
          <a:p>
            <a:r>
              <a:rPr lang="en-US" dirty="0"/>
              <a:t>My Favorites!!!!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711" y="1845690"/>
            <a:ext cx="7542213" cy="444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1069" y="2183642"/>
            <a:ext cx="3204275" cy="1631216"/>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tx1">
                    <a:lumMod val="65000"/>
                    <a:lumOff val="35000"/>
                  </a:schemeClr>
                </a:solidFill>
              </a:rPr>
              <a:t>Can’t be done in MPages</a:t>
            </a:r>
          </a:p>
          <a:p>
            <a:pPr marL="285750" indent="-285750">
              <a:buFont typeface="Arial" panose="020B0604020202020204" pitchFamily="34" charset="0"/>
              <a:buChar char="•"/>
            </a:pPr>
            <a:r>
              <a:rPr lang="en-US" sz="2000" dirty="0">
                <a:solidFill>
                  <a:schemeClr val="tx1">
                    <a:lumMod val="65000"/>
                    <a:lumOff val="35000"/>
                  </a:schemeClr>
                </a:solidFill>
              </a:rPr>
              <a:t>Useful for common items</a:t>
            </a:r>
          </a:p>
          <a:p>
            <a:pPr marL="285750" indent="-285750">
              <a:buFont typeface="Arial" panose="020B0604020202020204" pitchFamily="34" charset="0"/>
              <a:buChar char="•"/>
            </a:pPr>
            <a:r>
              <a:rPr lang="en-US" sz="2000" dirty="0">
                <a:solidFill>
                  <a:schemeClr val="tx1">
                    <a:lumMod val="65000"/>
                    <a:lumOff val="35000"/>
                  </a:schemeClr>
                </a:solidFill>
              </a:rPr>
              <a:t>Difficult to find items</a:t>
            </a:r>
          </a:p>
          <a:p>
            <a:pPr marL="285750" indent="-285750">
              <a:buFont typeface="Arial" panose="020B0604020202020204" pitchFamily="34" charset="0"/>
              <a:buChar char="•"/>
            </a:pPr>
            <a:r>
              <a:rPr lang="en-US" sz="2000" dirty="0">
                <a:solidFill>
                  <a:schemeClr val="tx1">
                    <a:lumMod val="65000"/>
                    <a:lumOff val="35000"/>
                  </a:schemeClr>
                </a:solidFill>
              </a:rPr>
              <a:t>Can add comments</a:t>
            </a:r>
          </a:p>
          <a:p>
            <a:pPr marL="285750" indent="-285750">
              <a:buFont typeface="Arial" panose="020B0604020202020204" pitchFamily="34" charset="0"/>
              <a:buChar char="•"/>
            </a:pPr>
            <a:r>
              <a:rPr lang="en-US" sz="2000" dirty="0">
                <a:solidFill>
                  <a:schemeClr val="tx1">
                    <a:lumMod val="65000"/>
                    <a:lumOff val="35000"/>
                  </a:schemeClr>
                </a:solidFill>
              </a:rPr>
              <a:t>Can change display names</a:t>
            </a:r>
          </a:p>
        </p:txBody>
      </p:sp>
    </p:spTree>
    <p:extLst>
      <p:ext uri="{BB962C8B-B14F-4D97-AF65-F5344CB8AC3E}">
        <p14:creationId xmlns:p14="http://schemas.microsoft.com/office/powerpoint/2010/main" val="3189163907"/>
      </p:ext>
    </p:extLst>
  </p:cSld>
  <p:clrMapOvr>
    <a:masterClrMapping/>
  </p:clrMapOvr>
</p:sld>
</file>

<file path=ppt/theme/theme1.xml><?xml version="1.0" encoding="utf-8"?>
<a:theme xmlns:a="http://schemas.openxmlformats.org/drawingml/2006/main" name="Office Theme">
  <a:themeElements>
    <a:clrScheme name="nlh_colors_ppt">
      <a:dk1>
        <a:sysClr val="windowText" lastClr="000000"/>
      </a:dk1>
      <a:lt1>
        <a:sysClr val="window" lastClr="FFFFFF"/>
      </a:lt1>
      <a:dk2>
        <a:srgbClr val="44546A"/>
      </a:dk2>
      <a:lt2>
        <a:srgbClr val="E7E6E6"/>
      </a:lt2>
      <a:accent1>
        <a:srgbClr val="006877"/>
      </a:accent1>
      <a:accent2>
        <a:srgbClr val="19909B"/>
      </a:accent2>
      <a:accent3>
        <a:srgbClr val="4CA585"/>
      </a:accent3>
      <a:accent4>
        <a:srgbClr val="8CAC17"/>
      </a:accent4>
      <a:accent5>
        <a:srgbClr val="E87722"/>
      </a:accent5>
      <a:accent6>
        <a:srgbClr val="FFB6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otx" id="{FCCB580B-1455-467E-B470-101171E8B7B6}" vid="{6B02D165-2AEE-4AA0-A54E-54C8AF3B5F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1286</TotalTime>
  <Words>2552</Words>
  <Application>Microsoft Office PowerPoint</Application>
  <PresentationFormat>Widescreen</PresentationFormat>
  <Paragraphs>576</Paragraphs>
  <Slides>38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Provider Cerner Education Session #7</vt:lpstr>
      <vt:lpstr>Overview:</vt:lpstr>
      <vt:lpstr>Survey results:  Pre-Education, Dec 20, 2018 (Baseline) </vt:lpstr>
      <vt:lpstr>Survey results: 6 Educational Sessions, March 27, 2019</vt:lpstr>
      <vt:lpstr>How to build smart-template-embedded Autotext:</vt:lpstr>
      <vt:lpstr>Connecting MA and Provider Documentation:</vt:lpstr>
      <vt:lpstr>Family History</vt:lpstr>
      <vt:lpstr>Social History</vt:lpstr>
      <vt:lpstr>Problem List Favorites</vt:lpstr>
      <vt:lpstr>Procedure History</vt:lpstr>
      <vt:lpstr>Problem List</vt:lpstr>
      <vt:lpstr>Messages:  More complex than anticipated</vt:lpstr>
      <vt:lpstr>Message Journal</vt:lpstr>
      <vt:lpstr>Message Journal</vt:lpstr>
      <vt:lpstr>Sharing Quick Orders Favorites with Peers:</vt:lpstr>
      <vt:lpstr>  Results of Adoption Education: Cerner Advance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Provider Feedback</vt:lpstr>
      <vt:lpstr>Provider Feedback</vt:lpstr>
      <vt:lpstr>Provider Feedback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Cerner Education Session #7</dc:title>
  <dc:creator>Ross, MD, Michael A</dc:creator>
  <cp:lastModifiedBy>Graves, Jennifer</cp:lastModifiedBy>
  <cp:revision>9</cp:revision>
  <dcterms:created xsi:type="dcterms:W3CDTF">2019-03-27T00:00:33Z</dcterms:created>
  <dcterms:modified xsi:type="dcterms:W3CDTF">2019-03-28T19:23:47Z</dcterms:modified>
</cp:coreProperties>
</file>