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1"/>
  </p:notesMasterIdLst>
  <p:handoutMasterIdLst>
    <p:handoutMasterId r:id="rId32"/>
  </p:handoutMasterIdLst>
  <p:sldIdLst>
    <p:sldId id="289" r:id="rId2"/>
    <p:sldId id="314" r:id="rId3"/>
    <p:sldId id="359" r:id="rId4"/>
    <p:sldId id="318" r:id="rId5"/>
    <p:sldId id="361" r:id="rId6"/>
    <p:sldId id="288" r:id="rId7"/>
    <p:sldId id="360" r:id="rId8"/>
    <p:sldId id="368" r:id="rId9"/>
    <p:sldId id="369" r:id="rId10"/>
    <p:sldId id="370" r:id="rId11"/>
    <p:sldId id="371" r:id="rId12"/>
    <p:sldId id="284" r:id="rId13"/>
    <p:sldId id="285" r:id="rId14"/>
    <p:sldId id="286" r:id="rId15"/>
    <p:sldId id="287" r:id="rId16"/>
    <p:sldId id="363" r:id="rId17"/>
    <p:sldId id="364" r:id="rId18"/>
    <p:sldId id="362" r:id="rId19"/>
    <p:sldId id="372" r:id="rId20"/>
    <p:sldId id="367" r:id="rId21"/>
    <p:sldId id="365" r:id="rId22"/>
    <p:sldId id="379" r:id="rId23"/>
    <p:sldId id="388" r:id="rId24"/>
    <p:sldId id="389" r:id="rId25"/>
    <p:sldId id="387" r:id="rId26"/>
    <p:sldId id="391" r:id="rId27"/>
    <p:sldId id="384" r:id="rId28"/>
    <p:sldId id="256" r:id="rId29"/>
    <p:sldId id="257"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4" d="100"/>
          <a:sy n="84" d="100"/>
        </p:scale>
        <p:origin x="86" y="115"/>
      </p:cViewPr>
      <p:guideLst/>
    </p:cSldViewPr>
  </p:slideViewPr>
  <p:notesTextViewPr>
    <p:cViewPr>
      <p:scale>
        <a:sx n="3" d="2"/>
        <a:sy n="3" d="2"/>
      </p:scale>
      <p:origin x="0" y="0"/>
    </p:cViewPr>
  </p:notesText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757F437-34E4-457B-ACAA-C109BC5AD2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36C9805C-0D4B-456D-9316-F45962E2F55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B91EB8-1FC0-49BA-B8A0-9D4051C7D0E5}" type="datetimeFigureOut">
              <a:rPr lang="en-US" smtClean="0"/>
              <a:t>3/21/2019</a:t>
            </a:fld>
            <a:endParaRPr lang="en-US"/>
          </a:p>
        </p:txBody>
      </p:sp>
      <p:sp>
        <p:nvSpPr>
          <p:cNvPr id="4" name="Footer Placeholder 3">
            <a:extLst>
              <a:ext uri="{FF2B5EF4-FFF2-40B4-BE49-F238E27FC236}">
                <a16:creationId xmlns:a16="http://schemas.microsoft.com/office/drawing/2014/main" xmlns="" id="{C3170BBA-56B5-4091-9B11-25E0561642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1017362-806F-4EA8-BAA6-0CA6D364BC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FD89D3-6540-412A-8DF7-24F6B362E6BB}" type="datetimeFigureOut">
              <a:rPr lang="en-US" smtClean="0"/>
              <a:t>3/21/2019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417696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28</a:t>
            </a:fld>
            <a:endParaRPr lang="en-US"/>
          </a:p>
        </p:txBody>
      </p:sp>
    </p:spTree>
    <p:extLst>
      <p:ext uri="{BB962C8B-B14F-4D97-AF65-F5344CB8AC3E}">
        <p14:creationId xmlns:p14="http://schemas.microsoft.com/office/powerpoint/2010/main" val="98787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88951" y="2349371"/>
            <a:ext cx="7376583" cy="1371600"/>
          </a:xfrm>
        </p:spPr>
        <p:txBody>
          <a:bodyPr lIns="0" tIns="0" r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xmlns="" id="{5CC17B62-8F17-4111-B083-3AC63A3E0257}"/>
              </a:ext>
            </a:extLst>
          </p:cNvPr>
          <p:cNvSpPr>
            <a:spLocks noGrp="1"/>
          </p:cNvSpPr>
          <p:nvPr>
            <p:ph type="dt" sz="half" idx="10"/>
          </p:nvPr>
        </p:nvSpPr>
        <p:spPr>
          <a:xfrm>
            <a:off x="488951" y="6003668"/>
            <a:ext cx="1381163"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smtClean="0"/>
              <a:t>03.21.2019</a:t>
            </a:r>
            <a:endParaRPr lang="en-US"/>
          </a:p>
        </p:txBody>
      </p:sp>
      <p:sp>
        <p:nvSpPr>
          <p:cNvPr id="10" name="Text Placeholder 9">
            <a:extLst>
              <a:ext uri="{FF2B5EF4-FFF2-40B4-BE49-F238E27FC236}">
                <a16:creationId xmlns:a16="http://schemas.microsoft.com/office/drawing/2014/main" xmlns="" id="{CF417E6A-C399-4D34-AA35-6617A97C73B1}"/>
              </a:ext>
            </a:extLst>
          </p:cNvPr>
          <p:cNvSpPr>
            <a:spLocks noGrp="1"/>
          </p:cNvSpPr>
          <p:nvPr>
            <p:ph type="body" sz="quarter" idx="13"/>
          </p:nvPr>
        </p:nvSpPr>
        <p:spPr>
          <a:xfrm>
            <a:off x="488950" y="1686381"/>
            <a:ext cx="737658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xmlns="" id="{3727C295-E0FE-4AF3-AE2A-BB7B8D859800}"/>
              </a:ext>
            </a:extLst>
          </p:cNvPr>
          <p:cNvSpPr>
            <a:spLocks noGrp="1"/>
          </p:cNvSpPr>
          <p:nvPr>
            <p:ph type="body" sz="quarter" idx="14" hasCustomPrompt="1"/>
          </p:nvPr>
        </p:nvSpPr>
        <p:spPr>
          <a:xfrm>
            <a:off x="2096305" y="6000197"/>
            <a:ext cx="4493408"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pic>
        <p:nvPicPr>
          <p:cNvPr id="4" name="Picture 3">
            <a:extLst>
              <a:ext uri="{FF2B5EF4-FFF2-40B4-BE49-F238E27FC236}">
                <a16:creationId xmlns:a16="http://schemas.microsoft.com/office/drawing/2014/main" xmlns="" id="{6D0C9645-5188-48B2-B71E-AE3249508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 y="365760"/>
            <a:ext cx="1799292" cy="1005840"/>
          </a:xfrm>
          <a:prstGeom prst="rect">
            <a:avLst/>
          </a:prstGeom>
        </p:spPr>
      </p:pic>
      <p:sp>
        <p:nvSpPr>
          <p:cNvPr id="12" name="TextBox 11">
            <a:extLst>
              <a:ext uri="{FF2B5EF4-FFF2-40B4-BE49-F238E27FC236}">
                <a16:creationId xmlns:a16="http://schemas.microsoft.com/office/drawing/2014/main" xmlns="" id="{C2F72003-0385-405A-94CB-9A068C36E8C8}"/>
              </a:ext>
            </a:extLst>
          </p:cNvPr>
          <p:cNvSpPr txBox="1"/>
          <p:nvPr userDrawn="1"/>
        </p:nvSpPr>
        <p:spPr>
          <a:xfrm>
            <a:off x="1751873" y="5936857"/>
            <a:ext cx="267971"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2522851205"/>
      </p:ext>
    </p:extLst>
  </p:cSld>
  <p:clrMapOvr>
    <a:masterClrMapping/>
  </p:clrMapOvr>
  <p:extLst mod="1">
    <p:ext uri="{DCECCB84-F9BA-43D5-87BE-67443E8EF086}">
      <p15:sldGuideLst xmlns:p15="http://schemas.microsoft.com/office/powerpoint/2012/main">
        <p15:guide id="1" orient="horz" pos="1379">
          <p15:clr>
            <a:srgbClr val="FBAE40"/>
          </p15:clr>
        </p15:guide>
        <p15:guide id="2" orient="horz" pos="1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93776" y="0"/>
            <a:ext cx="9928162" cy="1325563"/>
          </a:xfrm>
        </p:spPr>
        <p:txBody>
          <a:bodyPr lIns="0" tIns="0" rIns="0" bIns="0"/>
          <a:lstStyle>
            <a:lvl1pPr>
              <a:defRPr b="1">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xmlns=""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xmlns=""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17547698-9890-4D55-816E-AE5C275A7A6D}"/>
              </a:ext>
            </a:extLst>
          </p:cNvPr>
          <p:cNvSpPr>
            <a:spLocks noGrp="1"/>
          </p:cNvSpPr>
          <p:nvPr>
            <p:ph type="dt" sz="half" idx="15"/>
          </p:nvPr>
        </p:nvSpPr>
        <p:spPr/>
        <p:txBody>
          <a:bodyPr/>
          <a:lstStyle/>
          <a:p>
            <a:pPr indent="-3657600"/>
            <a:r>
              <a:rPr lang="en-US" smtClean="0"/>
              <a:t>03.21.2019</a:t>
            </a:r>
            <a:endParaRPr lang="en-US"/>
          </a:p>
        </p:txBody>
      </p:sp>
      <p:sp>
        <p:nvSpPr>
          <p:cNvPr id="10" name="Footer Placeholder 9">
            <a:extLst>
              <a:ext uri="{FF2B5EF4-FFF2-40B4-BE49-F238E27FC236}">
                <a16:creationId xmlns:a16="http://schemas.microsoft.com/office/drawing/2014/main" xmlns="" id="{E5B62241-370C-4387-9B5C-AD5E3A929F04}"/>
              </a:ext>
            </a:extLst>
          </p:cNvPr>
          <p:cNvSpPr>
            <a:spLocks noGrp="1"/>
          </p:cNvSpPr>
          <p:nvPr>
            <p:ph type="ftr" sz="quarter" idx="16"/>
          </p:nvPr>
        </p:nvSpPr>
        <p:spPr/>
        <p:txBody>
          <a:bodyPr/>
          <a:lstStyle/>
          <a:p>
            <a:r>
              <a:rPr lang="en-US" smtClean="0"/>
              <a:t>Provider Cerner Education Session 6</a:t>
            </a:r>
            <a:endParaRPr lang="en-US"/>
          </a:p>
        </p:txBody>
      </p:sp>
      <p:sp>
        <p:nvSpPr>
          <p:cNvPr id="11" name="Slide Number Placeholder 10">
            <a:extLst>
              <a:ext uri="{FF2B5EF4-FFF2-40B4-BE49-F238E27FC236}">
                <a16:creationId xmlns:a16="http://schemas.microsoft.com/office/drawing/2014/main" xmlns="" id="{5227BA94-4F6F-4BA5-A5CA-F3BFA36A4B0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B9E72CB7-7A01-419B-9A02-D7EEBFBBE3D1}"/>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795036151"/>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2F915CA-EFC0-462A-B011-E90177DE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86466997-8AD9-41F7-A15E-CF4823028290}"/>
              </a:ext>
            </a:extLst>
          </p:cNvPr>
          <p:cNvSpPr>
            <a:spLocks noGrp="1"/>
          </p:cNvSpPr>
          <p:nvPr>
            <p:ph type="dt" sz="half" idx="16"/>
          </p:nvPr>
        </p:nvSpPr>
        <p:spPr/>
        <p:txBody>
          <a:bodyPr/>
          <a:lstStyle/>
          <a:p>
            <a:pPr indent="-3657600"/>
            <a:r>
              <a:rPr lang="en-US" smtClean="0"/>
              <a:t>03.21.2019</a:t>
            </a:r>
            <a:endParaRPr lang="en-US"/>
          </a:p>
        </p:txBody>
      </p:sp>
      <p:sp>
        <p:nvSpPr>
          <p:cNvPr id="7" name="Footer Placeholder 6">
            <a:extLst>
              <a:ext uri="{FF2B5EF4-FFF2-40B4-BE49-F238E27FC236}">
                <a16:creationId xmlns:a16="http://schemas.microsoft.com/office/drawing/2014/main" xmlns="" id="{C74726E4-A9FC-4EF4-978C-A3C55F66C8BB}"/>
              </a:ext>
            </a:extLst>
          </p:cNvPr>
          <p:cNvSpPr>
            <a:spLocks noGrp="1"/>
          </p:cNvSpPr>
          <p:nvPr>
            <p:ph type="ftr" sz="quarter" idx="17"/>
          </p:nvPr>
        </p:nvSpPr>
        <p:spPr/>
        <p:txBody>
          <a:bodyPr/>
          <a:lstStyle/>
          <a:p>
            <a:r>
              <a:rPr lang="en-US" smtClean="0"/>
              <a:t>Provider Cerner Education Session 6</a:t>
            </a:r>
            <a:endParaRPr lang="en-US"/>
          </a:p>
        </p:txBody>
      </p:sp>
      <p:sp>
        <p:nvSpPr>
          <p:cNvPr id="11" name="Slide Number Placeholder 10">
            <a:extLst>
              <a:ext uri="{FF2B5EF4-FFF2-40B4-BE49-F238E27FC236}">
                <a16:creationId xmlns:a16="http://schemas.microsoft.com/office/drawing/2014/main" xmlns=""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xmlns=""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005659575"/>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xmlns=""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xmlns="" id="{B082D9DC-66E7-4773-8A48-09148E150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46092C70-588A-4BEF-B71E-68B2C441EAD9}"/>
              </a:ext>
            </a:extLst>
          </p:cNvPr>
          <p:cNvSpPr>
            <a:spLocks noGrp="1"/>
          </p:cNvSpPr>
          <p:nvPr>
            <p:ph type="dt" sz="half" idx="15"/>
          </p:nvPr>
        </p:nvSpPr>
        <p:spPr/>
        <p:txBody>
          <a:bodyPr/>
          <a:lstStyle/>
          <a:p>
            <a:pPr indent="-3657600"/>
            <a:r>
              <a:rPr lang="en-US" smtClean="0"/>
              <a:t>03.21.2019</a:t>
            </a:r>
            <a:endParaRPr lang="en-US"/>
          </a:p>
        </p:txBody>
      </p:sp>
      <p:sp>
        <p:nvSpPr>
          <p:cNvPr id="9" name="Footer Placeholder 8">
            <a:extLst>
              <a:ext uri="{FF2B5EF4-FFF2-40B4-BE49-F238E27FC236}">
                <a16:creationId xmlns:a16="http://schemas.microsoft.com/office/drawing/2014/main" xmlns="" id="{B21D6B99-9BE4-44D7-BE1D-119B0C00D2EF}"/>
              </a:ext>
            </a:extLst>
          </p:cNvPr>
          <p:cNvSpPr>
            <a:spLocks noGrp="1"/>
          </p:cNvSpPr>
          <p:nvPr>
            <p:ph type="ftr" sz="quarter" idx="16"/>
          </p:nvPr>
        </p:nvSpPr>
        <p:spPr/>
        <p:txBody>
          <a:bodyPr/>
          <a:lstStyle/>
          <a:p>
            <a:r>
              <a:rPr lang="en-US" smtClean="0"/>
              <a:t>Provider Cerner Education Session 6</a:t>
            </a:r>
            <a:endParaRPr lang="en-US"/>
          </a:p>
        </p:txBody>
      </p:sp>
      <p:sp>
        <p:nvSpPr>
          <p:cNvPr id="11" name="Slide Number Placeholder 10">
            <a:extLst>
              <a:ext uri="{FF2B5EF4-FFF2-40B4-BE49-F238E27FC236}">
                <a16:creationId xmlns:a16="http://schemas.microsoft.com/office/drawing/2014/main" xmlns=""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44F359B0-C9BB-421F-B171-3D2B343BBE2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762225087"/>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xmlns=""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xmlns=""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72F915CA-EFC0-462A-B011-E90177DE4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86466997-8AD9-41F7-A15E-CF4823028290}"/>
              </a:ext>
            </a:extLst>
          </p:cNvPr>
          <p:cNvSpPr>
            <a:spLocks noGrp="1"/>
          </p:cNvSpPr>
          <p:nvPr>
            <p:ph type="dt" sz="half" idx="16"/>
          </p:nvPr>
        </p:nvSpPr>
        <p:spPr/>
        <p:txBody>
          <a:bodyPr/>
          <a:lstStyle/>
          <a:p>
            <a:pPr indent="-3657600"/>
            <a:r>
              <a:rPr lang="en-US" smtClean="0"/>
              <a:t>03.21.2019</a:t>
            </a:r>
            <a:endParaRPr lang="en-US"/>
          </a:p>
        </p:txBody>
      </p:sp>
      <p:sp>
        <p:nvSpPr>
          <p:cNvPr id="7" name="Footer Placeholder 6">
            <a:extLst>
              <a:ext uri="{FF2B5EF4-FFF2-40B4-BE49-F238E27FC236}">
                <a16:creationId xmlns:a16="http://schemas.microsoft.com/office/drawing/2014/main" xmlns="" id="{C74726E4-A9FC-4EF4-978C-A3C55F66C8BB}"/>
              </a:ext>
            </a:extLst>
          </p:cNvPr>
          <p:cNvSpPr>
            <a:spLocks noGrp="1"/>
          </p:cNvSpPr>
          <p:nvPr>
            <p:ph type="ftr" sz="quarter" idx="17"/>
          </p:nvPr>
        </p:nvSpPr>
        <p:spPr/>
        <p:txBody>
          <a:bodyPr/>
          <a:lstStyle/>
          <a:p>
            <a:r>
              <a:rPr lang="en-US" smtClean="0"/>
              <a:t>Provider Cerner Education Session 6</a:t>
            </a:r>
            <a:endParaRPr lang="en-US"/>
          </a:p>
        </p:txBody>
      </p:sp>
      <p:sp>
        <p:nvSpPr>
          <p:cNvPr id="11" name="Slide Number Placeholder 10">
            <a:extLst>
              <a:ext uri="{FF2B5EF4-FFF2-40B4-BE49-F238E27FC236}">
                <a16:creationId xmlns:a16="http://schemas.microsoft.com/office/drawing/2014/main" xmlns=""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xmlns=""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69736796"/>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smtClean="0"/>
              <a:t>03.21.2019</a:t>
            </a:r>
            <a:endParaRPr lang="en-US"/>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smtClean="0"/>
              <a:t>Provider Cerner Education Session 6</a:t>
            </a:r>
            <a:endParaRPr lang="en-US"/>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05" r:id="rId1"/>
    <p:sldLayoutId id="2147483710" r:id="rId2"/>
    <p:sldLayoutId id="2147483715" r:id="rId3"/>
    <p:sldLayoutId id="2147483716" r:id="rId4"/>
    <p:sldLayoutId id="2147483717" r:id="rId5"/>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CqFQKyeoQq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E9BB1-3BEB-43DF-A1C2-0725C234D5A1}"/>
              </a:ext>
            </a:extLst>
          </p:cNvPr>
          <p:cNvSpPr>
            <a:spLocks noGrp="1"/>
          </p:cNvSpPr>
          <p:nvPr>
            <p:ph type="title"/>
          </p:nvPr>
        </p:nvSpPr>
        <p:spPr/>
        <p:txBody>
          <a:bodyPr/>
          <a:lstStyle/>
          <a:p>
            <a:r>
              <a:rPr lang="en-US" dirty="0"/>
              <a:t>Provider Cerner Education Session #6</a:t>
            </a:r>
          </a:p>
        </p:txBody>
      </p:sp>
      <p:sp>
        <p:nvSpPr>
          <p:cNvPr id="3" name="Date Placeholder 2">
            <a:extLst>
              <a:ext uri="{FF2B5EF4-FFF2-40B4-BE49-F238E27FC236}">
                <a16:creationId xmlns:a16="http://schemas.microsoft.com/office/drawing/2014/main" xmlns="" id="{9AEE306C-B26B-4BB1-8CB9-0ECEB28A2B76}"/>
              </a:ext>
            </a:extLst>
          </p:cNvPr>
          <p:cNvSpPr>
            <a:spLocks noGrp="1"/>
          </p:cNvSpPr>
          <p:nvPr>
            <p:ph type="dt" sz="half" idx="10"/>
          </p:nvPr>
        </p:nvSpPr>
        <p:spPr/>
        <p:txBody>
          <a:bodyPr/>
          <a:lstStyle/>
          <a:p>
            <a:r>
              <a:rPr lang="en-US" smtClean="0"/>
              <a:t>03.21.2019</a:t>
            </a:r>
            <a:endParaRPr lang="en-US" dirty="0"/>
          </a:p>
        </p:txBody>
      </p:sp>
      <p:sp>
        <p:nvSpPr>
          <p:cNvPr id="5" name="Text Placeholder 4">
            <a:extLst>
              <a:ext uri="{FF2B5EF4-FFF2-40B4-BE49-F238E27FC236}">
                <a16:creationId xmlns:a16="http://schemas.microsoft.com/office/drawing/2014/main" xmlns="" id="{5097D482-5CCD-4669-AC9C-039E3F696F33}"/>
              </a:ext>
            </a:extLst>
          </p:cNvPr>
          <p:cNvSpPr>
            <a:spLocks noGrp="1"/>
          </p:cNvSpPr>
          <p:nvPr>
            <p:ph type="body" sz="quarter" idx="13"/>
          </p:nvPr>
        </p:nvSpPr>
        <p:spPr/>
        <p:txBody>
          <a:bodyPr/>
          <a:lstStyle/>
          <a:p>
            <a:r>
              <a:rPr lang="en-US" dirty="0"/>
              <a:t>Eastern Maine Medical Center</a:t>
            </a:r>
          </a:p>
        </p:txBody>
      </p:sp>
      <p:sp>
        <p:nvSpPr>
          <p:cNvPr id="6" name="Text Placeholder 5">
            <a:extLst>
              <a:ext uri="{FF2B5EF4-FFF2-40B4-BE49-F238E27FC236}">
                <a16:creationId xmlns:a16="http://schemas.microsoft.com/office/drawing/2014/main" xmlns="" id="{8F45F522-A10F-490A-9933-CC404F994A17}"/>
              </a:ext>
            </a:extLst>
          </p:cNvPr>
          <p:cNvSpPr>
            <a:spLocks noGrp="1"/>
          </p:cNvSpPr>
          <p:nvPr>
            <p:ph type="body" sz="quarter" idx="14"/>
          </p:nvPr>
        </p:nvSpPr>
        <p:spPr/>
        <p:txBody>
          <a:bodyPr/>
          <a:lstStyle/>
          <a:p>
            <a:r>
              <a:rPr lang="en-US" dirty="0"/>
              <a:t>Dr. Michael Ross</a:t>
            </a:r>
          </a:p>
        </p:txBody>
      </p:sp>
    </p:spTree>
    <p:extLst>
      <p:ext uri="{BB962C8B-B14F-4D97-AF65-F5344CB8AC3E}">
        <p14:creationId xmlns:p14="http://schemas.microsoft.com/office/powerpoint/2010/main" val="263187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B5BA6-B040-4D3C-AC1F-48394059DB85}"/>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3300" kern="1200" dirty="0">
                <a:solidFill>
                  <a:schemeClr val="accent2"/>
                </a:solidFill>
                <a:latin typeface="+mj-lt"/>
                <a:ea typeface="+mj-ea"/>
                <a:cs typeface="+mj-cs"/>
              </a:rPr>
              <a:t>Everyone is working on it.  </a:t>
            </a:r>
            <a:br>
              <a:rPr lang="en-US" sz="3300" kern="1200" dirty="0">
                <a:solidFill>
                  <a:schemeClr val="accent2"/>
                </a:solidFill>
                <a:latin typeface="+mj-lt"/>
                <a:ea typeface="+mj-ea"/>
                <a:cs typeface="+mj-cs"/>
              </a:rPr>
            </a:br>
            <a:r>
              <a:rPr lang="en-US" sz="3300" kern="1200" dirty="0">
                <a:solidFill>
                  <a:schemeClr val="accent2"/>
                </a:solidFill>
                <a:latin typeface="+mj-lt"/>
                <a:ea typeface="+mj-ea"/>
                <a:cs typeface="+mj-cs"/>
              </a:rPr>
              <a:t>We promise.  </a:t>
            </a:r>
          </a:p>
        </p:txBody>
      </p:sp>
      <p:pic>
        <p:nvPicPr>
          <p:cNvPr id="10" name="Picture 9">
            <a:extLst>
              <a:ext uri="{FF2B5EF4-FFF2-40B4-BE49-F238E27FC236}">
                <a16:creationId xmlns:a16="http://schemas.microsoft.com/office/drawing/2014/main" xmlns="" id="{8C0F22FB-4613-4745-B6D5-29B8D50280F7}"/>
              </a:ext>
            </a:extLst>
          </p:cNvPr>
          <p:cNvPicPr>
            <a:picLocks noChangeAspect="1"/>
          </p:cNvPicPr>
          <p:nvPr/>
        </p:nvPicPr>
        <p:blipFill rotWithShape="1">
          <a:blip r:embed="rId2"/>
          <a:srcRect t="682" b="30431"/>
          <a:stretch/>
        </p:blipFill>
        <p:spPr>
          <a:xfrm>
            <a:off x="321628" y="320511"/>
            <a:ext cx="3794760" cy="3930978"/>
          </a:xfrm>
          <a:prstGeom prst="rect">
            <a:avLst/>
          </a:prstGeom>
        </p:spPr>
      </p:pic>
      <p:pic>
        <p:nvPicPr>
          <p:cNvPr id="8" name="Picture 7">
            <a:extLst>
              <a:ext uri="{FF2B5EF4-FFF2-40B4-BE49-F238E27FC236}">
                <a16:creationId xmlns:a16="http://schemas.microsoft.com/office/drawing/2014/main" xmlns="" id="{01E581E1-D8DB-4429-BC30-23F253F30AB1}"/>
              </a:ext>
            </a:extLst>
          </p:cNvPr>
          <p:cNvPicPr>
            <a:picLocks noChangeAspect="1"/>
          </p:cNvPicPr>
          <p:nvPr/>
        </p:nvPicPr>
        <p:blipFill rotWithShape="1">
          <a:blip r:embed="rId3"/>
          <a:srcRect l="20118" r="-1" b="-1"/>
          <a:stretch/>
        </p:blipFill>
        <p:spPr>
          <a:xfrm>
            <a:off x="4198385" y="320511"/>
            <a:ext cx="3794760" cy="3930978"/>
          </a:xfrm>
          <a:prstGeom prst="rect">
            <a:avLst/>
          </a:prstGeom>
        </p:spPr>
      </p:pic>
      <p:pic>
        <p:nvPicPr>
          <p:cNvPr id="9" name="Picture 8">
            <a:extLst>
              <a:ext uri="{FF2B5EF4-FFF2-40B4-BE49-F238E27FC236}">
                <a16:creationId xmlns:a16="http://schemas.microsoft.com/office/drawing/2014/main" xmlns="" id="{BDBC24B6-3A9B-4FE5-A5D8-52C5A79250ED}"/>
              </a:ext>
            </a:extLst>
          </p:cNvPr>
          <p:cNvPicPr>
            <a:picLocks noChangeAspect="1"/>
          </p:cNvPicPr>
          <p:nvPr/>
        </p:nvPicPr>
        <p:blipFill rotWithShape="1">
          <a:blip r:embed="rId4"/>
          <a:srcRect l="17731" r="13727" b="-3"/>
          <a:stretch/>
        </p:blipFill>
        <p:spPr>
          <a:xfrm>
            <a:off x="8075142" y="320511"/>
            <a:ext cx="3794760" cy="3930978"/>
          </a:xfrm>
          <a:prstGeom prst="rect">
            <a:avLst/>
          </a:prstGeom>
        </p:spPr>
      </p:pic>
      <p:cxnSp>
        <p:nvCxnSpPr>
          <p:cNvPr id="15" name="Straight Connector 14">
            <a:extLst>
              <a:ext uri="{FF2B5EF4-FFF2-40B4-BE49-F238E27FC236}">
                <a16:creationId xmlns:a16="http://schemas.microsoft.com/office/drawing/2014/main" xmlns="" id="{60188E89-AF78-40F6-B787-E9BD9C625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5778706"/>
            <a:ext cx="9144000" cy="0"/>
          </a:xfrm>
          <a:prstGeom prst="line">
            <a:avLst/>
          </a:prstGeom>
          <a:ln w="19050">
            <a:solidFill>
              <a:srgbClr val="DA917F"/>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xmlns="" id="{5ABA5189-0A9E-488C-9393-E8A7DF55398E}"/>
              </a:ext>
            </a:extLst>
          </p:cNvPr>
          <p:cNvSpPr>
            <a:spLocks noGrp="1"/>
          </p:cNvSpPr>
          <p:nvPr>
            <p:ph type="sldNum" sz="quarter" idx="18"/>
          </p:nvPr>
        </p:nvSpPr>
        <p:spPr>
          <a:xfrm>
            <a:off x="11549004" y="6400617"/>
            <a:ext cx="417576" cy="365125"/>
          </a:xfrm>
        </p:spPr>
        <p:txBody>
          <a:bodyPr vert="horz" lIns="91440" tIns="45720" rIns="91440" bIns="45720" rtlCol="0" anchor="ctr">
            <a:normAutofit/>
          </a:bodyPr>
          <a:lstStyle/>
          <a:p>
            <a:pPr defTabSz="914400">
              <a:spcAft>
                <a:spcPts val="600"/>
              </a:spcAft>
            </a:pPr>
            <a:fld id="{63DCA5C9-2E11-4C67-86EB-AE1DE127DC64}" type="slidenum">
              <a:rPr lang="en-US" sz="1200" smtClean="0">
                <a:solidFill>
                  <a:schemeClr val="tx1">
                    <a:tint val="75000"/>
                  </a:schemeClr>
                </a:solidFill>
              </a:rPr>
              <a:pPr defTabSz="914400">
                <a:spcAft>
                  <a:spcPts val="600"/>
                </a:spcAft>
              </a:pPr>
              <a:t>10</a:t>
            </a:fld>
            <a:endParaRPr lang="en-US" sz="1200" dirty="0">
              <a:solidFill>
                <a:schemeClr val="tx1">
                  <a:tint val="75000"/>
                </a:schemeClr>
              </a:solidFill>
            </a:endParaRPr>
          </a:p>
        </p:txBody>
      </p:sp>
      <p:sp>
        <p:nvSpPr>
          <p:cNvPr id="12" name="Slide Number Placeholder 5">
            <a:extLst>
              <a:ext uri="{FF2B5EF4-FFF2-40B4-BE49-F238E27FC236}">
                <a16:creationId xmlns:a16="http://schemas.microsoft.com/office/drawing/2014/main" xmlns="" id="{55DB4402-C076-462D-9DA8-3D5AC65A301A}"/>
              </a:ext>
            </a:extLst>
          </p:cNvPr>
          <p:cNvSpPr txBox="1">
            <a:spLocks/>
          </p:cNvSpPr>
          <p:nvPr/>
        </p:nvSpPr>
        <p:spPr>
          <a:xfrm>
            <a:off x="8985504" y="6400618"/>
            <a:ext cx="2743200" cy="365125"/>
          </a:xfrm>
          <a:prstGeom prst="rect">
            <a:avLst/>
          </a:prstGeom>
        </p:spPr>
        <p:txBody>
          <a:bodyPr vert="horz" lIns="91440" tIns="45720" rIns="91440" bIns="45720" rtlCol="0" anchor="ctr" anchorCtr="0">
            <a:normAutofit/>
          </a:bodyPr>
          <a:lstStyle>
            <a:defPPr>
              <a:defRPr lang="en-US"/>
            </a:defPPr>
            <a:lvl1pPr marL="0" algn="r" defTabSz="457200" rtl="0" eaLnBrk="1" latinLnBrk="0" hangingPunct="1">
              <a:defRPr sz="1000" b="1" kern="1200">
                <a:solidFill>
                  <a:srgbClr val="777777"/>
                </a:solidFill>
                <a:latin typeface="+mn-lt"/>
                <a:ea typeface="+mn-ea"/>
                <a:cs typeface="+mn-cs"/>
              </a:defRPr>
            </a:lvl1pPr>
            <a:lvl2pPr marL="0" algn="r" defTabSz="457200" rtl="0" eaLnBrk="1" latinLnBrk="0" hangingPunct="1">
              <a:defRPr sz="1000" b="1" kern="1200">
                <a:solidFill>
                  <a:srgbClr val="777777"/>
                </a:solidFill>
                <a:latin typeface="+mn-lt"/>
                <a:ea typeface="+mn-ea"/>
                <a:cs typeface="+mn-cs"/>
              </a:defRPr>
            </a:lvl2pPr>
            <a:lvl3pPr marL="0" algn="r" defTabSz="457200" rtl="0" eaLnBrk="1" latinLnBrk="0" hangingPunct="1">
              <a:defRPr sz="1000" b="1" kern="1200">
                <a:solidFill>
                  <a:srgbClr val="777777"/>
                </a:solidFill>
                <a:latin typeface="+mn-lt"/>
                <a:ea typeface="+mn-ea"/>
                <a:cs typeface="+mn-cs"/>
              </a:defRPr>
            </a:lvl3pPr>
            <a:lvl4pPr marL="0" algn="r" defTabSz="457200" rtl="0" eaLnBrk="1" latinLnBrk="0" hangingPunct="1">
              <a:defRPr sz="1000" b="1" kern="1200">
                <a:solidFill>
                  <a:srgbClr val="777777"/>
                </a:solidFill>
                <a:latin typeface="+mn-lt"/>
                <a:ea typeface="+mn-ea"/>
                <a:cs typeface="+mn-cs"/>
              </a:defRPr>
            </a:lvl4pPr>
            <a:lvl5pPr marL="0" algn="r" defTabSz="457200" rtl="0" eaLnBrk="1" latinLnBrk="0" hangingPunct="1">
              <a:defRPr sz="1000" b="1" kern="1200">
                <a:solidFill>
                  <a:srgbClr val="777777"/>
                </a:solidFill>
                <a:latin typeface="+mn-lt"/>
                <a:ea typeface="+mn-ea"/>
                <a:cs typeface="+mn-cs"/>
              </a:defRPr>
            </a:lvl5pPr>
            <a:lvl6pPr marL="0" algn="r" defTabSz="457200" rtl="0" eaLnBrk="1" latinLnBrk="0" hangingPunct="1">
              <a:defRPr sz="1000" b="1" kern="1200">
                <a:solidFill>
                  <a:srgbClr val="777777"/>
                </a:solidFill>
                <a:latin typeface="+mn-lt"/>
                <a:ea typeface="+mn-ea"/>
                <a:cs typeface="+mn-cs"/>
              </a:defRPr>
            </a:lvl6pPr>
            <a:lvl7pPr marL="0" algn="r" defTabSz="457200" rtl="0" eaLnBrk="1" latinLnBrk="0" hangingPunct="1">
              <a:defRPr sz="1000" b="1" kern="1200">
                <a:solidFill>
                  <a:srgbClr val="777777"/>
                </a:solidFill>
                <a:latin typeface="+mn-lt"/>
                <a:ea typeface="+mn-ea"/>
                <a:cs typeface="+mn-cs"/>
              </a:defRPr>
            </a:lvl7pPr>
            <a:lvl8pPr marL="0" algn="r" defTabSz="457200" rtl="0" eaLnBrk="1" latinLnBrk="0" hangingPunct="1">
              <a:defRPr sz="1000" b="1" kern="1200">
                <a:solidFill>
                  <a:srgbClr val="777777"/>
                </a:solidFill>
                <a:latin typeface="+mn-lt"/>
                <a:ea typeface="+mn-ea"/>
                <a:cs typeface="+mn-cs"/>
              </a:defRPr>
            </a:lvl8pPr>
            <a:lvl9pPr marL="0" algn="r" defTabSz="457200" rtl="0" eaLnBrk="1" latinLnBrk="0" hangingPunct="1">
              <a:defRPr sz="1000" b="1" kern="1200">
                <a:solidFill>
                  <a:srgbClr val="777777"/>
                </a:solidFill>
                <a:latin typeface="+mn-lt"/>
                <a:ea typeface="+mn-ea"/>
                <a:cs typeface="+mn-cs"/>
              </a:defRPr>
            </a:lvl9pPr>
          </a:lstStyle>
          <a:p>
            <a:pPr defTabSz="914400">
              <a:spcAft>
                <a:spcPts val="600"/>
              </a:spcAft>
            </a:pPr>
            <a:endParaRPr lang="en-US" sz="1200" dirty="0">
              <a:solidFill>
                <a:prstClr val="black">
                  <a:tint val="75000"/>
                </a:prstClr>
              </a:solidFill>
            </a:endParaRPr>
          </a:p>
        </p:txBody>
      </p:sp>
      <p:sp>
        <p:nvSpPr>
          <p:cNvPr id="13" name="Date Placeholder 4">
            <a:extLst>
              <a:ext uri="{FF2B5EF4-FFF2-40B4-BE49-F238E27FC236}">
                <a16:creationId xmlns:a16="http://schemas.microsoft.com/office/drawing/2014/main" xmlns="" id="{288027EF-BCAC-47D7-BF47-845432CAF3C5}"/>
              </a:ext>
            </a:extLst>
          </p:cNvPr>
          <p:cNvSpPr>
            <a:spLocks noGrp="1"/>
          </p:cNvSpPr>
          <p:nvPr>
            <p:ph type="dt" sz="half" idx="16"/>
          </p:nvPr>
        </p:nvSpPr>
        <p:spPr>
          <a:xfrm>
            <a:off x="10666095" y="6480968"/>
            <a:ext cx="640080" cy="182880"/>
          </a:xfrm>
        </p:spPr>
        <p:txBody>
          <a:bodyPr/>
          <a:lstStyle/>
          <a:p>
            <a:pPr indent="-3657600"/>
            <a:r>
              <a:rPr lang="en-US" dirty="0" smtClean="0"/>
              <a:t>03.21.2019</a:t>
            </a:r>
            <a:endParaRPr lang="en-US" dirty="0"/>
          </a:p>
        </p:txBody>
      </p:sp>
      <p:sp>
        <p:nvSpPr>
          <p:cNvPr id="14" name="Footer Placeholder 5">
            <a:extLst>
              <a:ext uri="{FF2B5EF4-FFF2-40B4-BE49-F238E27FC236}">
                <a16:creationId xmlns:a16="http://schemas.microsoft.com/office/drawing/2014/main" xmlns="" id="{248A8920-DD87-48F0-BC47-B45C05AA0CEC}"/>
              </a:ext>
            </a:extLst>
          </p:cNvPr>
          <p:cNvSpPr txBox="1">
            <a:spLocks/>
          </p:cNvSpPr>
          <p:nvPr/>
        </p:nvSpPr>
        <p:spPr>
          <a:xfrm>
            <a:off x="5608638" y="6480968"/>
            <a:ext cx="4813300" cy="182880"/>
          </a:xfrm>
          <a:prstGeom prst="rect">
            <a:avLst/>
          </a:prstGeom>
        </p:spPr>
        <p:txBody>
          <a:bodyPr vert="horz" lIns="0" tIns="0" rIns="0" bIns="0" rtlCol="0" anchor="b" anchorCtr="0"/>
          <a:lstStyle>
            <a:defPPr>
              <a:defRPr lang="en-US"/>
            </a:defPPr>
            <a:lvl1pPr marL="0" indent="0" algn="r" defTabSz="457200" rtl="0" eaLnBrk="1" latinLnBrk="0" hangingPunct="1">
              <a:defRPr sz="1000" kern="1200">
                <a:solidFill>
                  <a:srgbClr val="777777"/>
                </a:solidFill>
                <a:latin typeface="+mn-lt"/>
                <a:ea typeface="+mn-ea"/>
                <a:cs typeface="+mn-cs"/>
              </a:defRPr>
            </a:lvl1pPr>
            <a:lvl2pPr marL="0" algn="r" defTabSz="457200" rtl="0" eaLnBrk="1" latinLnBrk="0" hangingPunct="1">
              <a:defRPr sz="1000" b="0" kern="1200">
                <a:solidFill>
                  <a:srgbClr val="777777"/>
                </a:solidFill>
                <a:latin typeface="+mn-lt"/>
                <a:ea typeface="+mn-ea"/>
                <a:cs typeface="+mn-cs"/>
              </a:defRPr>
            </a:lvl2pPr>
            <a:lvl3pPr marL="0" algn="r" defTabSz="457200" rtl="0" eaLnBrk="1" latinLnBrk="0" hangingPunct="1">
              <a:defRPr sz="1000" kern="1200">
                <a:solidFill>
                  <a:srgbClr val="777777"/>
                </a:solidFill>
                <a:latin typeface="+mn-lt"/>
                <a:ea typeface="+mn-ea"/>
                <a:cs typeface="+mn-cs"/>
              </a:defRPr>
            </a:lvl3pPr>
            <a:lvl4pPr marL="0" algn="r" defTabSz="457200" rtl="0" eaLnBrk="1" latinLnBrk="0" hangingPunct="1">
              <a:defRPr sz="1000" kern="1200">
                <a:solidFill>
                  <a:srgbClr val="777777"/>
                </a:solidFill>
                <a:latin typeface="+mn-lt"/>
                <a:ea typeface="+mn-ea"/>
                <a:cs typeface="+mn-cs"/>
              </a:defRPr>
            </a:lvl4pPr>
            <a:lvl5pPr marL="0" algn="r" defTabSz="457200" rtl="0" eaLnBrk="1" latinLnBrk="0" hangingPunct="1">
              <a:defRPr sz="1000" kern="1200">
                <a:solidFill>
                  <a:srgbClr val="777777"/>
                </a:solidFill>
                <a:latin typeface="+mn-lt"/>
                <a:ea typeface="+mn-ea"/>
                <a:cs typeface="+mn-cs"/>
              </a:defRPr>
            </a:lvl5pPr>
            <a:lvl6pPr marL="0" algn="r" defTabSz="457200" rtl="0" eaLnBrk="1" latinLnBrk="0" hangingPunct="1">
              <a:defRPr sz="1000" kern="1200">
                <a:solidFill>
                  <a:srgbClr val="777777"/>
                </a:solidFill>
                <a:latin typeface="+mn-lt"/>
                <a:ea typeface="+mn-ea"/>
                <a:cs typeface="+mn-cs"/>
              </a:defRPr>
            </a:lvl6pPr>
            <a:lvl7pPr marL="0" algn="r" defTabSz="457200" rtl="0" eaLnBrk="1" latinLnBrk="0" hangingPunct="1">
              <a:defRPr sz="1000" kern="1200">
                <a:solidFill>
                  <a:srgbClr val="777777"/>
                </a:solidFill>
                <a:latin typeface="+mn-lt"/>
                <a:ea typeface="+mn-ea"/>
                <a:cs typeface="+mn-cs"/>
              </a:defRPr>
            </a:lvl7pPr>
            <a:lvl8pPr marL="0" algn="r" defTabSz="457200" rtl="0" eaLnBrk="1" latinLnBrk="0" hangingPunct="1">
              <a:defRPr sz="1000" kern="1200">
                <a:solidFill>
                  <a:srgbClr val="777777"/>
                </a:solidFill>
                <a:latin typeface="+mn-lt"/>
                <a:ea typeface="+mn-ea"/>
                <a:cs typeface="+mn-cs"/>
              </a:defRPr>
            </a:lvl8pPr>
            <a:lvl9pPr marL="0" algn="r" defTabSz="457200" rtl="0" eaLnBrk="1" latinLnBrk="0" hangingPunct="1">
              <a:defRPr sz="1000" kern="1200">
                <a:solidFill>
                  <a:srgbClr val="777777"/>
                </a:solidFill>
                <a:latin typeface="+mn-lt"/>
                <a:ea typeface="+mn-ea"/>
                <a:cs typeface="+mn-cs"/>
              </a:defRPr>
            </a:lvl9pPr>
          </a:lstStyle>
          <a:p>
            <a:r>
              <a:rPr lang="en-US" smtClean="0"/>
              <a:t>Provider Cerner Education Session 6</a:t>
            </a:r>
            <a:endParaRPr lang="en-US"/>
          </a:p>
        </p:txBody>
      </p:sp>
    </p:spTree>
    <p:extLst>
      <p:ext uri="{BB962C8B-B14F-4D97-AF65-F5344CB8AC3E}">
        <p14:creationId xmlns:p14="http://schemas.microsoft.com/office/powerpoint/2010/main" val="28714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84DAF-13B2-41E6-B15F-1B4FFE63F528}"/>
              </a:ext>
            </a:extLst>
          </p:cNvPr>
          <p:cNvSpPr>
            <a:spLocks noGrp="1"/>
          </p:cNvSpPr>
          <p:nvPr>
            <p:ph type="title"/>
          </p:nvPr>
        </p:nvSpPr>
        <p:spPr/>
        <p:txBody>
          <a:bodyPr/>
          <a:lstStyle/>
          <a:p>
            <a:pPr algn="ctr"/>
            <a:r>
              <a:rPr lang="en-US" dirty="0"/>
              <a:t>Modifying a time interval between </a:t>
            </a:r>
            <a:r>
              <a:rPr lang="en-US" dirty="0" smtClean="0"/>
              <a:t>recommendations:</a:t>
            </a:r>
            <a:endParaRPr lang="en-US" dirty="0"/>
          </a:p>
        </p:txBody>
      </p:sp>
      <p:sp>
        <p:nvSpPr>
          <p:cNvPr id="3" name="Content Placeholder 2">
            <a:extLst>
              <a:ext uri="{FF2B5EF4-FFF2-40B4-BE49-F238E27FC236}">
                <a16:creationId xmlns:a16="http://schemas.microsoft.com/office/drawing/2014/main" xmlns="" id="{C6F8B2B4-CEA9-4FF8-8254-BC3483E43D6A}"/>
              </a:ext>
            </a:extLst>
          </p:cNvPr>
          <p:cNvSpPr>
            <a:spLocks noGrp="1"/>
          </p:cNvSpPr>
          <p:nvPr>
            <p:ph sz="quarter" idx="14"/>
          </p:nvPr>
        </p:nvSpPr>
        <p:spPr/>
        <p:txBody>
          <a:bodyPr/>
          <a:lstStyle/>
          <a:p>
            <a:pPr marL="342900" indent="-342900">
              <a:buFont typeface="Arial" panose="020B0604020202020204" pitchFamily="34" charset="0"/>
              <a:buChar char="•"/>
            </a:pPr>
            <a:r>
              <a:rPr lang="en-US" dirty="0"/>
              <a:t>Can be done at anytime (</a:t>
            </a:r>
            <a:r>
              <a:rPr lang="en-US" b="1" dirty="0"/>
              <a:t>not</a:t>
            </a:r>
            <a:r>
              <a:rPr lang="en-US" dirty="0"/>
              <a:t> just during a visit)</a:t>
            </a:r>
          </a:p>
          <a:p>
            <a:pPr marL="342900" indent="-342900">
              <a:buFont typeface="Arial" panose="020B0604020202020204" pitchFamily="34" charset="0"/>
              <a:buChar char="•"/>
            </a:pPr>
            <a:r>
              <a:rPr lang="en-US" dirty="0"/>
              <a:t>Best to do during results review</a:t>
            </a:r>
          </a:p>
          <a:p>
            <a:pPr marL="342900" indent="-342900">
              <a:buFont typeface="Arial" panose="020B0604020202020204" pitchFamily="34" charset="0"/>
              <a:buChar char="•"/>
            </a:pPr>
            <a:r>
              <a:rPr lang="en-US" dirty="0"/>
              <a:t>Indicate within the recommendation:</a:t>
            </a:r>
          </a:p>
          <a:p>
            <a:pPr marL="626364" lvl="2" indent="-342900"/>
            <a:r>
              <a:rPr lang="en-US" dirty="0"/>
              <a:t>Next screening due</a:t>
            </a:r>
          </a:p>
          <a:p>
            <a:pPr marL="626364" lvl="2" indent="-342900"/>
            <a:r>
              <a:rPr lang="en-US" dirty="0"/>
              <a:t>Reason</a:t>
            </a:r>
          </a:p>
          <a:p>
            <a:pPr marL="626364" lvl="2" indent="-342900"/>
            <a:r>
              <a:rPr lang="en-US" dirty="0"/>
              <a:t>Comment (finding)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xmlns="" id="{88816BF8-F21E-43CF-8567-BD4D4B9570DD}"/>
              </a:ext>
            </a:extLst>
          </p:cNvPr>
          <p:cNvSpPr>
            <a:spLocks noGrp="1"/>
          </p:cNvSpPr>
          <p:nvPr>
            <p:ph type="dt" sz="half" idx="16"/>
          </p:nvPr>
        </p:nvSpPr>
        <p:spPr/>
        <p:txBody>
          <a:bodyPr/>
          <a:lstStyle/>
          <a:p>
            <a:pPr indent="-3657600"/>
            <a:r>
              <a:rPr lang="en-US" smtClean="0"/>
              <a:t>03.21.2019</a:t>
            </a:r>
            <a:endParaRPr lang="en-US"/>
          </a:p>
        </p:txBody>
      </p:sp>
      <p:sp>
        <p:nvSpPr>
          <p:cNvPr id="6" name="Footer Placeholder 5">
            <a:extLst>
              <a:ext uri="{FF2B5EF4-FFF2-40B4-BE49-F238E27FC236}">
                <a16:creationId xmlns:a16="http://schemas.microsoft.com/office/drawing/2014/main" xmlns="" id="{6648261E-AB80-4F10-8ABB-12A80F5CCD33}"/>
              </a:ext>
            </a:extLst>
          </p:cNvPr>
          <p:cNvSpPr>
            <a:spLocks noGrp="1"/>
          </p:cNvSpPr>
          <p:nvPr>
            <p:ph type="ftr" sz="quarter" idx="17"/>
          </p:nvPr>
        </p:nvSpPr>
        <p:spPr/>
        <p:txBody>
          <a:bodyPr/>
          <a:lstStyle/>
          <a:p>
            <a:r>
              <a:rPr lang="en-US" smtClean="0"/>
              <a:t>Provider Cerner Education Session 6</a:t>
            </a:r>
            <a:endParaRPr lang="en-US"/>
          </a:p>
        </p:txBody>
      </p:sp>
      <p:sp>
        <p:nvSpPr>
          <p:cNvPr id="7" name="Slide Number Placeholder 6">
            <a:extLst>
              <a:ext uri="{FF2B5EF4-FFF2-40B4-BE49-F238E27FC236}">
                <a16:creationId xmlns:a16="http://schemas.microsoft.com/office/drawing/2014/main" xmlns="" id="{7737C329-20D2-4053-9F34-7991E20711DC}"/>
              </a:ext>
            </a:extLst>
          </p:cNvPr>
          <p:cNvSpPr>
            <a:spLocks noGrp="1"/>
          </p:cNvSpPr>
          <p:nvPr>
            <p:ph type="sldNum" sz="quarter" idx="18"/>
          </p:nvPr>
        </p:nvSpPr>
        <p:spPr/>
        <p:txBody>
          <a:bodyPr/>
          <a:lstStyle/>
          <a:p>
            <a:fld id="{63DCA5C9-2E11-4C67-86EB-AE1DE127DC64}" type="slidenum">
              <a:rPr lang="en-US" smtClean="0"/>
              <a:pPr/>
              <a:t>11</a:t>
            </a:fld>
            <a:endParaRPr lang="en-US"/>
          </a:p>
        </p:txBody>
      </p:sp>
      <p:pic>
        <p:nvPicPr>
          <p:cNvPr id="8" name="Picture 7">
            <a:extLst>
              <a:ext uri="{FF2B5EF4-FFF2-40B4-BE49-F238E27FC236}">
                <a16:creationId xmlns:a16="http://schemas.microsoft.com/office/drawing/2014/main" xmlns="" id="{72FC7549-7611-4C70-9626-D6D49D9B4CB6}"/>
              </a:ext>
            </a:extLst>
          </p:cNvPr>
          <p:cNvPicPr>
            <a:picLocks noChangeAspect="1"/>
          </p:cNvPicPr>
          <p:nvPr/>
        </p:nvPicPr>
        <p:blipFill>
          <a:blip r:embed="rId2"/>
          <a:stretch>
            <a:fillRect/>
          </a:stretch>
        </p:blipFill>
        <p:spPr>
          <a:xfrm>
            <a:off x="382319" y="1389670"/>
            <a:ext cx="5226319" cy="3346622"/>
          </a:xfrm>
          <a:prstGeom prst="rect">
            <a:avLst/>
          </a:prstGeom>
        </p:spPr>
      </p:pic>
      <p:pic>
        <p:nvPicPr>
          <p:cNvPr id="9" name="Content Placeholder 8">
            <a:extLst>
              <a:ext uri="{FF2B5EF4-FFF2-40B4-BE49-F238E27FC236}">
                <a16:creationId xmlns:a16="http://schemas.microsoft.com/office/drawing/2014/main" xmlns="" id="{D36BBCBA-A125-44BA-9624-8B308761834B}"/>
              </a:ext>
            </a:extLst>
          </p:cNvPr>
          <p:cNvPicPr>
            <a:picLocks noGrp="1" noChangeAspect="1"/>
          </p:cNvPicPr>
          <p:nvPr>
            <p:ph sz="quarter" idx="15"/>
          </p:nvPr>
        </p:nvPicPr>
        <p:blipFill>
          <a:blip r:embed="rId3"/>
          <a:stretch>
            <a:fillRect/>
          </a:stretch>
        </p:blipFill>
        <p:spPr>
          <a:xfrm>
            <a:off x="4199097" y="3070239"/>
            <a:ext cx="2051155" cy="2933851"/>
          </a:xfrm>
          <a:prstGeom prst="rect">
            <a:avLst/>
          </a:prstGeom>
        </p:spPr>
      </p:pic>
    </p:spTree>
    <p:extLst>
      <p:ext uri="{BB962C8B-B14F-4D97-AF65-F5344CB8AC3E}">
        <p14:creationId xmlns:p14="http://schemas.microsoft.com/office/powerpoint/2010/main" val="73867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Adult</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12</a:t>
            </a:fld>
            <a:endParaRPr lang="en-US"/>
          </a:p>
        </p:txBody>
      </p:sp>
      <p:graphicFrame>
        <p:nvGraphicFramePr>
          <p:cNvPr id="9" name="Content Placeholder 8"/>
          <p:cNvGraphicFramePr>
            <a:graphicFrameLocks noGrp="1"/>
          </p:cNvGraphicFramePr>
          <p:nvPr>
            <p:ph sz="quarter" idx="14"/>
            <p:extLst>
              <p:ext uri="{D42A27DB-BD31-4B8C-83A1-F6EECF244321}">
                <p14:modId xmlns:p14="http://schemas.microsoft.com/office/powerpoint/2010/main" val="2402472128"/>
              </p:ext>
            </p:extLst>
          </p:nvPr>
        </p:nvGraphicFramePr>
        <p:xfrm>
          <a:off x="488950" y="1503881"/>
          <a:ext cx="10817225" cy="4604583"/>
        </p:xfrm>
        <a:graphic>
          <a:graphicData uri="http://schemas.openxmlformats.org/drawingml/2006/table">
            <a:tbl>
              <a:tblPr>
                <a:tableStyleId>{5C22544A-7EE6-4342-B048-85BDC9FD1C3A}</a:tableStyleId>
              </a:tblPr>
              <a:tblGrid>
                <a:gridCol w="4824184">
                  <a:extLst>
                    <a:ext uri="{9D8B030D-6E8A-4147-A177-3AD203B41FA5}">
                      <a16:colId xmlns:a16="http://schemas.microsoft.com/office/drawing/2014/main" xmlns="" val="20000"/>
                    </a:ext>
                  </a:extLst>
                </a:gridCol>
                <a:gridCol w="4186627">
                  <a:extLst>
                    <a:ext uri="{9D8B030D-6E8A-4147-A177-3AD203B41FA5}">
                      <a16:colId xmlns:a16="http://schemas.microsoft.com/office/drawing/2014/main" xmlns="" val="20001"/>
                    </a:ext>
                  </a:extLst>
                </a:gridCol>
                <a:gridCol w="1806414">
                  <a:extLst>
                    <a:ext uri="{9D8B030D-6E8A-4147-A177-3AD203B41FA5}">
                      <a16:colId xmlns:a16="http://schemas.microsoft.com/office/drawing/2014/main" xmlns="" val="20002"/>
                    </a:ext>
                  </a:extLst>
                </a:gridCol>
              </a:tblGrid>
              <a:tr h="256798">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Population Included</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410878">
                <a:tc>
                  <a:txBody>
                    <a:bodyPr/>
                    <a:lstStyle/>
                    <a:p>
                      <a:pPr algn="l" fontAlgn="t"/>
                      <a:r>
                        <a:rPr lang="en-US" sz="1200" u="none" strike="noStrike" dirty="0">
                          <a:effectLst/>
                        </a:rPr>
                        <a:t>AAA (Abdominal Aortic Aneurysm)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Male tobacco users between 65 and 75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ONCE</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205438">
                <a:tc>
                  <a:txBody>
                    <a:bodyPr/>
                    <a:lstStyle/>
                    <a:p>
                      <a:pPr algn="l" fontAlgn="t"/>
                      <a:r>
                        <a:rPr lang="en-US" sz="1200" u="none" strike="noStrike" dirty="0">
                          <a:effectLst/>
                        </a:rPr>
                        <a:t>Adult Wellness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205438">
                <a:tc>
                  <a:txBody>
                    <a:bodyPr/>
                    <a:lstStyle/>
                    <a:p>
                      <a:pPr algn="l" fontAlgn="t"/>
                      <a:r>
                        <a:rPr lang="en-US" sz="1200" u="none" strike="noStrike">
                          <a:effectLst/>
                        </a:rPr>
                        <a:t>AMB Joint Practice Protocol</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All patients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Annually</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3"/>
                  </a:ext>
                </a:extLst>
              </a:tr>
              <a:tr h="616316">
                <a:tc>
                  <a:txBody>
                    <a:bodyPr/>
                    <a:lstStyle/>
                    <a:p>
                      <a:pPr algn="l" fontAlgn="t"/>
                      <a:r>
                        <a:rPr lang="en-US" sz="1200" u="none" strike="noStrike" dirty="0">
                          <a:effectLst/>
                        </a:rPr>
                        <a:t>Blood Pressure Management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 with condition of high BP (last result for SBP 140 or greater)</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ONCE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616316">
                <a:tc>
                  <a:txBody>
                    <a:bodyPr/>
                    <a:lstStyle/>
                    <a:p>
                      <a:pPr algn="l" fontAlgn="t"/>
                      <a:r>
                        <a:rPr lang="en-US" sz="1200" u="none" strike="noStrike" dirty="0">
                          <a:effectLst/>
                        </a:rPr>
                        <a:t>BMI Management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at least 18 years of age with last BMI result greater than/equal to 25 OR less than 18.5</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5"/>
                  </a:ext>
                </a:extLst>
              </a:tr>
              <a:tr h="410878">
                <a:tc>
                  <a:txBody>
                    <a:bodyPr/>
                    <a:lstStyle/>
                    <a:p>
                      <a:pPr algn="l" fontAlgn="t"/>
                      <a:r>
                        <a:rPr lang="en-US" sz="1200" u="none" strike="noStrike" dirty="0">
                          <a:effectLst/>
                        </a:rPr>
                        <a:t>Healthy Adult - Bone Density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Females at least 65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2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6"/>
                  </a:ext>
                </a:extLst>
              </a:tr>
              <a:tr h="205438">
                <a:tc>
                  <a:txBody>
                    <a:bodyPr/>
                    <a:lstStyle/>
                    <a:p>
                      <a:pPr algn="l" fontAlgn="t"/>
                      <a:r>
                        <a:rPr lang="en-US" sz="1200" u="none" strike="noStrike">
                          <a:effectLst/>
                        </a:rPr>
                        <a:t>Breast Cancer Family Hx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Females age 40-74 with family hx of breast cancer</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7"/>
                  </a:ext>
                </a:extLst>
              </a:tr>
              <a:tr h="205438">
                <a:tc>
                  <a:txBody>
                    <a:bodyPr/>
                    <a:lstStyle/>
                    <a:p>
                      <a:pPr algn="l" fontAlgn="t"/>
                      <a:r>
                        <a:rPr lang="en-US" sz="1200" u="none" strike="noStrike">
                          <a:effectLst/>
                        </a:rPr>
                        <a:t>Healthy Adult - Breast Cancer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Females age 50-74 without family hx of breast cancer</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2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8"/>
                  </a:ext>
                </a:extLst>
              </a:tr>
              <a:tr h="359806">
                <a:tc>
                  <a:txBody>
                    <a:bodyPr/>
                    <a:lstStyle/>
                    <a:p>
                      <a:pPr algn="l" fontAlgn="t"/>
                      <a:r>
                        <a:rPr lang="en-US" sz="1200" u="none" strike="noStrike" dirty="0">
                          <a:effectLst/>
                        </a:rPr>
                        <a:t>CAD Maintenance - </a:t>
                      </a:r>
                      <a:br>
                        <a:rPr lang="en-US" sz="1200" u="none" strike="noStrike" dirty="0">
                          <a:effectLst/>
                        </a:rPr>
                      </a:br>
                      <a:r>
                        <a:rPr lang="en-US" sz="1200" u="none" strike="noStrike" dirty="0">
                          <a:effectLst/>
                        </a:rPr>
                        <a:t>Lipid Lowering Therapy Evaluation</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a condition of CAD</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9"/>
                  </a:ext>
                </a:extLst>
              </a:tr>
              <a:tr h="489568">
                <a:tc>
                  <a:txBody>
                    <a:bodyPr/>
                    <a:lstStyle/>
                    <a:p>
                      <a:pPr algn="l" fontAlgn="t"/>
                      <a:r>
                        <a:rPr lang="en-US" sz="1200" u="none" strike="noStrike">
                          <a:effectLst/>
                        </a:rPr>
                        <a:t>CAD Maintenance - </a:t>
                      </a:r>
                      <a:br>
                        <a:rPr lang="en-US" sz="1200" u="none" strike="noStrike">
                          <a:effectLst/>
                        </a:rPr>
                      </a:br>
                      <a:r>
                        <a:rPr lang="en-US" sz="1200" u="none" strike="noStrike">
                          <a:effectLst/>
                        </a:rPr>
                        <a:t>ACE Inhibitor Prescribed</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n/a</a:t>
                      </a:r>
                    </a:p>
                  </a:txBody>
                  <a:tcPr marL="0" marR="0" marT="0" marB="0">
                    <a:solidFill>
                      <a:schemeClr val="accent5">
                        <a:lumMod val="20000"/>
                        <a:lumOff val="80000"/>
                      </a:schemeClr>
                    </a:solidFill>
                  </a:tcPr>
                </a:tc>
                <a:extLst>
                  <a:ext uri="{0D108BD9-81ED-4DB2-BD59-A6C34878D82A}">
                    <a16:rowId xmlns:a16="http://schemas.microsoft.com/office/drawing/2014/main" xmlns="" val="10010"/>
                  </a:ext>
                </a:extLst>
              </a:tr>
              <a:tr h="616317">
                <a:tc>
                  <a:txBody>
                    <a:bodyPr/>
                    <a:lstStyle/>
                    <a:p>
                      <a:pPr algn="l" fontAlgn="t"/>
                      <a:r>
                        <a:rPr lang="en-US" sz="1200" u="none" strike="noStrike" dirty="0">
                          <a:effectLst/>
                        </a:rPr>
                        <a:t>CAD Maintenance - </a:t>
                      </a:r>
                      <a:br>
                        <a:rPr lang="en-US" sz="1200" u="none" strike="noStrike" dirty="0">
                          <a:effectLst/>
                        </a:rPr>
                      </a:br>
                      <a:r>
                        <a:rPr lang="en-US" sz="1200" u="none" strike="noStrike" dirty="0">
                          <a:effectLst/>
                        </a:rPr>
                        <a:t>Antiplatelet Agent Prescribed</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n/a</a:t>
                      </a:r>
                    </a:p>
                  </a:txBody>
                  <a:tcPr marL="0" marR="0" marT="0" marB="0">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4207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Adult</a:t>
            </a:r>
          </a:p>
        </p:txBody>
      </p:sp>
      <p:graphicFrame>
        <p:nvGraphicFramePr>
          <p:cNvPr id="7" name="Content Placeholder 6"/>
          <p:cNvGraphicFramePr>
            <a:graphicFrameLocks noGrp="1"/>
          </p:cNvGraphicFramePr>
          <p:nvPr>
            <p:ph sz="quarter" idx="14"/>
            <p:extLst/>
          </p:nvPr>
        </p:nvGraphicFramePr>
        <p:xfrm>
          <a:off x="488951" y="1460969"/>
          <a:ext cx="10817224" cy="4602480"/>
        </p:xfrm>
        <a:graphic>
          <a:graphicData uri="http://schemas.openxmlformats.org/drawingml/2006/table">
            <a:tbl>
              <a:tblPr>
                <a:tableStyleId>{5C22544A-7EE6-4342-B048-85BDC9FD1C3A}</a:tableStyleId>
              </a:tblPr>
              <a:tblGrid>
                <a:gridCol w="4824185">
                  <a:extLst>
                    <a:ext uri="{9D8B030D-6E8A-4147-A177-3AD203B41FA5}">
                      <a16:colId xmlns:a16="http://schemas.microsoft.com/office/drawing/2014/main" xmlns="" val="20000"/>
                    </a:ext>
                  </a:extLst>
                </a:gridCol>
                <a:gridCol w="3875253">
                  <a:extLst>
                    <a:ext uri="{9D8B030D-6E8A-4147-A177-3AD203B41FA5}">
                      <a16:colId xmlns:a16="http://schemas.microsoft.com/office/drawing/2014/main" xmlns="" val="20001"/>
                    </a:ext>
                  </a:extLst>
                </a:gridCol>
                <a:gridCol w="2117786">
                  <a:extLst>
                    <a:ext uri="{9D8B030D-6E8A-4147-A177-3AD203B41FA5}">
                      <a16:colId xmlns:a16="http://schemas.microsoft.com/office/drawing/2014/main" xmlns="" val="20002"/>
                    </a:ext>
                  </a:extLst>
                </a:gridCol>
              </a:tblGrid>
              <a:tr h="132834">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Population Included</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113858">
                <a:tc>
                  <a:txBody>
                    <a:bodyPr/>
                    <a:lstStyle/>
                    <a:p>
                      <a:pPr algn="l" fontAlgn="t"/>
                      <a:r>
                        <a:rPr lang="en-US" sz="1200" u="none" strike="noStrike" dirty="0">
                          <a:effectLst/>
                        </a:rPr>
                        <a:t>Healthy Adult - Cervical Cancer Screening Age 21-29</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Females age 21-29</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3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227715">
                <a:tc>
                  <a:txBody>
                    <a:bodyPr/>
                    <a:lstStyle/>
                    <a:p>
                      <a:pPr algn="l" fontAlgn="t"/>
                      <a:r>
                        <a:rPr lang="en-US" sz="1200" u="none" strike="noStrike" dirty="0">
                          <a:effectLst/>
                        </a:rPr>
                        <a:t>Healthy Adult - Cervical Cancer Screening Age 30-65</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Females age 30-65</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PAP Every 3 Years</a:t>
                      </a:r>
                      <a:br>
                        <a:rPr lang="en-US" sz="1200" u="none" strike="noStrike" dirty="0">
                          <a:effectLst/>
                        </a:rPr>
                      </a:br>
                      <a:r>
                        <a:rPr lang="en-US" sz="1200" u="none" strike="noStrike" dirty="0">
                          <a:effectLst/>
                        </a:rPr>
                        <a:t>HPV +/- PAP Every 5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455431">
                <a:tc>
                  <a:txBody>
                    <a:bodyPr/>
                    <a:lstStyle/>
                    <a:p>
                      <a:pPr algn="l" fontAlgn="t"/>
                      <a:r>
                        <a:rPr lang="en-US" sz="1200" u="none" strike="noStrike" dirty="0">
                          <a:effectLst/>
                        </a:rPr>
                        <a:t>Colon Cancer Family </a:t>
                      </a:r>
                      <a:r>
                        <a:rPr lang="en-US" sz="1200" u="none" strike="noStrike" dirty="0" err="1">
                          <a:effectLst/>
                        </a:rPr>
                        <a:t>Hx</a:t>
                      </a:r>
                      <a:r>
                        <a:rPr lang="en-US" sz="1200" u="none" strike="noStrike" dirty="0">
                          <a:effectLst/>
                        </a:rPr>
                        <a:t>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age 40-75 with family </a:t>
                      </a:r>
                      <a:r>
                        <a:rPr lang="en-US" sz="1200" u="none" strike="noStrike" dirty="0" err="1">
                          <a:effectLst/>
                        </a:rPr>
                        <a:t>hx</a:t>
                      </a:r>
                      <a:r>
                        <a:rPr lang="en-US" sz="1200" u="none" strike="noStrike" dirty="0">
                          <a:effectLst/>
                        </a:rPr>
                        <a:t> of colon cancer</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Fecal Occult Blood Every Year</a:t>
                      </a:r>
                      <a:br>
                        <a:rPr lang="en-US" sz="1200" u="none" strike="noStrike" dirty="0">
                          <a:effectLst/>
                        </a:rPr>
                      </a:br>
                      <a:r>
                        <a:rPr lang="en-US" sz="1200" u="none" strike="noStrike" dirty="0">
                          <a:effectLst/>
                        </a:rPr>
                        <a:t>Flexible </a:t>
                      </a:r>
                      <a:r>
                        <a:rPr lang="en-US" sz="1200" u="none" strike="noStrike" dirty="0" err="1">
                          <a:effectLst/>
                        </a:rPr>
                        <a:t>Sigmoidoscopy</a:t>
                      </a:r>
                      <a:r>
                        <a:rPr lang="en-US" sz="1200" u="none" strike="noStrike" dirty="0">
                          <a:effectLst/>
                        </a:rPr>
                        <a:t> Every 5 Years</a:t>
                      </a:r>
                      <a:br>
                        <a:rPr lang="en-US" sz="1200" u="none" strike="noStrike" dirty="0">
                          <a:effectLst/>
                        </a:rPr>
                      </a:br>
                      <a:r>
                        <a:rPr lang="en-US" sz="1200" u="none" strike="noStrike" dirty="0">
                          <a:effectLst/>
                        </a:rPr>
                        <a:t>Colonoscopy Every 5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3"/>
                  </a:ext>
                </a:extLst>
              </a:tr>
              <a:tr h="455431">
                <a:tc>
                  <a:txBody>
                    <a:bodyPr/>
                    <a:lstStyle/>
                    <a:p>
                      <a:pPr algn="l" fontAlgn="t"/>
                      <a:r>
                        <a:rPr lang="en-US" sz="1200" u="none" strike="noStrike" dirty="0">
                          <a:effectLst/>
                        </a:rPr>
                        <a:t>Healthy Adult - Colorectal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age 50-75 without family hx of colon cancer</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Fecal Occult Blood Every Year</a:t>
                      </a:r>
                      <a:br>
                        <a:rPr lang="en-US" sz="1200" u="none" strike="noStrike" dirty="0">
                          <a:effectLst/>
                        </a:rPr>
                      </a:br>
                      <a:r>
                        <a:rPr lang="en-US" sz="1200" u="none" strike="noStrike" dirty="0">
                          <a:effectLst/>
                        </a:rPr>
                        <a:t>Flexible </a:t>
                      </a:r>
                      <a:r>
                        <a:rPr lang="en-US" sz="1200" u="none" strike="noStrike" dirty="0" err="1">
                          <a:effectLst/>
                        </a:rPr>
                        <a:t>Sigmoidoscopy</a:t>
                      </a:r>
                      <a:r>
                        <a:rPr lang="en-US" sz="1200" u="none" strike="noStrike" dirty="0">
                          <a:effectLst/>
                        </a:rPr>
                        <a:t> Every 5 Years</a:t>
                      </a:r>
                      <a:br>
                        <a:rPr lang="en-US" sz="1200" u="none" strike="noStrike" dirty="0">
                          <a:effectLst/>
                        </a:rPr>
                      </a:br>
                      <a:r>
                        <a:rPr lang="en-US" sz="1200" u="none" strike="noStrike" dirty="0">
                          <a:effectLst/>
                        </a:rPr>
                        <a:t>Colonoscopy Every 10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227715">
                <a:tc>
                  <a:txBody>
                    <a:bodyPr/>
                    <a:lstStyle/>
                    <a:p>
                      <a:pPr algn="l" fontAlgn="t"/>
                      <a:r>
                        <a:rPr lang="en-US" sz="1200" u="none" strike="noStrike" dirty="0">
                          <a:effectLst/>
                        </a:rPr>
                        <a:t>Condition Specific Immunizations - </a:t>
                      </a:r>
                      <a:br>
                        <a:rPr lang="en-US" sz="1200" u="none" strike="noStrike" dirty="0">
                          <a:effectLst/>
                        </a:rPr>
                      </a:br>
                      <a:r>
                        <a:rPr lang="en-US" sz="1200" u="none" strike="noStrike" dirty="0">
                          <a:effectLst/>
                        </a:rPr>
                        <a:t>Meningococcal</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 with </a:t>
                      </a:r>
                      <a:r>
                        <a:rPr lang="en-US" sz="1200" u="none" strike="noStrike" dirty="0" err="1">
                          <a:effectLst/>
                        </a:rPr>
                        <a:t>hx</a:t>
                      </a:r>
                      <a:r>
                        <a:rPr lang="en-US" sz="1200" u="none" strike="noStrike" dirty="0">
                          <a:effectLst/>
                        </a:rPr>
                        <a:t> of splenectomy or cochlear implant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ONCE</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5"/>
                  </a:ext>
                </a:extLst>
              </a:tr>
              <a:tr h="1174471">
                <a:tc>
                  <a:txBody>
                    <a:bodyPr/>
                    <a:lstStyle/>
                    <a:p>
                      <a:pPr algn="l" fontAlgn="t"/>
                      <a:r>
                        <a:rPr lang="en-US" sz="1200" u="none" strike="noStrike" dirty="0">
                          <a:effectLst/>
                        </a:rPr>
                        <a:t>Condition Specific Immunizations - </a:t>
                      </a:r>
                      <a:br>
                        <a:rPr lang="en-US" sz="1200" u="none" strike="noStrike" dirty="0">
                          <a:effectLst/>
                        </a:rPr>
                      </a:br>
                      <a:r>
                        <a:rPr lang="en-US" sz="1200" u="none" strike="noStrike" dirty="0">
                          <a:effectLst/>
                        </a:rPr>
                        <a:t>Pneumococcal</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 with </a:t>
                      </a:r>
                      <a:r>
                        <a:rPr lang="en-US" sz="1200" u="none" strike="noStrike" dirty="0" err="1">
                          <a:effectLst/>
                        </a:rPr>
                        <a:t>hx</a:t>
                      </a:r>
                      <a:r>
                        <a:rPr lang="en-US" sz="1200" u="none" strike="noStrike" dirty="0">
                          <a:effectLst/>
                        </a:rPr>
                        <a:t> of any of the following:</a:t>
                      </a:r>
                      <a:br>
                        <a:rPr lang="en-US" sz="1200" u="none" strike="noStrike" dirty="0">
                          <a:effectLst/>
                        </a:rPr>
                      </a:br>
                      <a:r>
                        <a:rPr lang="en-US" sz="1200" u="none" strike="noStrike" dirty="0">
                          <a:effectLst/>
                        </a:rPr>
                        <a:t>asthma</a:t>
                      </a:r>
                      <a:br>
                        <a:rPr lang="en-US" sz="1200" u="none" strike="noStrike" dirty="0">
                          <a:effectLst/>
                        </a:rPr>
                      </a:br>
                      <a:r>
                        <a:rPr lang="en-US" sz="1200" u="none" strike="noStrike" dirty="0">
                          <a:effectLst/>
                        </a:rPr>
                        <a:t>DM</a:t>
                      </a:r>
                      <a:br>
                        <a:rPr lang="en-US" sz="1200" u="none" strike="noStrike" dirty="0">
                          <a:effectLst/>
                        </a:rPr>
                      </a:br>
                      <a:r>
                        <a:rPr lang="en-US" sz="1200" u="none" strike="noStrike" dirty="0">
                          <a:effectLst/>
                        </a:rPr>
                        <a:t>splenectomy</a:t>
                      </a:r>
                      <a:br>
                        <a:rPr lang="en-US" sz="1200" u="none" strike="noStrike" dirty="0">
                          <a:effectLst/>
                        </a:rPr>
                      </a:br>
                      <a:r>
                        <a:rPr lang="en-US" sz="1200" u="none" strike="noStrike" dirty="0">
                          <a:effectLst/>
                        </a:rPr>
                        <a:t>chronic lung disease</a:t>
                      </a:r>
                      <a:br>
                        <a:rPr lang="en-US" sz="1200" u="none" strike="noStrike" dirty="0">
                          <a:effectLst/>
                        </a:rPr>
                      </a:br>
                      <a:r>
                        <a:rPr lang="en-US" sz="1200" u="none" strike="noStrike" dirty="0">
                          <a:effectLst/>
                        </a:rPr>
                        <a:t>chronic liver disease</a:t>
                      </a:r>
                      <a:br>
                        <a:rPr lang="en-US" sz="1200" u="none" strike="noStrike" dirty="0">
                          <a:effectLst/>
                        </a:rPr>
                      </a:br>
                      <a:r>
                        <a:rPr lang="en-US" sz="1200" u="none" strike="noStrike" dirty="0">
                          <a:effectLst/>
                        </a:rPr>
                        <a:t>chronic kidney disease</a:t>
                      </a:r>
                      <a:br>
                        <a:rPr lang="en-US" sz="1200" u="none" strike="noStrike" dirty="0">
                          <a:effectLst/>
                        </a:rPr>
                      </a:br>
                      <a:r>
                        <a:rPr lang="en-US" sz="1200" u="none" strike="noStrike" dirty="0">
                          <a:effectLst/>
                        </a:rPr>
                        <a:t>HF</a:t>
                      </a:r>
                      <a:br>
                        <a:rPr lang="en-US" sz="1200" u="none" strike="noStrike" dirty="0">
                          <a:effectLst/>
                        </a:rPr>
                      </a:br>
                      <a:r>
                        <a:rPr lang="en-US" sz="1200" u="none" strike="noStrike" dirty="0">
                          <a:effectLst/>
                        </a:rPr>
                        <a:t>cochlear implant</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ONCE</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13</a:t>
            </a:fld>
            <a:endParaRPr lang="en-US"/>
          </a:p>
        </p:txBody>
      </p:sp>
    </p:spTree>
    <p:extLst>
      <p:ext uri="{BB962C8B-B14F-4D97-AF65-F5344CB8AC3E}">
        <p14:creationId xmlns:p14="http://schemas.microsoft.com/office/powerpoint/2010/main" val="58173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Adult</a:t>
            </a:r>
          </a:p>
        </p:txBody>
      </p:sp>
      <p:graphicFrame>
        <p:nvGraphicFramePr>
          <p:cNvPr id="7" name="Content Placeholder 6"/>
          <p:cNvGraphicFramePr>
            <a:graphicFrameLocks noGrp="1"/>
          </p:cNvGraphicFramePr>
          <p:nvPr>
            <p:ph sz="quarter" idx="14"/>
            <p:extLst/>
          </p:nvPr>
        </p:nvGraphicFramePr>
        <p:xfrm>
          <a:off x="488950" y="1695636"/>
          <a:ext cx="10817224" cy="4582900"/>
        </p:xfrm>
        <a:graphic>
          <a:graphicData uri="http://schemas.openxmlformats.org/drawingml/2006/table">
            <a:tbl>
              <a:tblPr>
                <a:tableStyleId>{5C22544A-7EE6-4342-B048-85BDC9FD1C3A}</a:tableStyleId>
              </a:tblPr>
              <a:tblGrid>
                <a:gridCol w="4824184">
                  <a:extLst>
                    <a:ext uri="{9D8B030D-6E8A-4147-A177-3AD203B41FA5}">
                      <a16:colId xmlns:a16="http://schemas.microsoft.com/office/drawing/2014/main" xmlns="" val="20000"/>
                    </a:ext>
                  </a:extLst>
                </a:gridCol>
                <a:gridCol w="4186627">
                  <a:extLst>
                    <a:ext uri="{9D8B030D-6E8A-4147-A177-3AD203B41FA5}">
                      <a16:colId xmlns:a16="http://schemas.microsoft.com/office/drawing/2014/main" xmlns="" val="20001"/>
                    </a:ext>
                  </a:extLst>
                </a:gridCol>
                <a:gridCol w="1806413">
                  <a:extLst>
                    <a:ext uri="{9D8B030D-6E8A-4147-A177-3AD203B41FA5}">
                      <a16:colId xmlns:a16="http://schemas.microsoft.com/office/drawing/2014/main" xmlns="" val="20002"/>
                    </a:ext>
                  </a:extLst>
                </a:gridCol>
              </a:tblGrid>
              <a:tr h="223380">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a:effectLst/>
                        </a:rPr>
                        <a:t>Population Included</a:t>
                      </a:r>
                      <a:endParaRPr lang="en-US" sz="1400" b="1" i="0" u="none" strike="noStrike">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1019493">
                <a:tc>
                  <a:txBody>
                    <a:bodyPr/>
                    <a:lstStyle/>
                    <a:p>
                      <a:pPr algn="l" fontAlgn="t"/>
                      <a:r>
                        <a:rPr lang="en-US" sz="1200" u="none" strike="noStrike" dirty="0">
                          <a:effectLst/>
                        </a:rPr>
                        <a:t>Condition Specific Immunizations - </a:t>
                      </a:r>
                      <a:br>
                        <a:rPr lang="en-US" sz="1200" u="none" strike="noStrike" dirty="0">
                          <a:effectLst/>
                        </a:rPr>
                      </a:br>
                      <a:r>
                        <a:rPr lang="en-US" sz="1200" u="none" strike="noStrike" dirty="0">
                          <a:effectLst/>
                        </a:rPr>
                        <a:t>Hepatitis B</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 with </a:t>
                      </a:r>
                      <a:r>
                        <a:rPr lang="en-US" sz="1200" u="none" strike="noStrike" dirty="0" err="1">
                          <a:effectLst/>
                        </a:rPr>
                        <a:t>hx</a:t>
                      </a:r>
                      <a:r>
                        <a:rPr lang="en-US" sz="1200" u="none" strike="noStrike" dirty="0">
                          <a:effectLst/>
                        </a:rPr>
                        <a:t> of any of the following:</a:t>
                      </a:r>
                      <a:br>
                        <a:rPr lang="en-US" sz="1200" u="none" strike="noStrike" dirty="0">
                          <a:effectLst/>
                        </a:rPr>
                      </a:br>
                      <a:r>
                        <a:rPr lang="en-US" sz="1200" u="none" strike="noStrike" dirty="0">
                          <a:effectLst/>
                        </a:rPr>
                        <a:t>DM</a:t>
                      </a:r>
                      <a:br>
                        <a:rPr lang="en-US" sz="1200" u="none" strike="noStrike" dirty="0">
                          <a:effectLst/>
                        </a:rPr>
                      </a:br>
                      <a:r>
                        <a:rPr lang="en-US" sz="1200" u="none" strike="noStrike" dirty="0">
                          <a:effectLst/>
                        </a:rPr>
                        <a:t>chronic liver disease</a:t>
                      </a:r>
                      <a:br>
                        <a:rPr lang="en-US" sz="1200" u="none" strike="noStrike" dirty="0">
                          <a:effectLst/>
                        </a:rPr>
                      </a:br>
                      <a:r>
                        <a:rPr lang="en-US" sz="1200" u="none" strike="noStrike" dirty="0">
                          <a:effectLst/>
                        </a:rPr>
                        <a:t>chronic kidney disease</a:t>
                      </a:r>
                      <a:br>
                        <a:rPr lang="en-US" sz="1200" u="none" strike="noStrike" dirty="0">
                          <a:effectLst/>
                        </a:rPr>
                      </a:br>
                      <a:r>
                        <a:rPr lang="en-US" sz="1200" u="none" strike="noStrike" dirty="0">
                          <a:effectLst/>
                        </a:rPr>
                        <a:t>substance use/opioid dependence</a:t>
                      </a:r>
                      <a:br>
                        <a:rPr lang="en-US" sz="1200" u="none" strike="noStrike" dirty="0">
                          <a:effectLst/>
                        </a:rPr>
                      </a:br>
                      <a:r>
                        <a:rPr lang="en-US" sz="1200" u="none" strike="noStrike" dirty="0">
                          <a:effectLst/>
                        </a:rPr>
                        <a:t/>
                      </a:r>
                      <a:br>
                        <a:rPr lang="en-US" sz="1200" u="none" strike="noStrike" dirty="0">
                          <a:effectLst/>
                        </a:rPr>
                      </a:b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ONCE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406792">
                <a:tc>
                  <a:txBody>
                    <a:bodyPr/>
                    <a:lstStyle/>
                    <a:p>
                      <a:pPr algn="l" fontAlgn="t"/>
                      <a:r>
                        <a:rPr lang="en-US" sz="1200" u="none" strike="noStrike" dirty="0">
                          <a:effectLst/>
                        </a:rPr>
                        <a:t>Depression Management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a condition of depression</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427551">
                <a:tc>
                  <a:txBody>
                    <a:bodyPr/>
                    <a:lstStyle/>
                    <a:p>
                      <a:pPr algn="l" fontAlgn="t"/>
                      <a:r>
                        <a:rPr lang="en-US" sz="1200" u="none" strike="noStrike" dirty="0">
                          <a:effectLst/>
                        </a:rPr>
                        <a:t>Depression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18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3"/>
                  </a:ext>
                </a:extLst>
              </a:tr>
              <a:tr h="382937">
                <a:tc>
                  <a:txBody>
                    <a:bodyPr/>
                    <a:lstStyle/>
                    <a:p>
                      <a:pPr algn="l" fontAlgn="t"/>
                      <a:r>
                        <a:rPr lang="en-US" sz="1200" u="none" strike="noStrike" dirty="0">
                          <a:effectLst/>
                        </a:rPr>
                        <a:t>Diabetes Maintenance - </a:t>
                      </a:r>
                      <a:br>
                        <a:rPr lang="en-US" sz="1200" u="none" strike="noStrike" dirty="0">
                          <a:effectLst/>
                        </a:rPr>
                      </a:br>
                      <a:r>
                        <a:rPr lang="en-US" sz="1200" u="none" strike="noStrike" dirty="0">
                          <a:effectLst/>
                        </a:rPr>
                        <a:t>HgbA1c</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condition of diabetes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6 Months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521800">
                <a:tc>
                  <a:txBody>
                    <a:bodyPr/>
                    <a:lstStyle/>
                    <a:p>
                      <a:pPr algn="l" fontAlgn="t"/>
                      <a:r>
                        <a:rPr lang="en-US" sz="1200" u="none" strike="noStrike">
                          <a:effectLst/>
                        </a:rPr>
                        <a:t>Diabetes Maintenance - </a:t>
                      </a:r>
                      <a:br>
                        <a:rPr lang="en-US" sz="1200" u="none" strike="noStrike">
                          <a:effectLst/>
                        </a:rPr>
                      </a:br>
                      <a:r>
                        <a:rPr lang="en-US" sz="1200" u="none" strike="noStrike">
                          <a:effectLst/>
                        </a:rPr>
                        <a:t>Eye Exam</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condition of diabetes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5"/>
                  </a:ext>
                </a:extLst>
              </a:tr>
              <a:tr h="382937">
                <a:tc>
                  <a:txBody>
                    <a:bodyPr/>
                    <a:lstStyle/>
                    <a:p>
                      <a:pPr algn="l" fontAlgn="t"/>
                      <a:r>
                        <a:rPr lang="en-US" sz="1200" u="none" strike="noStrike">
                          <a:effectLst/>
                        </a:rPr>
                        <a:t>Diabetes Maintenance - </a:t>
                      </a:r>
                      <a:br>
                        <a:rPr lang="en-US" sz="1200" u="none" strike="noStrike">
                          <a:effectLst/>
                        </a:rPr>
                      </a:br>
                      <a:r>
                        <a:rPr lang="en-US" sz="1200" u="none" strike="noStrike">
                          <a:effectLst/>
                        </a:rPr>
                        <a:t>Foot Exam</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with condition of diabetes</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6"/>
                  </a:ext>
                </a:extLst>
              </a:tr>
              <a:tr h="382937">
                <a:tc>
                  <a:txBody>
                    <a:bodyPr/>
                    <a:lstStyle/>
                    <a:p>
                      <a:pPr algn="l" fontAlgn="t"/>
                      <a:r>
                        <a:rPr lang="en-US" sz="1200" u="none" strike="noStrike" dirty="0">
                          <a:effectLst/>
                        </a:rPr>
                        <a:t>Diabetes Maintenance - </a:t>
                      </a:r>
                      <a:br>
                        <a:rPr lang="en-US" sz="1200" u="none" strike="noStrike" dirty="0">
                          <a:effectLst/>
                        </a:rPr>
                      </a:br>
                      <a:r>
                        <a:rPr lang="en-US" sz="1200" u="none" strike="noStrike" dirty="0" err="1">
                          <a:effectLst/>
                        </a:rPr>
                        <a:t>Microalbumin</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condition of diabetes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7"/>
                  </a:ext>
                </a:extLst>
              </a:tr>
              <a:tr h="382937">
                <a:tc>
                  <a:txBody>
                    <a:bodyPr/>
                    <a:lstStyle/>
                    <a:p>
                      <a:pPr algn="l" fontAlgn="t"/>
                      <a:r>
                        <a:rPr lang="en-US" sz="1200" u="none" strike="noStrike" dirty="0">
                          <a:effectLst/>
                        </a:rPr>
                        <a:t>Diabetes Maintenance - </a:t>
                      </a:r>
                      <a:br>
                        <a:rPr lang="en-US" sz="1200" u="none" strike="noStrike" dirty="0">
                          <a:effectLst/>
                        </a:rPr>
                      </a:br>
                      <a:r>
                        <a:rPr lang="en-US" sz="1200" u="none" strike="noStrike" dirty="0">
                          <a:effectLst/>
                        </a:rPr>
                        <a:t>Statin Medication Prescribed</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with condition of diabetes without statin medication on chart</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8"/>
                  </a:ext>
                </a:extLst>
              </a:tr>
              <a:tr h="191469">
                <a:tc>
                  <a:txBody>
                    <a:bodyPr/>
                    <a:lstStyle/>
                    <a:p>
                      <a:pPr algn="l" fontAlgn="t"/>
                      <a:r>
                        <a:rPr lang="en-US" sz="1200" u="none" strike="noStrike">
                          <a:effectLst/>
                        </a:rPr>
                        <a:t>Diabetes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at least 45 years of age</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3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9"/>
                  </a:ext>
                </a:extLst>
              </a:tr>
            </a:tbl>
          </a:graphicData>
        </a:graphic>
      </p:graphicFrame>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14</a:t>
            </a:fld>
            <a:endParaRPr lang="en-US"/>
          </a:p>
        </p:txBody>
      </p:sp>
    </p:spTree>
    <p:extLst>
      <p:ext uri="{BB962C8B-B14F-4D97-AF65-F5344CB8AC3E}">
        <p14:creationId xmlns:p14="http://schemas.microsoft.com/office/powerpoint/2010/main" val="333728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Adult</a:t>
            </a:r>
          </a:p>
        </p:txBody>
      </p:sp>
      <p:graphicFrame>
        <p:nvGraphicFramePr>
          <p:cNvPr id="7" name="Content Placeholder 6"/>
          <p:cNvGraphicFramePr>
            <a:graphicFrameLocks noGrp="1"/>
          </p:cNvGraphicFramePr>
          <p:nvPr>
            <p:ph sz="quarter" idx="14"/>
            <p:extLst/>
          </p:nvPr>
        </p:nvGraphicFramePr>
        <p:xfrm>
          <a:off x="488950" y="1837678"/>
          <a:ext cx="10817225" cy="4260890"/>
        </p:xfrm>
        <a:graphic>
          <a:graphicData uri="http://schemas.openxmlformats.org/drawingml/2006/table">
            <a:tbl>
              <a:tblPr>
                <a:tableStyleId>{5C22544A-7EE6-4342-B048-85BDC9FD1C3A}</a:tableStyleId>
              </a:tblPr>
              <a:tblGrid>
                <a:gridCol w="4824185">
                  <a:extLst>
                    <a:ext uri="{9D8B030D-6E8A-4147-A177-3AD203B41FA5}">
                      <a16:colId xmlns:a16="http://schemas.microsoft.com/office/drawing/2014/main" xmlns="" val="20000"/>
                    </a:ext>
                  </a:extLst>
                </a:gridCol>
                <a:gridCol w="4186627">
                  <a:extLst>
                    <a:ext uri="{9D8B030D-6E8A-4147-A177-3AD203B41FA5}">
                      <a16:colId xmlns:a16="http://schemas.microsoft.com/office/drawing/2014/main" xmlns="" val="20001"/>
                    </a:ext>
                  </a:extLst>
                </a:gridCol>
                <a:gridCol w="1806413">
                  <a:extLst>
                    <a:ext uri="{9D8B030D-6E8A-4147-A177-3AD203B41FA5}">
                      <a16:colId xmlns:a16="http://schemas.microsoft.com/office/drawing/2014/main" xmlns="" val="20002"/>
                    </a:ext>
                  </a:extLst>
                </a:gridCol>
              </a:tblGrid>
              <a:tr h="263904">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a:effectLst/>
                        </a:rPr>
                        <a:t>Population Included</a:t>
                      </a:r>
                      <a:endParaRPr lang="en-US" sz="1400" b="1" i="0" u="none" strike="noStrike">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211123">
                <a:tc>
                  <a:txBody>
                    <a:bodyPr/>
                    <a:lstStyle/>
                    <a:p>
                      <a:pPr algn="l" fontAlgn="t"/>
                      <a:r>
                        <a:rPr lang="en-US" sz="1200" u="none" strike="noStrike" dirty="0">
                          <a:effectLst/>
                        </a:rPr>
                        <a:t>Fall Risk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at least 65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211123">
                <a:tc>
                  <a:txBody>
                    <a:bodyPr/>
                    <a:lstStyle/>
                    <a:p>
                      <a:pPr algn="l" fontAlgn="t"/>
                      <a:r>
                        <a:rPr lang="en-US" sz="1200" u="none" strike="noStrike">
                          <a:effectLst/>
                        </a:rPr>
                        <a:t>Fluoride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age 6-60 months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211123">
                <a:tc>
                  <a:txBody>
                    <a:bodyPr/>
                    <a:lstStyle/>
                    <a:p>
                      <a:pPr algn="l" fontAlgn="t"/>
                      <a:r>
                        <a:rPr lang="en-US" sz="1200" u="none" strike="noStrike">
                          <a:effectLst/>
                        </a:rPr>
                        <a:t>Hepatitis C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born 1945 through 1965</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ONCE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3"/>
                  </a:ext>
                </a:extLst>
              </a:tr>
              <a:tr h="422247">
                <a:tc>
                  <a:txBody>
                    <a:bodyPr/>
                    <a:lstStyle/>
                    <a:p>
                      <a:pPr algn="l" fontAlgn="t"/>
                      <a:r>
                        <a:rPr lang="en-US" sz="1200" u="none" strike="noStrike" dirty="0">
                          <a:effectLst/>
                        </a:rPr>
                        <a:t>Hypothyroidism Management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a condition of hypothyroidism</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422247">
                <a:tc>
                  <a:txBody>
                    <a:bodyPr/>
                    <a:lstStyle/>
                    <a:p>
                      <a:pPr algn="l" fontAlgn="t"/>
                      <a:r>
                        <a:rPr lang="en-US" sz="1200" u="none" strike="noStrike" dirty="0">
                          <a:effectLst/>
                        </a:rPr>
                        <a:t>Healthy Adult - Lipid Screening</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Males at least 35 years of age</a:t>
                      </a:r>
                      <a:br>
                        <a:rPr lang="en-US" sz="1200" u="none" strike="noStrike" dirty="0">
                          <a:effectLst/>
                        </a:rPr>
                      </a:br>
                      <a:r>
                        <a:rPr lang="en-US" sz="1200" u="none" strike="noStrike" dirty="0">
                          <a:effectLst/>
                        </a:rPr>
                        <a:t>Females at least 45 years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5 Years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5"/>
                  </a:ext>
                </a:extLst>
              </a:tr>
              <a:tr h="422247">
                <a:tc>
                  <a:txBody>
                    <a:bodyPr/>
                    <a:lstStyle/>
                    <a:p>
                      <a:pPr algn="l" fontAlgn="t"/>
                      <a:r>
                        <a:rPr lang="en-US" sz="1200" u="none" strike="noStrike">
                          <a:effectLst/>
                        </a:rPr>
                        <a:t>Lung Cancer Screening</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age 55-77 years who are tobacco users or have a </a:t>
                      </a:r>
                      <a:r>
                        <a:rPr lang="en-US" sz="1200" u="none" strike="noStrike" dirty="0" err="1">
                          <a:effectLst/>
                        </a:rPr>
                        <a:t>hx</a:t>
                      </a:r>
                      <a:r>
                        <a:rPr lang="en-US" sz="1200" u="none" strike="noStrike" dirty="0">
                          <a:effectLst/>
                        </a:rPr>
                        <a:t> of tobacco use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6"/>
                  </a:ext>
                </a:extLst>
              </a:tr>
              <a:tr h="422247">
                <a:tc>
                  <a:txBody>
                    <a:bodyPr/>
                    <a:lstStyle/>
                    <a:p>
                      <a:pPr algn="l" fontAlgn="t"/>
                      <a:r>
                        <a:rPr lang="en-US" sz="1200" u="none" strike="noStrike">
                          <a:effectLst/>
                        </a:rPr>
                        <a:t>PPD Skin Test</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who were Acadia inpatients within the past 6 months, without PPD skin test ordered or completed in the past 6 months and without a positive result on the PPD Reading Form</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Every 6 Months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7"/>
                  </a:ext>
                </a:extLst>
              </a:tr>
              <a:tr h="703744">
                <a:tc>
                  <a:txBody>
                    <a:bodyPr/>
                    <a:lstStyle/>
                    <a:p>
                      <a:pPr algn="l" fontAlgn="t"/>
                      <a:r>
                        <a:rPr lang="en-US" sz="1200" u="none" strike="noStrike" dirty="0">
                          <a:effectLst/>
                        </a:rPr>
                        <a:t>Smoking Cessation Education</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with condition of tobacco user</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8"/>
                  </a:ext>
                </a:extLst>
              </a:tr>
              <a:tr h="844492">
                <a:tc>
                  <a:txBody>
                    <a:bodyPr/>
                    <a:lstStyle/>
                    <a:p>
                      <a:pPr algn="l" fontAlgn="t"/>
                      <a:r>
                        <a:rPr lang="en-US" sz="1200" u="none" strike="noStrike" dirty="0" err="1">
                          <a:effectLst/>
                        </a:rPr>
                        <a:t>Spirometry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with condition of asthma </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Annually</a:t>
                      </a:r>
                      <a:endParaRPr lang="en-US" sz="1200" b="0" i="0" u="none" strike="noStrike" dirty="0">
                        <a:solidFill>
                          <a:srgbClr val="000000"/>
                        </a:solidFill>
                        <a:effectLst/>
                        <a:latin typeface="Calibri" panose="020F0502020204030204" pitchFamily="34" charset="0"/>
                      </a:endParaRPr>
                    </a:p>
                    <a:p>
                      <a:pPr algn="l" fontAlgn="t"/>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9"/>
                  </a:ext>
                </a:extLst>
              </a:tr>
            </a:tbl>
          </a:graphicData>
        </a:graphic>
      </p:graphicFrame>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15</a:t>
            </a:fld>
            <a:endParaRPr lang="en-US"/>
          </a:p>
        </p:txBody>
      </p:sp>
    </p:spTree>
    <p:extLst>
      <p:ext uri="{BB962C8B-B14F-4D97-AF65-F5344CB8AC3E}">
        <p14:creationId xmlns:p14="http://schemas.microsoft.com/office/powerpoint/2010/main" val="115971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Pediatrics</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16</a:t>
            </a:fld>
            <a:endParaRPr lang="en-US"/>
          </a:p>
        </p:txBody>
      </p:sp>
      <p:graphicFrame>
        <p:nvGraphicFramePr>
          <p:cNvPr id="9" name="Content Placeholder 8"/>
          <p:cNvGraphicFramePr>
            <a:graphicFrameLocks noGrp="1"/>
          </p:cNvGraphicFramePr>
          <p:nvPr>
            <p:ph sz="quarter" idx="14"/>
            <p:extLst/>
          </p:nvPr>
        </p:nvGraphicFramePr>
        <p:xfrm>
          <a:off x="488950" y="1890943"/>
          <a:ext cx="10817225" cy="4412200"/>
        </p:xfrm>
        <a:graphic>
          <a:graphicData uri="http://schemas.openxmlformats.org/drawingml/2006/table">
            <a:tbl>
              <a:tblPr>
                <a:tableStyleId>{5C22544A-7EE6-4342-B048-85BDC9FD1C3A}</a:tableStyleId>
              </a:tblPr>
              <a:tblGrid>
                <a:gridCol w="4824185">
                  <a:extLst>
                    <a:ext uri="{9D8B030D-6E8A-4147-A177-3AD203B41FA5}">
                      <a16:colId xmlns:a16="http://schemas.microsoft.com/office/drawing/2014/main" xmlns="" val="20000"/>
                    </a:ext>
                  </a:extLst>
                </a:gridCol>
                <a:gridCol w="4186627">
                  <a:extLst>
                    <a:ext uri="{9D8B030D-6E8A-4147-A177-3AD203B41FA5}">
                      <a16:colId xmlns:a16="http://schemas.microsoft.com/office/drawing/2014/main" xmlns="" val="20001"/>
                    </a:ext>
                  </a:extLst>
                </a:gridCol>
                <a:gridCol w="1806413">
                  <a:extLst>
                    <a:ext uri="{9D8B030D-6E8A-4147-A177-3AD203B41FA5}">
                      <a16:colId xmlns:a16="http://schemas.microsoft.com/office/drawing/2014/main" xmlns="" val="20002"/>
                    </a:ext>
                  </a:extLst>
                </a:gridCol>
              </a:tblGrid>
              <a:tr h="357913">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Population Included</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572661">
                <a:tc>
                  <a:txBody>
                    <a:bodyPr/>
                    <a:lstStyle/>
                    <a:p>
                      <a:pPr algn="l" fontAlgn="t"/>
                      <a:r>
                        <a:rPr lang="en-US" sz="1100" b="0" i="0" u="none" strike="noStrike">
                          <a:solidFill>
                            <a:srgbClr val="000000"/>
                          </a:solidFill>
                          <a:effectLst/>
                          <a:latin typeface="Calibri" panose="020F0502020204030204" pitchFamily="34" charset="0"/>
                        </a:rPr>
                        <a:t>Autism Screening 18+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17-22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ONCE</a:t>
                      </a: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504707">
                <a:tc>
                  <a:txBody>
                    <a:bodyPr/>
                    <a:lstStyle/>
                    <a:p>
                      <a:pPr algn="l" fontAlgn="t"/>
                      <a:r>
                        <a:rPr lang="en-US" sz="1100" b="0" i="0" u="none" strike="noStrike">
                          <a:solidFill>
                            <a:srgbClr val="000000"/>
                          </a:solidFill>
                          <a:effectLst/>
                          <a:latin typeface="Calibri" panose="020F0502020204030204" pitchFamily="34" charset="0"/>
                        </a:rPr>
                        <a:t>Autism Screening 24+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23-26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ONCE</a:t>
                      </a: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286330">
                <a:tc>
                  <a:txBody>
                    <a:bodyPr/>
                    <a:lstStyle/>
                    <a:p>
                      <a:pPr algn="l" fontAlgn="t"/>
                      <a:r>
                        <a:rPr lang="en-US" sz="1100" b="0" i="0" u="none" strike="noStrike">
                          <a:solidFill>
                            <a:srgbClr val="000000"/>
                          </a:solidFill>
                          <a:effectLst/>
                          <a:latin typeface="Calibri" panose="020F0502020204030204" pitchFamily="34" charset="0"/>
                        </a:rPr>
                        <a:t>Chlamydia Screening</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Females age 15-24 </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03"/>
                  </a:ext>
                </a:extLst>
              </a:tr>
              <a:tr h="572661">
                <a:tc>
                  <a:txBody>
                    <a:bodyPr/>
                    <a:lstStyle/>
                    <a:p>
                      <a:pPr algn="l" fontAlgn="t"/>
                      <a:r>
                        <a:rPr lang="en-US" sz="1100" b="0" i="0" u="none" strike="noStrike">
                          <a:solidFill>
                            <a:srgbClr val="000000"/>
                          </a:solidFill>
                          <a:effectLst/>
                          <a:latin typeface="Calibri" panose="020F0502020204030204" pitchFamily="34" charset="0"/>
                        </a:rPr>
                        <a:t>Depression Management (ACO)</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at least 12 years of age with initial depression screen score or detailed depression screen score greater than 9</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572661">
                <a:tc>
                  <a:txBody>
                    <a:bodyPr/>
                    <a:lstStyle/>
                    <a:p>
                      <a:pPr algn="l" fontAlgn="t"/>
                      <a:r>
                        <a:rPr lang="en-US" sz="1100" b="0" i="0" u="none" strike="noStrike">
                          <a:solidFill>
                            <a:srgbClr val="000000"/>
                          </a:solidFill>
                          <a:effectLst/>
                          <a:latin typeface="Calibri" panose="020F0502020204030204" pitchFamily="34" charset="0"/>
                        </a:rPr>
                        <a:t>Depression Screening Adolescent</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12-17</a:t>
                      </a:r>
                    </a:p>
                  </a:txBody>
                  <a:tcPr marL="0" marR="0" marT="0" marB="0">
                    <a:solidFill>
                      <a:schemeClr val="accent5">
                        <a:lumMod val="20000"/>
                        <a:lumOff val="8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05"/>
                  </a:ext>
                </a:extLst>
              </a:tr>
              <a:tr h="355509">
                <a:tc>
                  <a:txBody>
                    <a:bodyPr/>
                    <a:lstStyle/>
                    <a:p>
                      <a:pPr algn="l" fontAlgn="t"/>
                      <a:r>
                        <a:rPr lang="en-US" sz="1100" b="0" i="0" u="none" strike="noStrike" dirty="0">
                          <a:solidFill>
                            <a:srgbClr val="000000"/>
                          </a:solidFill>
                          <a:effectLst/>
                          <a:latin typeface="Calibri" panose="020F0502020204030204" pitchFamily="34" charset="0"/>
                        </a:rPr>
                        <a:t>Developmental Screening 9+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9-14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ONCE</a:t>
                      </a:r>
                    </a:p>
                  </a:txBody>
                  <a:tcPr marL="0" marR="0" marT="0" marB="0">
                    <a:solidFill>
                      <a:schemeClr val="accent5">
                        <a:lumMod val="20000"/>
                        <a:lumOff val="80000"/>
                      </a:schemeClr>
                    </a:solidFill>
                  </a:tcPr>
                </a:tc>
                <a:extLst>
                  <a:ext uri="{0D108BD9-81ED-4DB2-BD59-A6C34878D82A}">
                    <a16:rowId xmlns:a16="http://schemas.microsoft.com/office/drawing/2014/main" xmlns="" val="10006"/>
                  </a:ext>
                </a:extLst>
              </a:tr>
              <a:tr h="286330">
                <a:tc>
                  <a:txBody>
                    <a:bodyPr/>
                    <a:lstStyle/>
                    <a:p>
                      <a:pPr algn="l" fontAlgn="t"/>
                      <a:r>
                        <a:rPr lang="en-US" sz="1100" b="0" i="0" u="none" strike="noStrike">
                          <a:solidFill>
                            <a:srgbClr val="000000"/>
                          </a:solidFill>
                          <a:effectLst/>
                          <a:latin typeface="Calibri" panose="020F0502020204030204" pitchFamily="34" charset="0"/>
                        </a:rPr>
                        <a:t>Developmental Screening 15+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15-29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ONCE</a:t>
                      </a:r>
                    </a:p>
                  </a:txBody>
                  <a:tcPr marL="0" marR="0" marT="0" marB="0">
                    <a:solidFill>
                      <a:schemeClr val="accent5">
                        <a:lumMod val="20000"/>
                        <a:lumOff val="80000"/>
                      </a:schemeClr>
                    </a:solidFill>
                  </a:tcPr>
                </a:tc>
                <a:extLst>
                  <a:ext uri="{0D108BD9-81ED-4DB2-BD59-A6C34878D82A}">
                    <a16:rowId xmlns:a16="http://schemas.microsoft.com/office/drawing/2014/main" xmlns="" val="10007"/>
                  </a:ext>
                </a:extLst>
              </a:tr>
              <a:tr h="225857">
                <a:tc>
                  <a:txBody>
                    <a:bodyPr/>
                    <a:lstStyle/>
                    <a:p>
                      <a:pPr algn="l" fontAlgn="t"/>
                      <a:r>
                        <a:rPr lang="en-US" sz="1100" b="0" i="0" u="none" strike="noStrike" dirty="0">
                          <a:solidFill>
                            <a:srgbClr val="000000"/>
                          </a:solidFill>
                          <a:effectLst/>
                          <a:latin typeface="Calibri" panose="020F0502020204030204" pitchFamily="34" charset="0"/>
                        </a:rPr>
                        <a:t>Developmental Screening 30+ months</a:t>
                      </a:r>
                    </a:p>
                  </a:txBody>
                  <a:tcPr marL="0" marR="0" marT="0" marB="0">
                    <a:solidFill>
                      <a:schemeClr val="accent5">
                        <a:lumMod val="20000"/>
                        <a:lumOff val="8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Individuals age 30-74 months</a:t>
                      </a:r>
                    </a:p>
                  </a:txBody>
                  <a:tcPr marL="0" marR="0" marT="0" marB="0">
                    <a:solidFill>
                      <a:schemeClr val="accent5">
                        <a:lumMod val="20000"/>
                        <a:lumOff val="8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ONCE</a:t>
                      </a:r>
                    </a:p>
                  </a:txBody>
                  <a:tcPr marL="0" marR="0" marT="0" marB="0">
                    <a:solidFill>
                      <a:schemeClr val="accent5">
                        <a:lumMod val="20000"/>
                        <a:lumOff val="80000"/>
                      </a:schemeClr>
                    </a:solidFill>
                  </a:tcPr>
                </a:tc>
                <a:extLst>
                  <a:ext uri="{0D108BD9-81ED-4DB2-BD59-A6C34878D82A}">
                    <a16:rowId xmlns:a16="http://schemas.microsoft.com/office/drawing/2014/main" xmlns="" val="10008"/>
                  </a:ext>
                </a:extLst>
              </a:tr>
              <a:tr h="225857">
                <a:tc>
                  <a:txBody>
                    <a:bodyPr/>
                    <a:lstStyle/>
                    <a:p>
                      <a:pPr algn="l" fontAlgn="t"/>
                      <a:r>
                        <a:rPr lang="en-US" sz="1100" b="0" i="0" u="none" strike="noStrike">
                          <a:solidFill>
                            <a:srgbClr val="000000"/>
                          </a:solidFill>
                          <a:effectLst/>
                          <a:latin typeface="Calibri" panose="020F0502020204030204" pitchFamily="34" charset="0"/>
                        </a:rPr>
                        <a:t>Fluoride Screening</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6-60 months</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09"/>
                  </a:ext>
                </a:extLst>
              </a:tr>
              <a:tr h="225857">
                <a:tc>
                  <a:txBody>
                    <a:bodyPr/>
                    <a:lstStyle/>
                    <a:p>
                      <a:pPr algn="l" fontAlgn="t"/>
                      <a:r>
                        <a:rPr lang="en-US" sz="1100" b="0" i="0" u="none" strike="noStrike">
                          <a:solidFill>
                            <a:srgbClr val="000000"/>
                          </a:solidFill>
                          <a:effectLst/>
                          <a:latin typeface="Calibri" panose="020F0502020204030204" pitchFamily="34" charset="0"/>
                        </a:rPr>
                        <a:t>Influenza Vaccine</a:t>
                      </a:r>
                    </a:p>
                  </a:txBody>
                  <a:tcPr marL="0" marR="0" marT="0" marB="0">
                    <a:solidFill>
                      <a:schemeClr val="accent5">
                        <a:lumMod val="20000"/>
                        <a:lumOff val="8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Individuals at least 6 months of age</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10"/>
                  </a:ext>
                </a:extLst>
              </a:tr>
              <a:tr h="225857">
                <a:tc>
                  <a:txBody>
                    <a:bodyPr/>
                    <a:lstStyle/>
                    <a:p>
                      <a:pPr algn="l" fontAlgn="t"/>
                      <a:r>
                        <a:rPr lang="en-US" sz="1100" b="0" i="0" u="none" strike="noStrike">
                          <a:solidFill>
                            <a:srgbClr val="000000"/>
                          </a:solidFill>
                          <a:effectLst/>
                          <a:latin typeface="Calibri" panose="020F0502020204030204" pitchFamily="34" charset="0"/>
                        </a:rPr>
                        <a:t>Lead Screening</a:t>
                      </a:r>
                    </a:p>
                  </a:txBody>
                  <a:tcPr marL="0" marR="0" marT="0" marB="0">
                    <a:solidFill>
                      <a:schemeClr val="accent5">
                        <a:lumMod val="20000"/>
                        <a:lumOff val="80000"/>
                      </a:schemeClr>
                    </a:solidFill>
                  </a:tcPr>
                </a:tc>
                <a:tc>
                  <a:txBody>
                    <a:bodyPr/>
                    <a:lstStyle/>
                    <a:p>
                      <a:pPr algn="l" fontAlgn="t"/>
                      <a:r>
                        <a:rPr lang="en-US" sz="1100" b="0" i="0" u="none" strike="noStrike">
                          <a:solidFill>
                            <a:srgbClr val="000000"/>
                          </a:solidFill>
                          <a:effectLst/>
                          <a:latin typeface="Calibri" panose="020F0502020204030204" pitchFamily="34" charset="0"/>
                        </a:rPr>
                        <a:t>Individuals age 8-72 months</a:t>
                      </a:r>
                    </a:p>
                  </a:txBody>
                  <a:tcPr marL="0" marR="0" marT="0" marB="0">
                    <a:solidFill>
                      <a:schemeClr val="accent5">
                        <a:lumMod val="20000"/>
                        <a:lumOff val="8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Annually</a:t>
                      </a:r>
                    </a:p>
                  </a:txBody>
                  <a:tcPr marL="0" marR="0" marT="0" marB="0">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94806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Recommendations: Pediatrics</a:t>
            </a:r>
          </a:p>
        </p:txBody>
      </p:sp>
      <p:graphicFrame>
        <p:nvGraphicFramePr>
          <p:cNvPr id="7" name="Content Placeholder 6"/>
          <p:cNvGraphicFramePr>
            <a:graphicFrameLocks noGrp="1"/>
          </p:cNvGraphicFramePr>
          <p:nvPr>
            <p:ph sz="quarter" idx="14"/>
            <p:extLst/>
          </p:nvPr>
        </p:nvGraphicFramePr>
        <p:xfrm>
          <a:off x="488950" y="1854860"/>
          <a:ext cx="10817225" cy="2788920"/>
        </p:xfrm>
        <a:graphic>
          <a:graphicData uri="http://schemas.openxmlformats.org/drawingml/2006/table">
            <a:tbl>
              <a:tblPr>
                <a:tableStyleId>{5C22544A-7EE6-4342-B048-85BDC9FD1C3A}</a:tableStyleId>
              </a:tblPr>
              <a:tblGrid>
                <a:gridCol w="4824185">
                  <a:extLst>
                    <a:ext uri="{9D8B030D-6E8A-4147-A177-3AD203B41FA5}">
                      <a16:colId xmlns:a16="http://schemas.microsoft.com/office/drawing/2014/main" xmlns="" val="20000"/>
                    </a:ext>
                  </a:extLst>
                </a:gridCol>
                <a:gridCol w="3937397">
                  <a:extLst>
                    <a:ext uri="{9D8B030D-6E8A-4147-A177-3AD203B41FA5}">
                      <a16:colId xmlns:a16="http://schemas.microsoft.com/office/drawing/2014/main" xmlns="" val="20001"/>
                    </a:ext>
                  </a:extLst>
                </a:gridCol>
                <a:gridCol w="2055643">
                  <a:extLst>
                    <a:ext uri="{9D8B030D-6E8A-4147-A177-3AD203B41FA5}">
                      <a16:colId xmlns:a16="http://schemas.microsoft.com/office/drawing/2014/main" xmlns="" val="20002"/>
                    </a:ext>
                  </a:extLst>
                </a:gridCol>
              </a:tblGrid>
              <a:tr h="228600">
                <a:tc>
                  <a:txBody>
                    <a:bodyPr/>
                    <a:lstStyle/>
                    <a:p>
                      <a:pPr algn="l" fontAlgn="t"/>
                      <a:r>
                        <a:rPr lang="en-US" sz="1400" u="none" strike="noStrike" dirty="0">
                          <a:effectLst/>
                        </a:rPr>
                        <a:t>Reminder</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Population Included</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tc>
                  <a:txBody>
                    <a:bodyPr/>
                    <a:lstStyle/>
                    <a:p>
                      <a:pPr algn="l" fontAlgn="t"/>
                      <a:r>
                        <a:rPr lang="en-US" sz="1400" u="none" strike="noStrike" dirty="0">
                          <a:effectLst/>
                        </a:rPr>
                        <a:t>Frequency</a:t>
                      </a:r>
                      <a:endParaRPr lang="en-US" sz="1400" b="1" i="0" u="none" strike="noStrike" dirty="0">
                        <a:solidFill>
                          <a:srgbClr val="FFFFFF"/>
                        </a:solidFill>
                        <a:effectLst/>
                        <a:latin typeface="Calibri" panose="020F0502020204030204" pitchFamily="34" charset="0"/>
                      </a:endParaRPr>
                    </a:p>
                  </a:txBody>
                  <a:tcPr marL="0" marR="0" marT="0" marB="0">
                    <a:solidFill>
                      <a:schemeClr val="accent5">
                        <a:lumMod val="60000"/>
                        <a:lumOff val="40000"/>
                      </a:schemeClr>
                    </a:solidFill>
                  </a:tcPr>
                </a:tc>
                <a:extLst>
                  <a:ext uri="{0D108BD9-81ED-4DB2-BD59-A6C34878D82A}">
                    <a16:rowId xmlns:a16="http://schemas.microsoft.com/office/drawing/2014/main" xmlns="" val="10000"/>
                  </a:ext>
                </a:extLst>
              </a:tr>
              <a:tr h="1280160">
                <a:tc>
                  <a:txBody>
                    <a:bodyPr/>
                    <a:lstStyle/>
                    <a:p>
                      <a:pPr algn="l" fontAlgn="t"/>
                      <a:r>
                        <a:rPr lang="en-US" sz="1200" u="none" strike="noStrike" dirty="0">
                          <a:effectLst/>
                        </a:rPr>
                        <a:t>Well Child Visit</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Individuals age 2-17 months of age</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Between 2 and 11 months of age - every 2 months</a:t>
                      </a:r>
                      <a:br>
                        <a:rPr lang="en-US" sz="1200" u="none" strike="noStrike" dirty="0">
                          <a:effectLst/>
                        </a:rPr>
                      </a:br>
                      <a:r>
                        <a:rPr lang="en-US" sz="1200" u="none" strike="noStrike" dirty="0">
                          <a:effectLst/>
                        </a:rPr>
                        <a:t/>
                      </a:r>
                      <a:br>
                        <a:rPr lang="en-US" sz="1200" u="none" strike="noStrike" dirty="0">
                          <a:effectLst/>
                        </a:rPr>
                      </a:br>
                      <a:r>
                        <a:rPr lang="en-US" sz="1200" u="none" strike="noStrike" dirty="0">
                          <a:effectLst/>
                        </a:rPr>
                        <a:t>Between 12 and 17 months of age - every 3 months</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1"/>
                  </a:ext>
                </a:extLst>
              </a:tr>
              <a:tr h="1280160">
                <a:tc>
                  <a:txBody>
                    <a:bodyPr/>
                    <a:lstStyle/>
                    <a:p>
                      <a:pPr algn="l" fontAlgn="t"/>
                      <a:r>
                        <a:rPr lang="en-US" sz="1200" u="none" strike="noStrike">
                          <a:effectLst/>
                        </a:rPr>
                        <a:t>Well Child Visit.</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a:effectLst/>
                        </a:rPr>
                        <a:t>Individuals age 18 months-18 years of age</a:t>
                      </a:r>
                      <a:endParaRPr lang="en-US" sz="1200" b="0" i="0" u="none" strike="noStrike">
                        <a:solidFill>
                          <a:srgbClr val="000000"/>
                        </a:solidFill>
                        <a:effectLst/>
                        <a:latin typeface="Calibri" panose="020F0502020204030204" pitchFamily="34" charset="0"/>
                      </a:endParaRPr>
                    </a:p>
                  </a:txBody>
                  <a:tcPr marL="0" marR="0" marT="0" marB="0">
                    <a:solidFill>
                      <a:schemeClr val="accent5">
                        <a:lumMod val="20000"/>
                        <a:lumOff val="80000"/>
                      </a:schemeClr>
                    </a:solidFill>
                  </a:tcPr>
                </a:tc>
                <a:tc>
                  <a:txBody>
                    <a:bodyPr/>
                    <a:lstStyle/>
                    <a:p>
                      <a:pPr algn="l" fontAlgn="t"/>
                      <a:r>
                        <a:rPr lang="en-US" sz="1200" u="none" strike="noStrike" dirty="0">
                          <a:effectLst/>
                        </a:rPr>
                        <a:t>Between 18 and 35 months of age - every 6 months</a:t>
                      </a:r>
                      <a:br>
                        <a:rPr lang="en-US" sz="1200" u="none" strike="noStrike" dirty="0">
                          <a:effectLst/>
                        </a:rPr>
                      </a:br>
                      <a:r>
                        <a:rPr lang="en-US" sz="1200" u="none" strike="noStrike" dirty="0">
                          <a:effectLst/>
                        </a:rPr>
                        <a:t/>
                      </a:r>
                      <a:br>
                        <a:rPr lang="en-US" sz="1200" u="none" strike="noStrike" dirty="0">
                          <a:effectLst/>
                        </a:rPr>
                      </a:br>
                      <a:r>
                        <a:rPr lang="en-US" sz="1200" u="none" strike="noStrike" dirty="0">
                          <a:effectLst/>
                        </a:rPr>
                        <a:t>Between 3 and 18 years of age - annually</a:t>
                      </a:r>
                      <a:endParaRPr lang="en-US" sz="1200" b="0" i="0" u="none" strike="noStrike" dirty="0">
                        <a:solidFill>
                          <a:srgbClr val="000000"/>
                        </a:solidFill>
                        <a:effectLst/>
                        <a:latin typeface="Calibri" panose="020F0502020204030204" pitchFamily="34"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bl>
          </a:graphicData>
        </a:graphic>
      </p:graphicFrame>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17</a:t>
            </a:fld>
            <a:endParaRPr lang="en-US"/>
          </a:p>
        </p:txBody>
      </p:sp>
    </p:spTree>
    <p:extLst>
      <p:ext uri="{BB962C8B-B14F-4D97-AF65-F5344CB8AC3E}">
        <p14:creationId xmlns:p14="http://schemas.microsoft.com/office/powerpoint/2010/main" val="78286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63486-A16A-41AF-9BD3-2B53EA27EEC6}"/>
              </a:ext>
            </a:extLst>
          </p:cNvPr>
          <p:cNvSpPr>
            <a:spLocks noGrp="1"/>
          </p:cNvSpPr>
          <p:nvPr>
            <p:ph type="title"/>
          </p:nvPr>
        </p:nvSpPr>
        <p:spPr>
          <a:xfrm>
            <a:off x="997792" y="751007"/>
            <a:ext cx="10588434" cy="1062644"/>
          </a:xfrm>
        </p:spPr>
        <p:txBody>
          <a:bodyPr vert="horz" lIns="91440" tIns="45720" rIns="91440" bIns="45720" rtlCol="0" anchor="b">
            <a:normAutofit/>
          </a:bodyPr>
          <a:lstStyle/>
          <a:p>
            <a:r>
              <a:rPr lang="en-US" sz="4400" dirty="0">
                <a:solidFill>
                  <a:schemeClr val="accent2"/>
                </a:solidFill>
                <a:latin typeface="+mj-lt"/>
              </a:rPr>
              <a:t>About the Preventative Care Advisor:</a:t>
            </a:r>
          </a:p>
        </p:txBody>
      </p:sp>
      <p:cxnSp>
        <p:nvCxnSpPr>
          <p:cNvPr id="2054" name="Straight Connector 72">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Related image">
            <a:extLst>
              <a:ext uri="{FF2B5EF4-FFF2-40B4-BE49-F238E27FC236}">
                <a16:creationId xmlns:a16="http://schemas.microsoft.com/office/drawing/2014/main" xmlns="" id="{2DA6FF27-717F-4EB5-AB0C-0031FA1B01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470" y="5140673"/>
            <a:ext cx="779058" cy="7790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B09F5BED-9D1C-48BD-8832-675E8B698B09}"/>
              </a:ext>
            </a:extLst>
          </p:cNvPr>
          <p:cNvSpPr>
            <a:spLocks noGrp="1"/>
          </p:cNvSpPr>
          <p:nvPr>
            <p:ph sz="quarter" idx="14"/>
          </p:nvPr>
        </p:nvSpPr>
        <p:spPr>
          <a:xfrm>
            <a:off x="4955354" y="2682433"/>
            <a:ext cx="6282169" cy="3215749"/>
          </a:xfrm>
        </p:spPr>
        <p:txBody>
          <a:bodyPr vert="horz" lIns="91440" tIns="45720" rIns="91440" bIns="45720" rtlCol="0">
            <a:normAutofit fontScale="92500" lnSpcReduction="20000"/>
          </a:bodyPr>
          <a:lstStyle/>
          <a:p>
            <a:pPr marL="457200" lvl="1" indent="-228600">
              <a:lnSpc>
                <a:spcPct val="90000"/>
              </a:lnSpc>
              <a:spcBef>
                <a:spcPts val="1000"/>
              </a:spcBef>
              <a:buFont typeface="Arial" panose="020B0604020202020204" pitchFamily="34" charset="0"/>
              <a:buChar char="•"/>
            </a:pPr>
            <a:r>
              <a:rPr lang="en-US" sz="1500" dirty="0">
                <a:solidFill>
                  <a:schemeClr val="accent2"/>
                </a:solidFill>
              </a:rPr>
              <a:t>Real-time query to CMS database validates Medicare eligibility for preventive services; displays eligible and future services for a charge within the last 6 months.</a:t>
            </a:r>
          </a:p>
          <a:p>
            <a:pPr marL="457200" lvl="1" indent="-228600">
              <a:lnSpc>
                <a:spcPct val="90000"/>
              </a:lnSpc>
              <a:spcBef>
                <a:spcPts val="1000"/>
              </a:spcBef>
              <a:buFont typeface="Arial" panose="020B0604020202020204" pitchFamily="34" charset="0"/>
              <a:buChar char="•"/>
            </a:pPr>
            <a:r>
              <a:rPr lang="en-US" sz="1500" dirty="0">
                <a:solidFill>
                  <a:schemeClr val="accent2"/>
                </a:solidFill>
              </a:rPr>
              <a:t>Services are checked again within Millennium to ensure no current orders or charges could affect eligibility.  Typical lag time: 5 days</a:t>
            </a:r>
          </a:p>
          <a:p>
            <a:pPr marL="457200" lvl="1" indent="-228600">
              <a:lnSpc>
                <a:spcPct val="90000"/>
              </a:lnSpc>
              <a:spcBef>
                <a:spcPts val="1000"/>
              </a:spcBef>
              <a:buFont typeface="Arial" panose="020B0604020202020204" pitchFamily="34" charset="0"/>
              <a:buChar char="•"/>
            </a:pPr>
            <a:r>
              <a:rPr lang="en-US" sz="1500" dirty="0">
                <a:solidFill>
                  <a:schemeClr val="accent2"/>
                </a:solidFill>
              </a:rPr>
              <a:t>Clinician can order directly from workflow view</a:t>
            </a:r>
          </a:p>
          <a:p>
            <a:pPr marL="457200" lvl="1" indent="-228600">
              <a:lnSpc>
                <a:spcPct val="90000"/>
              </a:lnSpc>
              <a:spcBef>
                <a:spcPts val="1000"/>
              </a:spcBef>
              <a:buFont typeface="Arial" panose="020B0604020202020204" pitchFamily="34" charset="0"/>
              <a:buChar char="•"/>
            </a:pPr>
            <a:r>
              <a:rPr lang="en-US" sz="1500" dirty="0">
                <a:solidFill>
                  <a:schemeClr val="accent2"/>
                </a:solidFill>
              </a:rPr>
              <a:t>Summary of screenings due are included on all patient visit Summary. </a:t>
            </a:r>
          </a:p>
          <a:p>
            <a:pPr marL="114300" lvl="0">
              <a:lnSpc>
                <a:spcPct val="90000"/>
              </a:lnSpc>
            </a:pPr>
            <a:r>
              <a:rPr lang="en-US" sz="1500" dirty="0">
                <a:solidFill>
                  <a:schemeClr val="accent2"/>
                </a:solidFill>
              </a:rPr>
              <a:t> </a:t>
            </a:r>
          </a:p>
          <a:p>
            <a:pPr marL="342900" lvl="0" indent="-228600">
              <a:lnSpc>
                <a:spcPct val="90000"/>
              </a:lnSpc>
              <a:buFont typeface="Arial" panose="020B0604020202020204" pitchFamily="34" charset="0"/>
              <a:buChar char="•"/>
            </a:pPr>
            <a:r>
              <a:rPr lang="en-US" sz="1500" dirty="0">
                <a:solidFill>
                  <a:schemeClr val="accent2"/>
                </a:solidFill>
              </a:rPr>
              <a:t>Consistent workflow with Recommendations allow other recommendations to be incorporated into the same workflow.  </a:t>
            </a:r>
          </a:p>
          <a:p>
            <a:pPr marL="342900" lvl="0" indent="-228600">
              <a:lnSpc>
                <a:spcPct val="90000"/>
              </a:lnSpc>
              <a:buFont typeface="Arial" panose="020B0604020202020204" pitchFamily="34" charset="0"/>
              <a:buChar char="•"/>
            </a:pPr>
            <a:endParaRPr lang="en-US" sz="1500" dirty="0">
              <a:solidFill>
                <a:schemeClr val="accent2"/>
              </a:solidFill>
            </a:endParaRPr>
          </a:p>
          <a:p>
            <a:pPr marL="342900" lvl="0" indent="-228600">
              <a:lnSpc>
                <a:spcPct val="90000"/>
              </a:lnSpc>
              <a:buFont typeface="Arial" panose="020B0604020202020204" pitchFamily="34" charset="0"/>
              <a:buChar char="•"/>
            </a:pPr>
            <a:r>
              <a:rPr lang="en-US" sz="1500" b="1" dirty="0">
                <a:solidFill>
                  <a:schemeClr val="accent2"/>
                </a:solidFill>
              </a:rPr>
              <a:t>BUG</a:t>
            </a:r>
            <a:r>
              <a:rPr lang="en-US" sz="1500" dirty="0">
                <a:solidFill>
                  <a:schemeClr val="accent2"/>
                </a:solidFill>
              </a:rPr>
              <a:t>: refresh issue </a:t>
            </a:r>
          </a:p>
          <a:p>
            <a:pPr indent="-228600">
              <a:lnSpc>
                <a:spcPct val="90000"/>
              </a:lnSpc>
              <a:buFont typeface="Arial" panose="020B0604020202020204" pitchFamily="34" charset="0"/>
              <a:buChar char="•"/>
            </a:pPr>
            <a:endParaRPr lang="en-US" sz="1500" dirty="0">
              <a:solidFill>
                <a:schemeClr val="tx1"/>
              </a:solidFill>
            </a:endParaRPr>
          </a:p>
        </p:txBody>
      </p:sp>
      <p:sp>
        <p:nvSpPr>
          <p:cNvPr id="6" name="Slide Number Placeholder 5">
            <a:extLst>
              <a:ext uri="{FF2B5EF4-FFF2-40B4-BE49-F238E27FC236}">
                <a16:creationId xmlns:a16="http://schemas.microsoft.com/office/drawing/2014/main" xmlns="" id="{FB0B6049-4ECE-470B-A645-ED27C794BC08}"/>
              </a:ext>
            </a:extLst>
          </p:cNvPr>
          <p:cNvSpPr>
            <a:spLocks noGrp="1"/>
          </p:cNvSpPr>
          <p:nvPr>
            <p:ph type="sldNum" sz="quarter" idx="17"/>
          </p:nvPr>
        </p:nvSpPr>
        <p:spPr>
          <a:xfrm>
            <a:off x="10848975" y="6389845"/>
            <a:ext cx="9144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prstClr val="black">
                    <a:lumMod val="50000"/>
                    <a:lumOff val="50000"/>
                  </a:prstClr>
                </a:solidFill>
              </a:rPr>
              <a:pPr defTabSz="914400">
                <a:spcAft>
                  <a:spcPts val="600"/>
                </a:spcAft>
              </a:pPr>
              <a:t>18</a:t>
            </a:fld>
            <a:endParaRPr lang="en-US" sz="1200" dirty="0">
              <a:solidFill>
                <a:prstClr val="black">
                  <a:lumMod val="50000"/>
                  <a:lumOff val="50000"/>
                </a:prstClr>
              </a:solidFill>
            </a:endParaRPr>
          </a:p>
        </p:txBody>
      </p:sp>
      <p:pic>
        <p:nvPicPr>
          <p:cNvPr id="7" name="Picture 6" descr="Image result for medicare">
            <a:extLst>
              <a:ext uri="{FF2B5EF4-FFF2-40B4-BE49-F238E27FC236}">
                <a16:creationId xmlns:a16="http://schemas.microsoft.com/office/drawing/2014/main" xmlns="" id="{3BC017BA-660B-4EA0-A546-C7B0366CD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76804">
            <a:off x="568464" y="3104622"/>
            <a:ext cx="3931662" cy="247621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4">
            <a:extLst>
              <a:ext uri="{FF2B5EF4-FFF2-40B4-BE49-F238E27FC236}">
                <a16:creationId xmlns:a16="http://schemas.microsoft.com/office/drawing/2014/main" xmlns="" id="{288027EF-BCAC-47D7-BF47-845432CAF3C5}"/>
              </a:ext>
            </a:extLst>
          </p:cNvPr>
          <p:cNvSpPr>
            <a:spLocks noGrp="1"/>
          </p:cNvSpPr>
          <p:nvPr>
            <p:ph type="dt" sz="half" idx="16"/>
          </p:nvPr>
        </p:nvSpPr>
        <p:spPr>
          <a:xfrm>
            <a:off x="10666095" y="6480968"/>
            <a:ext cx="640080" cy="182880"/>
          </a:xfrm>
        </p:spPr>
        <p:txBody>
          <a:bodyPr/>
          <a:lstStyle/>
          <a:p>
            <a:pPr indent="-3657600"/>
            <a:r>
              <a:rPr lang="en-US" dirty="0" smtClean="0"/>
              <a:t>03.21.2019</a:t>
            </a:r>
            <a:endParaRPr lang="en-US" dirty="0"/>
          </a:p>
        </p:txBody>
      </p:sp>
      <p:sp>
        <p:nvSpPr>
          <p:cNvPr id="11" name="Footer Placeholder 5">
            <a:extLst>
              <a:ext uri="{FF2B5EF4-FFF2-40B4-BE49-F238E27FC236}">
                <a16:creationId xmlns:a16="http://schemas.microsoft.com/office/drawing/2014/main" xmlns="" id="{248A8920-DD87-48F0-BC47-B45C05AA0CEC}"/>
              </a:ext>
            </a:extLst>
          </p:cNvPr>
          <p:cNvSpPr txBox="1">
            <a:spLocks/>
          </p:cNvSpPr>
          <p:nvPr/>
        </p:nvSpPr>
        <p:spPr>
          <a:xfrm>
            <a:off x="5608638" y="6480968"/>
            <a:ext cx="4813300" cy="182880"/>
          </a:xfrm>
          <a:prstGeom prst="rect">
            <a:avLst/>
          </a:prstGeom>
        </p:spPr>
        <p:txBody>
          <a:bodyPr vert="horz" lIns="0" tIns="0" rIns="0" bIns="0" rtlCol="0" anchor="b" anchorCtr="0"/>
          <a:lstStyle>
            <a:defPPr>
              <a:defRPr lang="en-US"/>
            </a:defPPr>
            <a:lvl1pPr marL="0" algn="r" defTabSz="457200" rtl="0" eaLnBrk="1" latinLnBrk="0" hangingPunct="1">
              <a:defRPr sz="1000" b="1" kern="1200">
                <a:solidFill>
                  <a:srgbClr val="777777"/>
                </a:solidFill>
                <a:latin typeface="+mn-lt"/>
                <a:ea typeface="+mn-ea"/>
                <a:cs typeface="+mn-cs"/>
              </a:defRPr>
            </a:lvl1pPr>
            <a:lvl2pPr marL="0" algn="r" defTabSz="457200" rtl="0" eaLnBrk="1" latinLnBrk="0" hangingPunct="1">
              <a:defRPr sz="1000" b="1" kern="1200">
                <a:solidFill>
                  <a:srgbClr val="777777"/>
                </a:solidFill>
                <a:latin typeface="+mn-lt"/>
                <a:ea typeface="+mn-ea"/>
                <a:cs typeface="+mn-cs"/>
              </a:defRPr>
            </a:lvl2pPr>
            <a:lvl3pPr marL="0" algn="r" defTabSz="457200" rtl="0" eaLnBrk="1" latinLnBrk="0" hangingPunct="1">
              <a:defRPr sz="1000" b="1" kern="1200">
                <a:solidFill>
                  <a:srgbClr val="777777"/>
                </a:solidFill>
                <a:latin typeface="+mn-lt"/>
                <a:ea typeface="+mn-ea"/>
                <a:cs typeface="+mn-cs"/>
              </a:defRPr>
            </a:lvl3pPr>
            <a:lvl4pPr marL="0" algn="r" defTabSz="457200" rtl="0" eaLnBrk="1" latinLnBrk="0" hangingPunct="1">
              <a:defRPr sz="1000" b="1" kern="1200">
                <a:solidFill>
                  <a:srgbClr val="777777"/>
                </a:solidFill>
                <a:latin typeface="+mn-lt"/>
                <a:ea typeface="+mn-ea"/>
                <a:cs typeface="+mn-cs"/>
              </a:defRPr>
            </a:lvl4pPr>
            <a:lvl5pPr marL="0" algn="r" defTabSz="457200" rtl="0" eaLnBrk="1" latinLnBrk="0" hangingPunct="1">
              <a:defRPr sz="1000" b="1" kern="1200">
                <a:solidFill>
                  <a:srgbClr val="777777"/>
                </a:solidFill>
                <a:latin typeface="+mn-lt"/>
                <a:ea typeface="+mn-ea"/>
                <a:cs typeface="+mn-cs"/>
              </a:defRPr>
            </a:lvl5pPr>
            <a:lvl6pPr marL="0" algn="r" defTabSz="457200" rtl="0" eaLnBrk="1" latinLnBrk="0" hangingPunct="1">
              <a:defRPr sz="1000" b="1" kern="1200">
                <a:solidFill>
                  <a:srgbClr val="777777"/>
                </a:solidFill>
                <a:latin typeface="+mn-lt"/>
                <a:ea typeface="+mn-ea"/>
                <a:cs typeface="+mn-cs"/>
              </a:defRPr>
            </a:lvl6pPr>
            <a:lvl7pPr marL="0" algn="r" defTabSz="457200" rtl="0" eaLnBrk="1" latinLnBrk="0" hangingPunct="1">
              <a:defRPr sz="1000" b="1" kern="1200">
                <a:solidFill>
                  <a:srgbClr val="777777"/>
                </a:solidFill>
                <a:latin typeface="+mn-lt"/>
                <a:ea typeface="+mn-ea"/>
                <a:cs typeface="+mn-cs"/>
              </a:defRPr>
            </a:lvl7pPr>
            <a:lvl8pPr marL="0" algn="r" defTabSz="457200" rtl="0" eaLnBrk="1" latinLnBrk="0" hangingPunct="1">
              <a:defRPr sz="1000" b="1" kern="1200">
                <a:solidFill>
                  <a:srgbClr val="777777"/>
                </a:solidFill>
                <a:latin typeface="+mn-lt"/>
                <a:ea typeface="+mn-ea"/>
                <a:cs typeface="+mn-cs"/>
              </a:defRPr>
            </a:lvl8pPr>
            <a:lvl9pPr marL="0" algn="r" defTabSz="457200" rtl="0" eaLnBrk="1" latinLnBrk="0" hangingPunct="1">
              <a:defRPr sz="1000" b="1" kern="1200">
                <a:solidFill>
                  <a:srgbClr val="777777"/>
                </a:solidFill>
                <a:latin typeface="+mn-lt"/>
                <a:ea typeface="+mn-ea"/>
                <a:cs typeface="+mn-cs"/>
              </a:defRPr>
            </a:lvl9pPr>
          </a:lstStyle>
          <a:p>
            <a:r>
              <a:rPr lang="en-US" smtClean="0"/>
              <a:t>Provider Cerner Education Session 6</a:t>
            </a:r>
            <a:endParaRPr lang="en-US"/>
          </a:p>
        </p:txBody>
      </p:sp>
    </p:spTree>
    <p:extLst>
      <p:ext uri="{BB962C8B-B14F-4D97-AF65-F5344CB8AC3E}">
        <p14:creationId xmlns:p14="http://schemas.microsoft.com/office/powerpoint/2010/main" val="77369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10BB6BA-82A6-4324-B56A-0BBC5A63873B}"/>
              </a:ext>
            </a:extLst>
          </p:cNvPr>
          <p:cNvSpPr>
            <a:spLocks noGrp="1"/>
          </p:cNvSpPr>
          <p:nvPr>
            <p:ph type="dt" sz="half" idx="16"/>
          </p:nvPr>
        </p:nvSpPr>
        <p:spPr/>
        <p:txBody>
          <a:bodyPr vert="horz" lIns="91440" tIns="45720" rIns="91440" bIns="45720" rtlCol="0" anchor="ctr">
            <a:normAutofit fontScale="55000" lnSpcReduction="20000"/>
          </a:bodyPr>
          <a:lstStyle/>
          <a:p>
            <a:pPr indent="-3657600" defTabSz="914400">
              <a:spcAft>
                <a:spcPts val="600"/>
              </a:spcAft>
            </a:pPr>
            <a:r>
              <a:rPr lang="en-US" sz="1200" smtClean="0">
                <a:solidFill>
                  <a:srgbClr val="FFFFFF"/>
                </a:solidFill>
              </a:rPr>
              <a:t>03.21.2019</a:t>
            </a:r>
            <a:endParaRPr lang="en-US" sz="1200">
              <a:solidFill>
                <a:srgbClr val="FFFFFF"/>
              </a:solidFill>
            </a:endParaRPr>
          </a:p>
        </p:txBody>
      </p:sp>
      <p:sp>
        <p:nvSpPr>
          <p:cNvPr id="5" name="Footer Placeholder 4">
            <a:extLst>
              <a:ext uri="{FF2B5EF4-FFF2-40B4-BE49-F238E27FC236}">
                <a16:creationId xmlns:a16="http://schemas.microsoft.com/office/drawing/2014/main" xmlns="" id="{DA6CAE38-138A-4D8C-AB62-B05AA0D5971A}"/>
              </a:ext>
            </a:extLst>
          </p:cNvPr>
          <p:cNvSpPr>
            <a:spLocks noGrp="1"/>
          </p:cNvSpPr>
          <p:nvPr>
            <p:ph type="ftr" sz="quarter" idx="17"/>
          </p:nvPr>
        </p:nvSpPr>
        <p:spPr/>
        <p:txBody>
          <a:bodyPr vert="horz" lIns="91440" tIns="45720" rIns="91440" bIns="45720" rtlCol="0" anchor="ctr">
            <a:normAutofit fontScale="55000" lnSpcReduction="20000"/>
          </a:bodyPr>
          <a:lstStyle/>
          <a:p>
            <a:pPr algn="ctr" defTabSz="914400">
              <a:spcAft>
                <a:spcPts val="600"/>
              </a:spcAft>
            </a:pPr>
            <a:r>
              <a:rPr lang="en-US" sz="1200" kern="1200" smtClean="0">
                <a:solidFill>
                  <a:srgbClr val="FFFFFF"/>
                </a:solidFill>
                <a:latin typeface="+mn-lt"/>
                <a:ea typeface="+mn-ea"/>
                <a:cs typeface="+mn-cs"/>
              </a:rPr>
              <a:t>Provider Cerner Education Session 6</a:t>
            </a:r>
            <a:endParaRPr lang="en-US" sz="1200" kern="120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xmlns="" id="{B85C3D29-56EB-4EE8-9598-7E03B9456A89}"/>
              </a:ext>
            </a:extLst>
          </p:cNvPr>
          <p:cNvSpPr>
            <a:spLocks noGrp="1"/>
          </p:cNvSpPr>
          <p:nvPr>
            <p:ph type="sldNum" sz="quarter" idx="18"/>
          </p:nvPr>
        </p:nvSpPr>
        <p:spPr/>
        <p:txBody>
          <a:bodyPr vert="horz" lIns="91440" tIns="45720" rIns="91440" bIns="45720" rtlCol="0" anchor="ctr">
            <a:normAutofit fontScale="55000" lnSpcReduction="20000"/>
          </a:bodyPr>
          <a:lstStyle/>
          <a:p>
            <a:pPr defTabSz="914400">
              <a:spcAft>
                <a:spcPts val="600"/>
              </a:spcAft>
            </a:pPr>
            <a:fld id="{63DCA5C9-2E11-4C67-86EB-AE1DE127DC64}" type="slidenum">
              <a:rPr lang="en-US" sz="1200">
                <a:solidFill>
                  <a:srgbClr val="FFFFFF"/>
                </a:solidFill>
              </a:rPr>
              <a:pPr defTabSz="914400">
                <a:spcAft>
                  <a:spcPts val="600"/>
                </a:spcAft>
              </a:pPr>
              <a:t>19</a:t>
            </a:fld>
            <a:endParaRPr lang="en-US" sz="1200">
              <a:solidFill>
                <a:srgbClr val="FFFFFF"/>
              </a:solidFill>
            </a:endParaRPr>
          </a:p>
        </p:txBody>
      </p:sp>
      <p:pic>
        <p:nvPicPr>
          <p:cNvPr id="7" name="Content Placeholder 6">
            <a:extLst>
              <a:ext uri="{FF2B5EF4-FFF2-40B4-BE49-F238E27FC236}">
                <a16:creationId xmlns:a16="http://schemas.microsoft.com/office/drawing/2014/main" xmlns="" id="{EB313E22-38E5-408D-8B72-E6F1759616AB}"/>
              </a:ext>
            </a:extLst>
          </p:cNvPr>
          <p:cNvPicPr>
            <a:picLocks noGrp="1" noChangeAspect="1"/>
          </p:cNvPicPr>
          <p:nvPr>
            <p:ph sz="quarter" idx="4294967295"/>
          </p:nvPr>
        </p:nvPicPr>
        <p:blipFill>
          <a:blip r:embed="rId2"/>
          <a:stretch>
            <a:fillRect/>
          </a:stretch>
        </p:blipFill>
        <p:spPr>
          <a:xfrm>
            <a:off x="1185863" y="0"/>
            <a:ext cx="10120312" cy="6858000"/>
          </a:xfrm>
          <a:prstGeom prst="rect">
            <a:avLst/>
          </a:prstGeom>
        </p:spPr>
      </p:pic>
    </p:spTree>
    <p:extLst>
      <p:ext uri="{BB962C8B-B14F-4D97-AF65-F5344CB8AC3E}">
        <p14:creationId xmlns:p14="http://schemas.microsoft.com/office/powerpoint/2010/main" val="32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F0FE92-A170-44C1-B2AB-7FDB48F94820}"/>
              </a:ext>
            </a:extLst>
          </p:cNvPr>
          <p:cNvSpPr>
            <a:spLocks noGrp="1"/>
          </p:cNvSpPr>
          <p:nvPr>
            <p:ph type="title"/>
          </p:nvPr>
        </p:nvSpPr>
        <p:spPr/>
        <p:txBody>
          <a:bodyPr>
            <a:normAutofit/>
          </a:bodyPr>
          <a:lstStyle/>
          <a:p>
            <a:r>
              <a:rPr lang="en-US" dirty="0"/>
              <a:t>Test Patients for Use</a:t>
            </a:r>
          </a:p>
        </p:txBody>
      </p:sp>
      <p:sp>
        <p:nvSpPr>
          <p:cNvPr id="6" name="Content Placeholder 5">
            <a:extLst>
              <a:ext uri="{FF2B5EF4-FFF2-40B4-BE49-F238E27FC236}">
                <a16:creationId xmlns:a16="http://schemas.microsoft.com/office/drawing/2014/main" xmlns="" id="{811B2073-1618-443F-BD06-73D13F8DED9F}"/>
              </a:ext>
            </a:extLst>
          </p:cNvPr>
          <p:cNvSpPr>
            <a:spLocks noGrp="1"/>
          </p:cNvSpPr>
          <p:nvPr>
            <p:ph sz="quarter" idx="14"/>
          </p:nvPr>
        </p:nvSpPr>
        <p:spPr>
          <a:xfrm>
            <a:off x="488949" y="1606858"/>
            <a:ext cx="5013621" cy="4358194"/>
          </a:xfrm>
        </p:spPr>
        <p:txBody>
          <a:bodyPr>
            <a:noAutofit/>
          </a:bodyPr>
          <a:lstStyle/>
          <a:p>
            <a:pPr marL="626364" lvl="2" indent="-342900"/>
            <a:r>
              <a:rPr lang="en-US" sz="2200" dirty="0"/>
              <a:t>Go to Ambulatory organizer/Home</a:t>
            </a:r>
          </a:p>
          <a:p>
            <a:pPr marL="626364" lvl="2" indent="-342900"/>
            <a:endParaRPr lang="en-US" sz="2200" dirty="0"/>
          </a:p>
          <a:p>
            <a:pPr marL="626364" lvl="2" indent="-342900"/>
            <a:r>
              <a:rPr lang="en-US" sz="2200" dirty="0"/>
              <a:t>Search for </a:t>
            </a:r>
            <a:r>
              <a:rPr lang="en-US" sz="2200" b="1" dirty="0"/>
              <a:t>Douglas, James </a:t>
            </a:r>
            <a:r>
              <a:rPr lang="en-US" sz="2200" dirty="0"/>
              <a:t>in the calendar; you will see his calendar filled with test patients. </a:t>
            </a:r>
          </a:p>
          <a:p>
            <a:pPr lvl="2" indent="0">
              <a:buNone/>
            </a:pPr>
            <a:endParaRPr lang="en-US" sz="2200" dirty="0"/>
          </a:p>
          <a:p>
            <a:pPr marL="626364" lvl="2" indent="-342900"/>
            <a:r>
              <a:rPr lang="en-US" sz="2200" dirty="0"/>
              <a:t>Pick a test patient from the schedule for use today.</a:t>
            </a:r>
          </a:p>
          <a:p>
            <a:pPr marL="626364" lvl="2" indent="-342900"/>
            <a:endParaRPr lang="en-US" sz="2200" dirty="0"/>
          </a:p>
          <a:p>
            <a:pPr marL="626364" lvl="2" indent="-342900"/>
            <a:r>
              <a:rPr lang="en-US" sz="2200" dirty="0"/>
              <a:t>We will use this as a source of Test patient’s with Ambulatory encounters for future sessions as well.</a:t>
            </a:r>
          </a:p>
        </p:txBody>
      </p:sp>
      <p:sp>
        <p:nvSpPr>
          <p:cNvPr id="2" name="Date Placeholder 1">
            <a:extLst>
              <a:ext uri="{FF2B5EF4-FFF2-40B4-BE49-F238E27FC236}">
                <a16:creationId xmlns:a16="http://schemas.microsoft.com/office/drawing/2014/main" xmlns="" id="{8B12C2E2-879C-4619-AD5A-E988769C31C2}"/>
              </a:ext>
            </a:extLst>
          </p:cNvPr>
          <p:cNvSpPr>
            <a:spLocks noGrp="1"/>
          </p:cNvSpPr>
          <p:nvPr>
            <p:ph type="dt" sz="half" idx="15"/>
          </p:nvPr>
        </p:nvSpPr>
        <p:spPr/>
        <p:txBody>
          <a:bodyPr/>
          <a:lstStyle/>
          <a:p>
            <a:pPr indent="-3657600"/>
            <a:r>
              <a:rPr lang="en-US" smtClean="0"/>
              <a:t>03.21.2019</a:t>
            </a:r>
            <a:endParaRPr lang="en-US"/>
          </a:p>
        </p:txBody>
      </p:sp>
      <p:sp>
        <p:nvSpPr>
          <p:cNvPr id="3" name="Footer Placeholder 2">
            <a:extLst>
              <a:ext uri="{FF2B5EF4-FFF2-40B4-BE49-F238E27FC236}">
                <a16:creationId xmlns:a16="http://schemas.microsoft.com/office/drawing/2014/main" xmlns="" id="{DCF43125-5257-45D4-8FCE-C2E0AD5918B6}"/>
              </a:ext>
            </a:extLst>
          </p:cNvPr>
          <p:cNvSpPr>
            <a:spLocks noGrp="1"/>
          </p:cNvSpPr>
          <p:nvPr>
            <p:ph type="ftr" sz="quarter" idx="16"/>
          </p:nvPr>
        </p:nvSpPr>
        <p:spPr/>
        <p:txBody>
          <a:bodyPr/>
          <a:lstStyle/>
          <a:p>
            <a:r>
              <a:rPr lang="en-US" smtClean="0"/>
              <a:t>Provider Cerner Education Session 6</a:t>
            </a:r>
            <a:endParaRPr lang="en-US"/>
          </a:p>
        </p:txBody>
      </p:sp>
      <p:sp>
        <p:nvSpPr>
          <p:cNvPr id="4" name="Slide Number Placeholder 3">
            <a:extLst>
              <a:ext uri="{FF2B5EF4-FFF2-40B4-BE49-F238E27FC236}">
                <a16:creationId xmlns:a16="http://schemas.microsoft.com/office/drawing/2014/main" xmlns="" id="{C3052B12-E08B-4A1C-B311-A972314664CB}"/>
              </a:ext>
            </a:extLst>
          </p:cNvPr>
          <p:cNvSpPr>
            <a:spLocks noGrp="1"/>
          </p:cNvSpPr>
          <p:nvPr>
            <p:ph type="sldNum" sz="quarter" idx="17"/>
          </p:nvPr>
        </p:nvSpPr>
        <p:spPr/>
        <p:txBody>
          <a:bodyPr/>
          <a:lstStyle/>
          <a:p>
            <a:fld id="{63DCA5C9-2E11-4C67-86EB-AE1DE127DC64}" type="slidenum">
              <a:rPr lang="en-US" smtClean="0"/>
              <a:pPr/>
              <a:t>2</a:t>
            </a:fld>
            <a:endParaRPr lang="en-US"/>
          </a:p>
        </p:txBody>
      </p:sp>
      <p:pic>
        <p:nvPicPr>
          <p:cNvPr id="7" name="Picture 6">
            <a:extLst>
              <a:ext uri="{FF2B5EF4-FFF2-40B4-BE49-F238E27FC236}">
                <a16:creationId xmlns:a16="http://schemas.microsoft.com/office/drawing/2014/main" xmlns="" id="{EA9F9215-71AB-4C9C-9320-517485281595}"/>
              </a:ext>
            </a:extLst>
          </p:cNvPr>
          <p:cNvPicPr>
            <a:picLocks noChangeAspect="1"/>
          </p:cNvPicPr>
          <p:nvPr/>
        </p:nvPicPr>
        <p:blipFill>
          <a:blip r:embed="rId3"/>
          <a:stretch>
            <a:fillRect/>
          </a:stretch>
        </p:blipFill>
        <p:spPr>
          <a:xfrm>
            <a:off x="5844618" y="1606858"/>
            <a:ext cx="5889039" cy="3826146"/>
          </a:xfrm>
          <a:prstGeom prst="rect">
            <a:avLst/>
          </a:prstGeom>
        </p:spPr>
      </p:pic>
      <p:sp>
        <p:nvSpPr>
          <p:cNvPr id="8" name="Rectangle 7">
            <a:extLst>
              <a:ext uri="{FF2B5EF4-FFF2-40B4-BE49-F238E27FC236}">
                <a16:creationId xmlns:a16="http://schemas.microsoft.com/office/drawing/2014/main" xmlns="" id="{5488CA3D-E81C-483B-9418-E1348FAA0BF3}"/>
              </a:ext>
            </a:extLst>
          </p:cNvPr>
          <p:cNvSpPr/>
          <p:nvPr/>
        </p:nvSpPr>
        <p:spPr>
          <a:xfrm>
            <a:off x="8529747" y="3280672"/>
            <a:ext cx="2861862" cy="355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C4BB309-A86B-4DAE-83FC-511BAD100378}"/>
              </a:ext>
            </a:extLst>
          </p:cNvPr>
          <p:cNvPicPr>
            <a:picLocks noChangeAspect="1"/>
          </p:cNvPicPr>
          <p:nvPr/>
        </p:nvPicPr>
        <p:blipFill>
          <a:blip r:embed="rId4"/>
          <a:stretch>
            <a:fillRect/>
          </a:stretch>
        </p:blipFill>
        <p:spPr>
          <a:xfrm>
            <a:off x="8044702" y="2784037"/>
            <a:ext cx="3658349" cy="355988"/>
          </a:xfrm>
          <a:prstGeom prst="rect">
            <a:avLst/>
          </a:prstGeom>
        </p:spPr>
      </p:pic>
      <p:pic>
        <p:nvPicPr>
          <p:cNvPr id="10" name="Picture 9">
            <a:extLst>
              <a:ext uri="{FF2B5EF4-FFF2-40B4-BE49-F238E27FC236}">
                <a16:creationId xmlns:a16="http://schemas.microsoft.com/office/drawing/2014/main" xmlns="" id="{3AB0AC49-0846-47FA-9CEE-38E203E65C2E}"/>
              </a:ext>
            </a:extLst>
          </p:cNvPr>
          <p:cNvPicPr>
            <a:picLocks noChangeAspect="1"/>
          </p:cNvPicPr>
          <p:nvPr/>
        </p:nvPicPr>
        <p:blipFill>
          <a:blip r:embed="rId5"/>
          <a:stretch>
            <a:fillRect/>
          </a:stretch>
        </p:blipFill>
        <p:spPr>
          <a:xfrm>
            <a:off x="8372240" y="3094766"/>
            <a:ext cx="3621122" cy="2803114"/>
          </a:xfrm>
          <a:prstGeom prst="rect">
            <a:avLst/>
          </a:prstGeom>
        </p:spPr>
      </p:pic>
    </p:spTree>
    <p:extLst>
      <p:ext uri="{BB962C8B-B14F-4D97-AF65-F5344CB8AC3E}">
        <p14:creationId xmlns:p14="http://schemas.microsoft.com/office/powerpoint/2010/main" val="344697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24A04-C74F-4D6E-8B32-32AD7EA97C86}"/>
              </a:ext>
            </a:extLst>
          </p:cNvPr>
          <p:cNvSpPr>
            <a:spLocks noGrp="1"/>
          </p:cNvSpPr>
          <p:nvPr>
            <p:ph type="title"/>
          </p:nvPr>
        </p:nvSpPr>
        <p:spPr/>
        <p:txBody>
          <a:bodyPr/>
          <a:lstStyle/>
          <a:p>
            <a:pPr algn="ctr"/>
            <a:r>
              <a:rPr lang="en-US" dirty="0"/>
              <a:t>PCA-Specific Recommendations:  </a:t>
            </a:r>
          </a:p>
        </p:txBody>
      </p:sp>
      <p:sp>
        <p:nvSpPr>
          <p:cNvPr id="7" name="Content Placeholder 6">
            <a:extLst>
              <a:ext uri="{FF2B5EF4-FFF2-40B4-BE49-F238E27FC236}">
                <a16:creationId xmlns:a16="http://schemas.microsoft.com/office/drawing/2014/main" xmlns="" id="{B6A36C9F-99F0-42E5-97A4-FEE322AAF2F2}"/>
              </a:ext>
            </a:extLst>
          </p:cNvPr>
          <p:cNvSpPr>
            <a:spLocks noGrp="1"/>
          </p:cNvSpPr>
          <p:nvPr>
            <p:ph sz="quarter" idx="14"/>
          </p:nvPr>
        </p:nvSpPr>
        <p:spPr>
          <a:xfrm>
            <a:off x="7126043" y="2109825"/>
            <a:ext cx="4813300" cy="3887470"/>
          </a:xfrm>
        </p:spPr>
        <p:txBody>
          <a:bodyPr/>
          <a:lstStyle/>
          <a:p>
            <a:pPr marL="342900" indent="-342900">
              <a:buFont typeface="Arial" panose="020B0604020202020204" pitchFamily="34" charset="0"/>
              <a:buChar char="•"/>
            </a:pPr>
            <a:r>
              <a:rPr lang="en-US" dirty="0"/>
              <a:t>Always indicated by</a:t>
            </a:r>
          </a:p>
          <a:p>
            <a:pPr marL="342900" indent="-342900">
              <a:buFont typeface="Arial" panose="020B0604020202020204" pitchFamily="34" charset="0"/>
              <a:buChar char="•"/>
            </a:pPr>
            <a:r>
              <a:rPr lang="en-US" dirty="0"/>
              <a:t>Same actions as standard recommendations </a:t>
            </a:r>
          </a:p>
          <a:p>
            <a:pPr marL="342900" indent="-342900">
              <a:buFont typeface="Arial" panose="020B0604020202020204" pitchFamily="34" charset="0"/>
              <a:buChar char="•"/>
            </a:pPr>
            <a:r>
              <a:rPr lang="en-US" dirty="0"/>
              <a:t>Expandable to yield prior history of screenings </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xmlns="" id="{1E8ACBB8-0A3C-4E71-922F-DFBCC51B7C30}"/>
              </a:ext>
            </a:extLst>
          </p:cNvPr>
          <p:cNvSpPr>
            <a:spLocks noGrp="1"/>
          </p:cNvSpPr>
          <p:nvPr>
            <p:ph type="dt" sz="half" idx="16"/>
          </p:nvPr>
        </p:nvSpPr>
        <p:spPr/>
        <p:txBody>
          <a:bodyPr/>
          <a:lstStyle/>
          <a:p>
            <a:pPr indent="-3657600"/>
            <a:r>
              <a:rPr lang="en-US" smtClean="0"/>
              <a:t>03.21.2019</a:t>
            </a:r>
            <a:endParaRPr lang="en-US"/>
          </a:p>
        </p:txBody>
      </p:sp>
      <p:sp>
        <p:nvSpPr>
          <p:cNvPr id="5" name="Footer Placeholder 4">
            <a:extLst>
              <a:ext uri="{FF2B5EF4-FFF2-40B4-BE49-F238E27FC236}">
                <a16:creationId xmlns:a16="http://schemas.microsoft.com/office/drawing/2014/main" xmlns="" id="{4708BA91-7334-4B2A-9E8C-DBE04A5D4B97}"/>
              </a:ext>
            </a:extLst>
          </p:cNvPr>
          <p:cNvSpPr>
            <a:spLocks noGrp="1"/>
          </p:cNvSpPr>
          <p:nvPr>
            <p:ph type="ftr" sz="quarter" idx="17"/>
          </p:nvPr>
        </p:nvSpPr>
        <p:spPr/>
        <p:txBody>
          <a:bodyPr/>
          <a:lstStyle/>
          <a:p>
            <a:r>
              <a:rPr lang="en-US" smtClean="0"/>
              <a:t>Provider Cerner Education Session 6</a:t>
            </a:r>
            <a:endParaRPr lang="en-US"/>
          </a:p>
        </p:txBody>
      </p:sp>
      <p:sp>
        <p:nvSpPr>
          <p:cNvPr id="6" name="Slide Number Placeholder 5">
            <a:extLst>
              <a:ext uri="{FF2B5EF4-FFF2-40B4-BE49-F238E27FC236}">
                <a16:creationId xmlns:a16="http://schemas.microsoft.com/office/drawing/2014/main" xmlns="" id="{BC51F56B-A8F4-47E7-9E5E-48B9A97CF75E}"/>
              </a:ext>
            </a:extLst>
          </p:cNvPr>
          <p:cNvSpPr>
            <a:spLocks noGrp="1"/>
          </p:cNvSpPr>
          <p:nvPr>
            <p:ph type="sldNum" sz="quarter" idx="18"/>
          </p:nvPr>
        </p:nvSpPr>
        <p:spPr/>
        <p:txBody>
          <a:bodyPr/>
          <a:lstStyle/>
          <a:p>
            <a:fld id="{63DCA5C9-2E11-4C67-86EB-AE1DE127DC64}" type="slidenum">
              <a:rPr lang="en-US" smtClean="0"/>
              <a:pPr/>
              <a:t>20</a:t>
            </a:fld>
            <a:endParaRPr lang="en-US"/>
          </a:p>
        </p:txBody>
      </p:sp>
      <p:pic>
        <p:nvPicPr>
          <p:cNvPr id="10" name="Picture 9">
            <a:extLst>
              <a:ext uri="{FF2B5EF4-FFF2-40B4-BE49-F238E27FC236}">
                <a16:creationId xmlns:a16="http://schemas.microsoft.com/office/drawing/2014/main" xmlns="" id="{4A66000C-7612-4BA6-BE83-105E23B8FAF7}"/>
              </a:ext>
            </a:extLst>
          </p:cNvPr>
          <p:cNvPicPr>
            <a:picLocks noChangeAspect="1"/>
          </p:cNvPicPr>
          <p:nvPr/>
        </p:nvPicPr>
        <p:blipFill>
          <a:blip r:embed="rId2"/>
          <a:stretch>
            <a:fillRect/>
          </a:stretch>
        </p:blipFill>
        <p:spPr>
          <a:xfrm>
            <a:off x="9913995" y="2052522"/>
            <a:ext cx="660660" cy="400401"/>
          </a:xfrm>
          <a:prstGeom prst="rect">
            <a:avLst/>
          </a:prstGeom>
        </p:spPr>
      </p:pic>
      <p:sp>
        <p:nvSpPr>
          <p:cNvPr id="12" name="Content Placeholder 11">
            <a:extLst>
              <a:ext uri="{FF2B5EF4-FFF2-40B4-BE49-F238E27FC236}">
                <a16:creationId xmlns:a16="http://schemas.microsoft.com/office/drawing/2014/main" xmlns="" id="{2B59789E-B2D0-4380-B4E6-A354EDA206FB}"/>
              </a:ext>
            </a:extLst>
          </p:cNvPr>
          <p:cNvSpPr>
            <a:spLocks noGrp="1"/>
          </p:cNvSpPr>
          <p:nvPr>
            <p:ph sz="quarter" idx="15"/>
          </p:nvPr>
        </p:nvSpPr>
        <p:spPr/>
        <p:txBody>
          <a:bodyPr/>
          <a:lstStyle/>
          <a:p>
            <a:endParaRPr lang="en-US"/>
          </a:p>
        </p:txBody>
      </p:sp>
      <p:pic>
        <p:nvPicPr>
          <p:cNvPr id="13" name="Picture 12">
            <a:extLst>
              <a:ext uri="{FF2B5EF4-FFF2-40B4-BE49-F238E27FC236}">
                <a16:creationId xmlns:a16="http://schemas.microsoft.com/office/drawing/2014/main" xmlns="" id="{79FF0CFD-164B-40AE-B3F5-C3AA391E6005}"/>
              </a:ext>
            </a:extLst>
          </p:cNvPr>
          <p:cNvPicPr>
            <a:picLocks noChangeAspect="1"/>
          </p:cNvPicPr>
          <p:nvPr/>
        </p:nvPicPr>
        <p:blipFill>
          <a:blip r:embed="rId3"/>
          <a:stretch>
            <a:fillRect/>
          </a:stretch>
        </p:blipFill>
        <p:spPr>
          <a:xfrm>
            <a:off x="448595" y="1500015"/>
            <a:ext cx="5283472" cy="4242018"/>
          </a:xfrm>
          <a:prstGeom prst="rect">
            <a:avLst/>
          </a:prstGeom>
        </p:spPr>
      </p:pic>
    </p:spTree>
    <p:extLst>
      <p:ext uri="{BB962C8B-B14F-4D97-AF65-F5344CB8AC3E}">
        <p14:creationId xmlns:p14="http://schemas.microsoft.com/office/powerpoint/2010/main" val="372333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BA3516-2064-4F46-9FB1-ED7C0BACEDCB}"/>
              </a:ext>
            </a:extLst>
          </p:cNvPr>
          <p:cNvSpPr>
            <a:spLocks noGrp="1"/>
          </p:cNvSpPr>
          <p:nvPr>
            <p:ph type="title"/>
          </p:nvPr>
        </p:nvSpPr>
        <p:spPr>
          <a:xfrm>
            <a:off x="943277" y="712269"/>
            <a:ext cx="3370998" cy="5502264"/>
          </a:xfrm>
        </p:spPr>
        <p:txBody>
          <a:bodyPr vert="horz" lIns="91440" tIns="45720" rIns="91440" bIns="45720" rtlCol="0" anchor="ctr">
            <a:normAutofit/>
          </a:bodyPr>
          <a:lstStyle/>
          <a:p>
            <a:r>
              <a:rPr lang="en-US" sz="3400" kern="1200" dirty="0">
                <a:solidFill>
                  <a:srgbClr val="FFFFFF"/>
                </a:solidFill>
                <a:latin typeface="+mj-lt"/>
                <a:ea typeface="+mj-ea"/>
                <a:cs typeface="+mj-cs"/>
              </a:rPr>
              <a:t>Preventative-Care-Advisor Specific Recommendations</a:t>
            </a:r>
          </a:p>
        </p:txBody>
      </p:sp>
      <p:cxnSp>
        <p:nvCxnSpPr>
          <p:cNvPr id="14" name="Straight Connector 13">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5CF7487E-FA74-4888-857C-A823A08FD523}"/>
              </a:ext>
            </a:extLst>
          </p:cNvPr>
          <p:cNvSpPr>
            <a:spLocks noGrp="1"/>
          </p:cNvSpPr>
          <p:nvPr>
            <p:ph type="sldNum" sz="quarter" idx="17"/>
          </p:nvPr>
        </p:nvSpPr>
        <p:spPr>
          <a:xfrm>
            <a:off x="11405315" y="6389845"/>
            <a:ext cx="362712"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chemeClr val="tx1"/>
                </a:solidFill>
              </a:rPr>
              <a:pPr defTabSz="914400">
                <a:spcAft>
                  <a:spcPts val="600"/>
                </a:spcAft>
              </a:pPr>
              <a:t>21</a:t>
            </a:fld>
            <a:endParaRPr lang="en-US" sz="1200">
              <a:solidFill>
                <a:schemeClr val="tx1"/>
              </a:solidFill>
            </a:endParaRPr>
          </a:p>
        </p:txBody>
      </p:sp>
      <p:graphicFrame>
        <p:nvGraphicFramePr>
          <p:cNvPr id="13" name="Content Placeholder 6">
            <a:extLst>
              <a:ext uri="{FF2B5EF4-FFF2-40B4-BE49-F238E27FC236}">
                <a16:creationId xmlns:a16="http://schemas.microsoft.com/office/drawing/2014/main" xmlns="" id="{9DDEB41C-7532-4102-ACF3-4DD81FCFD5B6}"/>
              </a:ext>
            </a:extLst>
          </p:cNvPr>
          <p:cNvGraphicFramePr>
            <a:graphicFrameLocks/>
          </p:cNvGraphicFramePr>
          <p:nvPr>
            <p:extLst>
              <p:ext uri="{D42A27DB-BD31-4B8C-83A1-F6EECF244321}">
                <p14:modId xmlns:p14="http://schemas.microsoft.com/office/powerpoint/2010/main" val="37601797"/>
              </p:ext>
            </p:extLst>
          </p:nvPr>
        </p:nvGraphicFramePr>
        <p:xfrm>
          <a:off x="5515399" y="616945"/>
          <a:ext cx="5733324" cy="5188141"/>
        </p:xfrm>
        <a:graphic>
          <a:graphicData uri="http://schemas.openxmlformats.org/drawingml/2006/table">
            <a:tbl>
              <a:tblPr>
                <a:tableStyleId>{5C22544A-7EE6-4342-B048-85BDC9FD1C3A}</a:tableStyleId>
              </a:tblPr>
              <a:tblGrid>
                <a:gridCol w="5733324">
                  <a:extLst>
                    <a:ext uri="{9D8B030D-6E8A-4147-A177-3AD203B41FA5}">
                      <a16:colId xmlns:a16="http://schemas.microsoft.com/office/drawing/2014/main" xmlns="" val="3725308065"/>
                    </a:ext>
                  </a:extLst>
                </a:gridCol>
              </a:tblGrid>
              <a:tr h="619080">
                <a:tc>
                  <a:txBody>
                    <a:bodyPr/>
                    <a:lstStyle/>
                    <a:p>
                      <a:pPr algn="ctr" fontAlgn="b"/>
                      <a:r>
                        <a:rPr lang="en-US" sz="1800" u="none" strike="noStrike" dirty="0">
                          <a:effectLst/>
                        </a:rPr>
                        <a:t>Preventive Care Service</a:t>
                      </a:r>
                      <a:endParaRPr lang="en-US" sz="1800" b="0" i="0" u="none" strike="noStrike" dirty="0">
                        <a:solidFill>
                          <a:srgbClr val="FFFFFF"/>
                        </a:solidFill>
                        <a:effectLst/>
                        <a:latin typeface="Segoe UI" panose="020B0502040204020203" pitchFamily="34" charset="0"/>
                      </a:endParaRPr>
                    </a:p>
                  </a:txBody>
                  <a:tcPr marL="11454" marR="11454" marT="11454" marB="0" anchor="b">
                    <a:solidFill>
                      <a:schemeClr val="accent5">
                        <a:lumMod val="60000"/>
                        <a:lumOff val="40000"/>
                      </a:schemeClr>
                    </a:solidFill>
                  </a:tcPr>
                </a:tc>
                <a:extLst>
                  <a:ext uri="{0D108BD9-81ED-4DB2-BD59-A6C34878D82A}">
                    <a16:rowId xmlns:a16="http://schemas.microsoft.com/office/drawing/2014/main" xmlns="" val="10000"/>
                  </a:ext>
                </a:extLst>
              </a:tr>
              <a:tr h="496275">
                <a:tc>
                  <a:txBody>
                    <a:bodyPr/>
                    <a:lstStyle/>
                    <a:p>
                      <a:pPr algn="ctr" fontAlgn="b"/>
                      <a:r>
                        <a:rPr lang="en-US" sz="1800" u="none" strike="noStrike" dirty="0">
                          <a:effectLst/>
                        </a:rPr>
                        <a:t>Annual Wellness Visit (AWV)</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2"/>
                  </a:ext>
                </a:extLst>
              </a:tr>
              <a:tr h="521601">
                <a:tc>
                  <a:txBody>
                    <a:bodyPr/>
                    <a:lstStyle/>
                    <a:p>
                      <a:pPr algn="ctr" fontAlgn="b"/>
                      <a:r>
                        <a:rPr lang="en-US" sz="1800" u="none" strike="noStrike" dirty="0">
                          <a:effectLst/>
                        </a:rPr>
                        <a:t>Bone Mass Measurements</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3"/>
                  </a:ext>
                </a:extLst>
              </a:tr>
              <a:tr h="467173">
                <a:tc>
                  <a:txBody>
                    <a:bodyPr/>
                    <a:lstStyle/>
                    <a:p>
                      <a:pPr algn="ctr" fontAlgn="b"/>
                      <a:r>
                        <a:rPr lang="en-US" sz="1800" u="none" strike="noStrike" dirty="0">
                          <a:effectLst/>
                        </a:rPr>
                        <a:t>Colorectal Cancer Screening</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4"/>
                  </a:ext>
                </a:extLst>
              </a:tr>
              <a:tr h="636582">
                <a:tc>
                  <a:txBody>
                    <a:bodyPr/>
                    <a:lstStyle/>
                    <a:p>
                      <a:pPr algn="ctr" fontAlgn="b"/>
                      <a:r>
                        <a:rPr lang="en-US" sz="1800" u="none" strike="noStrike" dirty="0">
                          <a:effectLst/>
                        </a:rPr>
                        <a:t>Depression Screening</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5"/>
                  </a:ext>
                </a:extLst>
              </a:tr>
              <a:tr h="467173">
                <a:tc>
                  <a:txBody>
                    <a:bodyPr/>
                    <a:lstStyle/>
                    <a:p>
                      <a:pPr algn="ctr" fontAlgn="b"/>
                      <a:r>
                        <a:rPr lang="en-US" sz="1800" u="none" strike="noStrike" dirty="0">
                          <a:effectLst/>
                        </a:rPr>
                        <a:t>Diabetes Screening</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6"/>
                  </a:ext>
                </a:extLst>
              </a:tr>
              <a:tr h="467173">
                <a:tc>
                  <a:txBody>
                    <a:bodyPr/>
                    <a:lstStyle/>
                    <a:p>
                      <a:pPr algn="ctr" fontAlgn="b"/>
                      <a:r>
                        <a:rPr lang="en-US" sz="1800" u="none" strike="noStrike" dirty="0">
                          <a:effectLst/>
                        </a:rPr>
                        <a:t>Glaucoma Screening</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7"/>
                  </a:ext>
                </a:extLst>
              </a:tr>
              <a:tr h="467173">
                <a:tc>
                  <a:txBody>
                    <a:bodyPr/>
                    <a:lstStyle/>
                    <a:p>
                      <a:pPr algn="ctr" fontAlgn="b"/>
                      <a:r>
                        <a:rPr lang="en-US" sz="1800" u="none" strike="noStrike" dirty="0">
                          <a:effectLst/>
                        </a:rPr>
                        <a:t>Pneumococcal Vaccine and Administration</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8"/>
                  </a:ext>
                </a:extLst>
              </a:tr>
              <a:tr h="348637">
                <a:tc>
                  <a:txBody>
                    <a:bodyPr/>
                    <a:lstStyle/>
                    <a:p>
                      <a:pPr algn="ctr" fontAlgn="b"/>
                      <a:r>
                        <a:rPr lang="en-US" sz="1800" u="none" strike="noStrike" dirty="0">
                          <a:effectLst/>
                        </a:rPr>
                        <a:t>Screening Mammography</a:t>
                      </a:r>
                      <a:endParaRPr lang="en-US" sz="1800" b="0" i="0" u="none" strike="noStrike" dirty="0">
                        <a:solidFill>
                          <a:srgbClr val="000000"/>
                        </a:solidFill>
                        <a:effectLst/>
                        <a:latin typeface="Calibri" panose="020F0502020204030204" pitchFamily="34" charset="0"/>
                      </a:endParaRP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0009"/>
                  </a:ext>
                </a:extLst>
              </a:tr>
              <a:tr h="348637">
                <a:tc>
                  <a:txBody>
                    <a:bodyPr/>
                    <a:lstStyle/>
                    <a:p>
                      <a:pPr algn="ctr" fontAlgn="b"/>
                      <a:r>
                        <a:rPr lang="en-US" sz="1800" b="0" i="0" u="none" strike="noStrike" dirty="0">
                          <a:solidFill>
                            <a:srgbClr val="000000"/>
                          </a:solidFill>
                          <a:effectLst/>
                          <a:latin typeface="Calibri" panose="020F0502020204030204" pitchFamily="34" charset="0"/>
                        </a:rPr>
                        <a:t>Screening Pap Test</a:t>
                      </a: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1615804595"/>
                  </a:ext>
                </a:extLst>
              </a:tr>
              <a:tr h="348637">
                <a:tc>
                  <a:txBody>
                    <a:bodyPr/>
                    <a:lstStyle/>
                    <a:p>
                      <a:pPr algn="ctr" fontAlgn="b"/>
                      <a:r>
                        <a:rPr lang="en-US" sz="1800" b="0" i="0" u="none" strike="noStrike" dirty="0">
                          <a:solidFill>
                            <a:srgbClr val="000000"/>
                          </a:solidFill>
                          <a:effectLst/>
                          <a:latin typeface="Calibri" panose="020F0502020204030204" pitchFamily="34" charset="0"/>
                        </a:rPr>
                        <a:t>AAA screening</a:t>
                      </a:r>
                    </a:p>
                  </a:txBody>
                  <a:tcPr marL="11454" marR="11454" marT="11454" marB="0" anchor="b">
                    <a:solidFill>
                      <a:schemeClr val="accent5">
                        <a:lumMod val="20000"/>
                        <a:lumOff val="80000"/>
                      </a:schemeClr>
                    </a:solidFill>
                  </a:tcPr>
                </a:tc>
                <a:extLst>
                  <a:ext uri="{0D108BD9-81ED-4DB2-BD59-A6C34878D82A}">
                    <a16:rowId xmlns:a16="http://schemas.microsoft.com/office/drawing/2014/main" xmlns="" val="2351253537"/>
                  </a:ext>
                </a:extLst>
              </a:tr>
            </a:tbl>
          </a:graphicData>
        </a:graphic>
      </p:graphicFrame>
      <p:sp>
        <p:nvSpPr>
          <p:cNvPr id="9" name="Date Placeholder 4">
            <a:extLst>
              <a:ext uri="{FF2B5EF4-FFF2-40B4-BE49-F238E27FC236}">
                <a16:creationId xmlns:a16="http://schemas.microsoft.com/office/drawing/2014/main" xmlns="" id="{288027EF-BCAC-47D7-BF47-845432CAF3C5}"/>
              </a:ext>
            </a:extLst>
          </p:cNvPr>
          <p:cNvSpPr>
            <a:spLocks noGrp="1"/>
          </p:cNvSpPr>
          <p:nvPr>
            <p:ph type="dt" sz="half" idx="16"/>
          </p:nvPr>
        </p:nvSpPr>
        <p:spPr>
          <a:xfrm>
            <a:off x="10666095" y="6480968"/>
            <a:ext cx="640080" cy="182880"/>
          </a:xfrm>
        </p:spPr>
        <p:txBody>
          <a:bodyPr/>
          <a:lstStyle/>
          <a:p>
            <a:pPr indent="-3657600"/>
            <a:r>
              <a:rPr lang="en-US" dirty="0" smtClean="0"/>
              <a:t>03.21.2019</a:t>
            </a:r>
            <a:endParaRPr lang="en-US" dirty="0"/>
          </a:p>
        </p:txBody>
      </p:sp>
      <p:sp>
        <p:nvSpPr>
          <p:cNvPr id="10" name="Footer Placeholder 5">
            <a:extLst>
              <a:ext uri="{FF2B5EF4-FFF2-40B4-BE49-F238E27FC236}">
                <a16:creationId xmlns:a16="http://schemas.microsoft.com/office/drawing/2014/main" xmlns="" id="{248A8920-DD87-48F0-BC47-B45C05AA0CEC}"/>
              </a:ext>
            </a:extLst>
          </p:cNvPr>
          <p:cNvSpPr txBox="1">
            <a:spLocks/>
          </p:cNvSpPr>
          <p:nvPr/>
        </p:nvSpPr>
        <p:spPr>
          <a:xfrm>
            <a:off x="5608638" y="6480968"/>
            <a:ext cx="4813300" cy="182880"/>
          </a:xfrm>
          <a:prstGeom prst="rect">
            <a:avLst/>
          </a:prstGeom>
        </p:spPr>
        <p:txBody>
          <a:bodyPr vert="horz" lIns="0" tIns="0" rIns="0" bIns="0" rtlCol="0" anchor="b" anchorCtr="0"/>
          <a:lstStyle>
            <a:defPPr>
              <a:defRPr lang="en-US"/>
            </a:defPPr>
            <a:lvl1pPr marL="0" algn="r" defTabSz="457200" rtl="0" eaLnBrk="1" latinLnBrk="0" hangingPunct="1">
              <a:defRPr sz="1000" b="1" kern="1200">
                <a:solidFill>
                  <a:srgbClr val="777777"/>
                </a:solidFill>
                <a:latin typeface="+mn-lt"/>
                <a:ea typeface="+mn-ea"/>
                <a:cs typeface="+mn-cs"/>
              </a:defRPr>
            </a:lvl1pPr>
            <a:lvl2pPr marL="0" algn="r" defTabSz="457200" rtl="0" eaLnBrk="1" latinLnBrk="0" hangingPunct="1">
              <a:defRPr sz="1000" b="1" kern="1200">
                <a:solidFill>
                  <a:srgbClr val="777777"/>
                </a:solidFill>
                <a:latin typeface="+mn-lt"/>
                <a:ea typeface="+mn-ea"/>
                <a:cs typeface="+mn-cs"/>
              </a:defRPr>
            </a:lvl2pPr>
            <a:lvl3pPr marL="0" algn="r" defTabSz="457200" rtl="0" eaLnBrk="1" latinLnBrk="0" hangingPunct="1">
              <a:defRPr sz="1000" b="1" kern="1200">
                <a:solidFill>
                  <a:srgbClr val="777777"/>
                </a:solidFill>
                <a:latin typeface="+mn-lt"/>
                <a:ea typeface="+mn-ea"/>
                <a:cs typeface="+mn-cs"/>
              </a:defRPr>
            </a:lvl3pPr>
            <a:lvl4pPr marL="0" algn="r" defTabSz="457200" rtl="0" eaLnBrk="1" latinLnBrk="0" hangingPunct="1">
              <a:defRPr sz="1000" b="1" kern="1200">
                <a:solidFill>
                  <a:srgbClr val="777777"/>
                </a:solidFill>
                <a:latin typeface="+mn-lt"/>
                <a:ea typeface="+mn-ea"/>
                <a:cs typeface="+mn-cs"/>
              </a:defRPr>
            </a:lvl4pPr>
            <a:lvl5pPr marL="0" algn="r" defTabSz="457200" rtl="0" eaLnBrk="1" latinLnBrk="0" hangingPunct="1">
              <a:defRPr sz="1000" b="1" kern="1200">
                <a:solidFill>
                  <a:srgbClr val="777777"/>
                </a:solidFill>
                <a:latin typeface="+mn-lt"/>
                <a:ea typeface="+mn-ea"/>
                <a:cs typeface="+mn-cs"/>
              </a:defRPr>
            </a:lvl5pPr>
            <a:lvl6pPr marL="0" algn="r" defTabSz="457200" rtl="0" eaLnBrk="1" latinLnBrk="0" hangingPunct="1">
              <a:defRPr sz="1000" b="1" kern="1200">
                <a:solidFill>
                  <a:srgbClr val="777777"/>
                </a:solidFill>
                <a:latin typeface="+mn-lt"/>
                <a:ea typeface="+mn-ea"/>
                <a:cs typeface="+mn-cs"/>
              </a:defRPr>
            </a:lvl6pPr>
            <a:lvl7pPr marL="0" algn="r" defTabSz="457200" rtl="0" eaLnBrk="1" latinLnBrk="0" hangingPunct="1">
              <a:defRPr sz="1000" b="1" kern="1200">
                <a:solidFill>
                  <a:srgbClr val="777777"/>
                </a:solidFill>
                <a:latin typeface="+mn-lt"/>
                <a:ea typeface="+mn-ea"/>
                <a:cs typeface="+mn-cs"/>
              </a:defRPr>
            </a:lvl7pPr>
            <a:lvl8pPr marL="0" algn="r" defTabSz="457200" rtl="0" eaLnBrk="1" latinLnBrk="0" hangingPunct="1">
              <a:defRPr sz="1000" b="1" kern="1200">
                <a:solidFill>
                  <a:srgbClr val="777777"/>
                </a:solidFill>
                <a:latin typeface="+mn-lt"/>
                <a:ea typeface="+mn-ea"/>
                <a:cs typeface="+mn-cs"/>
              </a:defRPr>
            </a:lvl8pPr>
            <a:lvl9pPr marL="0" algn="r" defTabSz="457200" rtl="0" eaLnBrk="1" latinLnBrk="0" hangingPunct="1">
              <a:defRPr sz="1000" b="1" kern="1200">
                <a:solidFill>
                  <a:srgbClr val="777777"/>
                </a:solidFill>
                <a:latin typeface="+mn-lt"/>
                <a:ea typeface="+mn-ea"/>
                <a:cs typeface="+mn-cs"/>
              </a:defRPr>
            </a:lvl9pPr>
          </a:lstStyle>
          <a:p>
            <a:r>
              <a:rPr lang="en-US" smtClean="0"/>
              <a:t>Provider Cerner Education Session 6</a:t>
            </a:r>
            <a:endParaRPr lang="en-US"/>
          </a:p>
        </p:txBody>
      </p:sp>
    </p:spTree>
    <p:extLst>
      <p:ext uri="{BB962C8B-B14F-4D97-AF65-F5344CB8AC3E}">
        <p14:creationId xmlns:p14="http://schemas.microsoft.com/office/powerpoint/2010/main" val="143822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Dynamic Worklist:</a:t>
            </a:r>
          </a:p>
        </p:txBody>
      </p:sp>
      <p:sp>
        <p:nvSpPr>
          <p:cNvPr id="4" name="Content Placeholder 3"/>
          <p:cNvSpPr>
            <a:spLocks noGrp="1"/>
          </p:cNvSpPr>
          <p:nvPr>
            <p:ph sz="quarter" idx="14"/>
          </p:nvPr>
        </p:nvSpPr>
        <p:spPr>
          <a:xfrm>
            <a:off x="488950" y="1692275"/>
            <a:ext cx="11096497" cy="4435475"/>
          </a:xfrm>
        </p:spPr>
        <p:txBody>
          <a:bodyPr/>
          <a:lstStyle/>
          <a:p>
            <a:pPr marL="342900" indent="-342900">
              <a:buFont typeface="Arial" panose="020B0604020202020204" pitchFamily="34" charset="0"/>
              <a:buChar char="•"/>
            </a:pPr>
            <a:r>
              <a:rPr lang="en-US" i="1" dirty="0"/>
              <a:t>Dynamic Worklist </a:t>
            </a:r>
            <a:r>
              <a:rPr lang="en-US" dirty="0"/>
              <a:t>is a user-level query tool designed to query patients with multiple different criteria: </a:t>
            </a:r>
          </a:p>
          <a:p>
            <a:pPr marL="626364" lvl="2" indent="-342900"/>
            <a:r>
              <a:rPr lang="en-US" dirty="0"/>
              <a:t>Conditions</a:t>
            </a:r>
          </a:p>
          <a:p>
            <a:pPr marL="626364" lvl="2" indent="-342900"/>
            <a:r>
              <a:rPr lang="en-US" dirty="0"/>
              <a:t>Results</a:t>
            </a:r>
          </a:p>
          <a:p>
            <a:pPr marL="626364" lvl="2" indent="-342900"/>
            <a:r>
              <a:rPr lang="en-US" dirty="0"/>
              <a:t>Orders</a:t>
            </a:r>
          </a:p>
          <a:p>
            <a:pPr marL="626364" lvl="2" indent="-342900"/>
            <a:r>
              <a:rPr lang="en-US" dirty="0"/>
              <a:t>Appointment types</a:t>
            </a:r>
          </a:p>
          <a:p>
            <a:pPr marL="626364" lvl="2" indent="-342900"/>
            <a:r>
              <a:rPr lang="en-US" dirty="0"/>
              <a:t>Age</a:t>
            </a:r>
          </a:p>
          <a:p>
            <a:pPr marL="626364" lvl="2" indent="-342900"/>
            <a:r>
              <a:rPr lang="en-US" dirty="0"/>
              <a:t>Sex</a:t>
            </a:r>
          </a:p>
          <a:p>
            <a:pPr marL="342900" lvl="1" indent="-342900"/>
            <a:r>
              <a:rPr lang="en-US" sz="2400" dirty="0">
                <a:solidFill>
                  <a:schemeClr val="accent1"/>
                </a:solidFill>
              </a:rPr>
              <a:t>Clinicians use the Dynamic Worklist to identify subsets of patients in </a:t>
            </a:r>
            <a:r>
              <a:rPr lang="en-US" sz="2400" dirty="0" err="1">
                <a:solidFill>
                  <a:schemeClr val="accent1"/>
                </a:solidFill>
              </a:rPr>
              <a:t>PowerChart</a:t>
            </a:r>
            <a:r>
              <a:rPr lang="en-US" sz="2400" dirty="0">
                <a:solidFill>
                  <a:schemeClr val="accent1"/>
                </a:solidFill>
              </a:rPr>
              <a:t>, gather relevant information about them, and act upon those findings.</a:t>
            </a:r>
          </a:p>
          <a:p>
            <a:pPr marL="342900" lvl="1" indent="-342900" algn="ctr"/>
            <a:r>
              <a:rPr lang="en-US" sz="2400" b="1" dirty="0">
                <a:solidFill>
                  <a:schemeClr val="accent1"/>
                </a:solidFill>
              </a:rPr>
              <a:t>Think of Dynamic worklists like a “Mini-Registry”</a:t>
            </a:r>
          </a:p>
          <a:p>
            <a:endParaRPr lang="en-US" dirty="0"/>
          </a:p>
        </p:txBody>
      </p:sp>
      <p:sp>
        <p:nvSpPr>
          <p:cNvPr id="2" name="Date Placeholder 1"/>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22</a:t>
            </a:fld>
            <a:endParaRPr lang="en-US"/>
          </a:p>
        </p:txBody>
      </p:sp>
    </p:spTree>
    <p:extLst>
      <p:ext uri="{BB962C8B-B14F-4D97-AF65-F5344CB8AC3E}">
        <p14:creationId xmlns:p14="http://schemas.microsoft.com/office/powerpoint/2010/main" val="86445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12382"/>
            <a:ext cx="12192000" cy="5243788"/>
          </a:xfrm>
          <a:prstGeom prst="rect">
            <a:avLst/>
          </a:prstGeom>
          <a:ln>
            <a:noFill/>
          </a:ln>
          <a:effectLst>
            <a:outerShdw blurRad="190500" algn="tl" rotWithShape="0">
              <a:srgbClr val="000000">
                <a:alpha val="70000"/>
              </a:srgbClr>
            </a:outerShdw>
          </a:effectLst>
        </p:spPr>
      </p:pic>
      <p:sp>
        <p:nvSpPr>
          <p:cNvPr id="2" name="Date Placeholder 1"/>
          <p:cNvSpPr>
            <a:spLocks noGrp="1"/>
          </p:cNvSpPr>
          <p:nvPr>
            <p:ph type="dt" sz="half" idx="15"/>
          </p:nvPr>
        </p:nvSpPr>
        <p:spPr/>
        <p:txBody>
          <a:bodyPr/>
          <a:lstStyle/>
          <a:p>
            <a:pPr indent="-3657600"/>
            <a:r>
              <a:rPr lang="en-US" smtClean="0"/>
              <a:t>03.21.2019</a:t>
            </a:r>
            <a:endParaRPr lang="en-US"/>
          </a:p>
        </p:txBody>
      </p:sp>
      <p:sp>
        <p:nvSpPr>
          <p:cNvPr id="4" name="Footer Placeholder 3"/>
          <p:cNvSpPr>
            <a:spLocks noGrp="1"/>
          </p:cNvSpPr>
          <p:nvPr>
            <p:ph type="ftr" sz="quarter" idx="16"/>
          </p:nvPr>
        </p:nvSpPr>
        <p:spPr/>
        <p:txBody>
          <a:bodyPr/>
          <a:lstStyle/>
          <a:p>
            <a:r>
              <a:rPr lang="en-US" smtClean="0"/>
              <a:t>Provider Cerner Education Session 6</a:t>
            </a:r>
            <a:endParaRPr lang="en-US"/>
          </a:p>
        </p:txBody>
      </p:sp>
      <p:sp>
        <p:nvSpPr>
          <p:cNvPr id="5" name="Slide Number Placeholder 4"/>
          <p:cNvSpPr>
            <a:spLocks noGrp="1"/>
          </p:cNvSpPr>
          <p:nvPr>
            <p:ph type="sldNum" sz="quarter" idx="17"/>
          </p:nvPr>
        </p:nvSpPr>
        <p:spPr/>
        <p:txBody>
          <a:bodyPr/>
          <a:lstStyle/>
          <a:p>
            <a:fld id="{63DCA5C9-2E11-4C67-86EB-AE1DE127DC64}" type="slidenum">
              <a:rPr lang="en-US" smtClean="0"/>
              <a:pPr/>
              <a:t>23</a:t>
            </a:fld>
            <a:endParaRPr lang="en-US"/>
          </a:p>
        </p:txBody>
      </p:sp>
    </p:spTree>
    <p:extLst>
      <p:ext uri="{BB962C8B-B14F-4D97-AF65-F5344CB8AC3E}">
        <p14:creationId xmlns:p14="http://schemas.microsoft.com/office/powerpoint/2010/main" val="4161051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7627"/>
            <a:ext cx="12192000" cy="5256788"/>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xmlns="" id="{50C93096-CAC4-4F46-9218-086E6F40E9A6}"/>
              </a:ext>
            </a:extLst>
          </p:cNvPr>
          <p:cNvSpPr>
            <a:spLocks noGrp="1"/>
          </p:cNvSpPr>
          <p:nvPr>
            <p:ph type="title"/>
          </p:nvPr>
        </p:nvSpPr>
        <p:spPr/>
        <p:txBody>
          <a:bodyPr/>
          <a:lstStyle/>
          <a:p>
            <a:pPr algn="ctr"/>
            <a:r>
              <a:rPr lang="en-US" dirty="0"/>
              <a:t>Limited, specific problems/conditions:</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24</a:t>
            </a:fld>
            <a:endParaRPr lang="en-US"/>
          </a:p>
        </p:txBody>
      </p:sp>
    </p:spTree>
    <p:extLst>
      <p:ext uri="{BB962C8B-B14F-4D97-AF65-F5344CB8AC3E}">
        <p14:creationId xmlns:p14="http://schemas.microsoft.com/office/powerpoint/2010/main" val="386784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44477"/>
            <a:ext cx="12192000" cy="5231727"/>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xmlns="" id="{3E7A679D-359E-40A7-9656-71D4DDAD3364}"/>
              </a:ext>
            </a:extLst>
          </p:cNvPr>
          <p:cNvSpPr>
            <a:spLocks noGrp="1"/>
          </p:cNvSpPr>
          <p:nvPr>
            <p:ph type="title"/>
          </p:nvPr>
        </p:nvSpPr>
        <p:spPr/>
        <p:txBody>
          <a:bodyPr/>
          <a:lstStyle/>
          <a:p>
            <a:pPr algn="ctr"/>
            <a:r>
              <a:rPr lang="en-US" dirty="0"/>
              <a:t>Queries return: </a:t>
            </a:r>
            <a:br>
              <a:rPr lang="en-US" dirty="0"/>
            </a:br>
            <a:endParaRPr lang="en-US" dirty="0"/>
          </a:p>
        </p:txBody>
      </p:sp>
      <p:sp>
        <p:nvSpPr>
          <p:cNvPr id="3" name="Date Placeholder 2"/>
          <p:cNvSpPr>
            <a:spLocks noGrp="1"/>
          </p:cNvSpPr>
          <p:nvPr>
            <p:ph type="dt" sz="half" idx="15"/>
          </p:nvPr>
        </p:nvSpPr>
        <p:spPr/>
        <p:txBody>
          <a:bodyPr/>
          <a:lstStyle/>
          <a:p>
            <a:pPr indent="-3657600"/>
            <a:r>
              <a:rPr lang="en-US" smtClean="0"/>
              <a:t>03.21.2019</a:t>
            </a:r>
            <a:endParaRPr lang="en-US"/>
          </a:p>
        </p:txBody>
      </p:sp>
      <p:sp>
        <p:nvSpPr>
          <p:cNvPr id="4" name="Footer Placeholder 3"/>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25</a:t>
            </a:fld>
            <a:endParaRPr lang="en-US"/>
          </a:p>
        </p:txBody>
      </p:sp>
    </p:spTree>
    <p:extLst>
      <p:ext uri="{BB962C8B-B14F-4D97-AF65-F5344CB8AC3E}">
        <p14:creationId xmlns:p14="http://schemas.microsoft.com/office/powerpoint/2010/main" val="243785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63" y="910809"/>
            <a:ext cx="12167937" cy="547716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xmlns="" id="{C5C1DD75-085B-4109-861C-3E7A16428D01}"/>
              </a:ext>
            </a:extLst>
          </p:cNvPr>
          <p:cNvSpPr>
            <a:spLocks noGrp="1"/>
          </p:cNvSpPr>
          <p:nvPr>
            <p:ph type="title"/>
          </p:nvPr>
        </p:nvSpPr>
        <p:spPr/>
        <p:txBody>
          <a:bodyPr/>
          <a:lstStyle/>
          <a:p>
            <a:pPr algn="ctr"/>
            <a:r>
              <a:rPr lang="en-US" dirty="0"/>
              <a:t>Links to the Chart:</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26</a:t>
            </a:fld>
            <a:endParaRPr lang="en-US"/>
          </a:p>
        </p:txBody>
      </p:sp>
    </p:spTree>
    <p:extLst>
      <p:ext uri="{BB962C8B-B14F-4D97-AF65-F5344CB8AC3E}">
        <p14:creationId xmlns:p14="http://schemas.microsoft.com/office/powerpoint/2010/main" val="249812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Dynamic Worklist: Creating Patient Communication</a:t>
            </a:r>
          </a:p>
        </p:txBody>
      </p:sp>
      <p:pic>
        <p:nvPicPr>
          <p:cNvPr id="5" name="Picture 4"/>
          <p:cNvPicPr>
            <a:picLocks noChangeAspect="1"/>
          </p:cNvPicPr>
          <p:nvPr/>
        </p:nvPicPr>
        <p:blipFill>
          <a:blip r:embed="rId2"/>
          <a:stretch>
            <a:fillRect/>
          </a:stretch>
        </p:blipFill>
        <p:spPr>
          <a:xfrm>
            <a:off x="641191" y="1325563"/>
            <a:ext cx="10726785" cy="4885538"/>
          </a:xfrm>
          <a:prstGeom prst="rect">
            <a:avLst/>
          </a:prstGeom>
          <a:ln>
            <a:noFill/>
          </a:ln>
          <a:effectLst>
            <a:outerShdw blurRad="190500" algn="tl" rotWithShape="0">
              <a:srgbClr val="000000">
                <a:alpha val="70000"/>
              </a:srgbClr>
            </a:outerShdw>
          </a:effectLst>
        </p:spPr>
      </p:pic>
      <p:sp>
        <p:nvSpPr>
          <p:cNvPr id="2" name="Date Placeholder 1"/>
          <p:cNvSpPr>
            <a:spLocks noGrp="1"/>
          </p:cNvSpPr>
          <p:nvPr>
            <p:ph type="dt" sz="half" idx="15"/>
          </p:nvPr>
        </p:nvSpPr>
        <p:spPr/>
        <p:txBody>
          <a:bodyPr/>
          <a:lstStyle/>
          <a:p>
            <a:pPr indent="-3657600"/>
            <a:r>
              <a:rPr lang="en-US" smtClean="0"/>
              <a:t>03.21.2019</a:t>
            </a:r>
            <a:endParaRPr lang="en-US"/>
          </a:p>
        </p:txBody>
      </p:sp>
      <p:sp>
        <p:nvSpPr>
          <p:cNvPr id="4" name="Footer Placeholder 3"/>
          <p:cNvSpPr>
            <a:spLocks noGrp="1"/>
          </p:cNvSpPr>
          <p:nvPr>
            <p:ph type="ftr" sz="quarter" idx="16"/>
          </p:nvPr>
        </p:nvSpPr>
        <p:spPr/>
        <p:txBody>
          <a:bodyPr/>
          <a:lstStyle/>
          <a:p>
            <a:r>
              <a:rPr lang="en-US" smtClean="0"/>
              <a:t>Provider Cerner Education Session 6</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27</a:t>
            </a:fld>
            <a:endParaRPr lang="en-US"/>
          </a:p>
        </p:txBody>
      </p:sp>
    </p:spTree>
    <p:extLst>
      <p:ext uri="{BB962C8B-B14F-4D97-AF65-F5344CB8AC3E}">
        <p14:creationId xmlns:p14="http://schemas.microsoft.com/office/powerpoint/2010/main" val="128503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Pre-Education, Dec 20, 2018 (Baseline) </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dirty="0"/>
          </a:p>
        </p:txBody>
      </p:sp>
      <p:sp>
        <p:nvSpPr>
          <p:cNvPr id="6" name="Slide Number Placeholder 5"/>
          <p:cNvSpPr>
            <a:spLocks noGrp="1"/>
          </p:cNvSpPr>
          <p:nvPr>
            <p:ph type="sldNum" sz="quarter" idx="17"/>
          </p:nvPr>
        </p:nvSpPr>
        <p:spPr/>
        <p:txBody>
          <a:bodyPr/>
          <a:lstStyle/>
          <a:p>
            <a:fld id="{63DCA5C9-2E11-4C67-86EB-AE1DE127DC64}" type="slidenum">
              <a:rPr lang="en-US" smtClean="0"/>
              <a:pPr/>
              <a:t>28</a:t>
            </a:fld>
            <a:endParaRPr lang="en-US"/>
          </a:p>
        </p:txBody>
      </p:sp>
      <p:graphicFrame>
        <p:nvGraphicFramePr>
          <p:cNvPr id="12" name="Content Placeholder 11"/>
          <p:cNvGraphicFramePr>
            <a:graphicFrameLocks noGrp="1"/>
          </p:cNvGraphicFramePr>
          <p:nvPr>
            <p:ph sz="quarter" idx="14"/>
            <p:extLst/>
          </p:nvPr>
        </p:nvGraphicFramePr>
        <p:xfrm>
          <a:off x="488950" y="1325563"/>
          <a:ext cx="5546466" cy="3886207"/>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595051">
                <a:tc>
                  <a:txBody>
                    <a:bodyPr/>
                    <a:lstStyle/>
                    <a:p>
                      <a:pPr algn="l" fontAlgn="b"/>
                      <a:r>
                        <a:rPr lang="en-US" sz="900" b="1" i="0" u="none" strike="noStrike" dirty="0">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76312">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293853">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r h="293853">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293853">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76312">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r h="176312">
                <a:tc>
                  <a:txBody>
                    <a:bodyPr/>
                    <a:lstStyle/>
                    <a:p>
                      <a:pPr algn="l"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76312">
                <a:tc>
                  <a:txBody>
                    <a:bodyPr/>
                    <a:lstStyle/>
                    <a:p>
                      <a:pPr algn="l" fontAlgn="b"/>
                      <a:r>
                        <a:rPr lang="en-US" sz="900" b="1" i="0" u="none" strike="noStrike">
                          <a:solidFill>
                            <a:srgbClr val="000000"/>
                          </a:solidFill>
                          <a:effectLst/>
                          <a:latin typeface="Calibri" panose="020F0502020204030204" pitchFamily="34" charset="0"/>
                        </a:rPr>
                        <a:t>Note Creation:</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76312">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0"/>
                  </a:ext>
                </a:extLst>
              </a:tr>
              <a:tr h="293853">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1"/>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3"/>
                  </a:ext>
                </a:extLst>
              </a:tr>
              <a:tr h="176312">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4"/>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5"/>
                  </a:ext>
                </a:extLst>
              </a:tr>
              <a:tr h="176312">
                <a:tc>
                  <a:txBody>
                    <a:bodyPr/>
                    <a:lstStyle/>
                    <a:p>
                      <a:pPr algn="l" fontAlgn="ctr"/>
                      <a:r>
                        <a:rPr lang="en-US" sz="900" b="0" i="0" u="none" strike="noStrike" dirty="0">
                          <a:solidFill>
                            <a:srgbClr val="000000"/>
                          </a:solidFill>
                          <a:effectLst/>
                          <a:latin typeface="Calibri" panose="020F0502020204030204" pitchFamily="34" charset="0"/>
                        </a:rPr>
                        <a:t>I know how to alter the title of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6"/>
                  </a:ext>
                </a:extLst>
              </a:tr>
            </a:tbl>
          </a:graphicData>
        </a:graphic>
      </p:graphicFrame>
      <p:graphicFrame>
        <p:nvGraphicFramePr>
          <p:cNvPr id="15" name="Table 14"/>
          <p:cNvGraphicFramePr>
            <a:graphicFrameLocks noGrp="1"/>
          </p:cNvGraphicFramePr>
          <p:nvPr>
            <p:extLst/>
          </p:nvPr>
        </p:nvGraphicFramePr>
        <p:xfrm>
          <a:off x="6164568" y="1325563"/>
          <a:ext cx="5753100" cy="4274820"/>
        </p:xfrm>
        <a:graphic>
          <a:graphicData uri="http://schemas.openxmlformats.org/drawingml/2006/table">
            <a:tbl>
              <a:tblPr/>
              <a:tblGrid>
                <a:gridCol w="3594100">
                  <a:extLst>
                    <a:ext uri="{9D8B030D-6E8A-4147-A177-3AD203B41FA5}">
                      <a16:colId xmlns:a16="http://schemas.microsoft.com/office/drawing/2014/main" xmlns="" val="20000"/>
                    </a:ext>
                  </a:extLst>
                </a:gridCol>
                <a:gridCol w="850900">
                  <a:extLst>
                    <a:ext uri="{9D8B030D-6E8A-4147-A177-3AD203B41FA5}">
                      <a16:colId xmlns:a16="http://schemas.microsoft.com/office/drawing/2014/main" xmlns="" val="20001"/>
                    </a:ext>
                  </a:extLst>
                </a:gridCol>
                <a:gridCol w="635000">
                  <a:extLst>
                    <a:ext uri="{9D8B030D-6E8A-4147-A177-3AD203B41FA5}">
                      <a16:colId xmlns:a16="http://schemas.microsoft.com/office/drawing/2014/main" xmlns="" val="20002"/>
                    </a:ext>
                  </a:extLst>
                </a:gridCol>
                <a:gridCol w="673100">
                  <a:extLst>
                    <a:ext uri="{9D8B030D-6E8A-4147-A177-3AD203B41FA5}">
                      <a16:colId xmlns:a16="http://schemas.microsoft.com/office/drawing/2014/main" xmlns="" val="20003"/>
                    </a:ext>
                  </a:extLst>
                </a:gridCol>
              </a:tblGrid>
              <a:tr h="617220">
                <a:tc>
                  <a:txBody>
                    <a:bodyPr/>
                    <a:lstStyle/>
                    <a:p>
                      <a:pPr algn="l" fontAlgn="b"/>
                      <a:r>
                        <a:rPr lang="en-US" sz="9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82880">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5"/>
                  </a:ext>
                </a:extLst>
              </a:tr>
              <a:tr h="182880">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6"/>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82880">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82880">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182880">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2"/>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3"/>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4"/>
                  </a:ext>
                </a:extLst>
              </a:tr>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5"/>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6"/>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7"/>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8"/>
                  </a:ext>
                </a:extLst>
              </a:tr>
            </a:tbl>
          </a:graphicData>
        </a:graphic>
      </p:graphicFrame>
      <p:graphicFrame>
        <p:nvGraphicFramePr>
          <p:cNvPr id="17" name="Table 16"/>
          <p:cNvGraphicFramePr>
            <a:graphicFrameLocks noGrp="1"/>
          </p:cNvGraphicFramePr>
          <p:nvPr>
            <p:extLst/>
          </p:nvPr>
        </p:nvGraphicFramePr>
        <p:xfrm>
          <a:off x="488950" y="5249287"/>
          <a:ext cx="5546466" cy="914400"/>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6689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a:t>
            </a:r>
            <a:r>
              <a:rPr lang="en-US" dirty="0" smtClean="0"/>
              <a:t>5th </a:t>
            </a:r>
            <a:r>
              <a:rPr lang="en-US" dirty="0"/>
              <a:t>Educational </a:t>
            </a:r>
            <a:r>
              <a:rPr lang="en-US" dirty="0" smtClean="0"/>
              <a:t>Session, </a:t>
            </a:r>
            <a:r>
              <a:rPr lang="en-US" dirty="0"/>
              <a:t>March 20, 2019</a:t>
            </a:r>
          </a:p>
        </p:txBody>
      </p:sp>
      <p:sp>
        <p:nvSpPr>
          <p:cNvPr id="4" name="Date Placeholder 3"/>
          <p:cNvSpPr>
            <a:spLocks noGrp="1"/>
          </p:cNvSpPr>
          <p:nvPr>
            <p:ph type="dt" sz="half" idx="15"/>
          </p:nvPr>
        </p:nvSpPr>
        <p:spPr/>
        <p:txBody>
          <a:bodyPr/>
          <a:lstStyle/>
          <a:p>
            <a:pPr indent="-3657600"/>
            <a:r>
              <a:rPr lang="en-US" smtClean="0"/>
              <a:t>03.21.2019</a:t>
            </a:r>
            <a:endParaRPr lang="en-US"/>
          </a:p>
        </p:txBody>
      </p:sp>
      <p:sp>
        <p:nvSpPr>
          <p:cNvPr id="5" name="Footer Placeholder 4"/>
          <p:cNvSpPr>
            <a:spLocks noGrp="1"/>
          </p:cNvSpPr>
          <p:nvPr>
            <p:ph type="ftr" sz="quarter" idx="16"/>
          </p:nvPr>
        </p:nvSpPr>
        <p:spPr/>
        <p:txBody>
          <a:bodyPr/>
          <a:lstStyle/>
          <a:p>
            <a:r>
              <a:rPr lang="en-US" smtClean="0"/>
              <a:t>Provider Cerner Education Session 6</a:t>
            </a:r>
            <a:endParaRPr lang="en-US" dirty="0"/>
          </a:p>
        </p:txBody>
      </p:sp>
      <p:sp>
        <p:nvSpPr>
          <p:cNvPr id="6" name="Slide Number Placeholder 5"/>
          <p:cNvSpPr>
            <a:spLocks noGrp="1"/>
          </p:cNvSpPr>
          <p:nvPr>
            <p:ph type="sldNum" sz="quarter" idx="17"/>
          </p:nvPr>
        </p:nvSpPr>
        <p:spPr/>
        <p:txBody>
          <a:bodyPr/>
          <a:lstStyle/>
          <a:p>
            <a:fld id="{63DCA5C9-2E11-4C67-86EB-AE1DE127DC64}" type="slidenum">
              <a:rPr lang="en-US" smtClean="0"/>
              <a:pPr/>
              <a:t>29</a:t>
            </a:fld>
            <a:endParaRPr lang="en-US"/>
          </a:p>
        </p:txBody>
      </p:sp>
      <p:graphicFrame>
        <p:nvGraphicFramePr>
          <p:cNvPr id="3" name="Table 2"/>
          <p:cNvGraphicFramePr>
            <a:graphicFrameLocks noGrp="1"/>
          </p:cNvGraphicFramePr>
          <p:nvPr>
            <p:extLst/>
          </p:nvPr>
        </p:nvGraphicFramePr>
        <p:xfrm>
          <a:off x="488950" y="1249034"/>
          <a:ext cx="5546466" cy="4213860"/>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617220">
                <a:tc>
                  <a:txBody>
                    <a:bodyPr/>
                    <a:lstStyle/>
                    <a:p>
                      <a:pPr algn="l" fontAlgn="b"/>
                      <a:endParaRPr lang="en-US" sz="9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304800">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304800">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304800">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82880">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access the CCD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82880">
                <a:tc>
                  <a:txBody>
                    <a:bodyPr/>
                    <a:lstStyle/>
                    <a:p>
                      <a:pPr algn="l"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82880">
                <a:tc>
                  <a:txBody>
                    <a:bodyPr/>
                    <a:lstStyle/>
                    <a:p>
                      <a:pPr algn="l" fontAlgn="b"/>
                      <a:r>
                        <a:rPr lang="en-US" sz="900" b="1" i="0" u="none" strike="noStrike">
                          <a:solidFill>
                            <a:srgbClr val="000000"/>
                          </a:solidFill>
                          <a:effectLst/>
                          <a:latin typeface="Calibri" panose="020F0502020204030204" pitchFamily="34" charset="0"/>
                        </a:rPr>
                        <a:t>Note Creation: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82880">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304800">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3"/>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4"/>
                  </a:ext>
                </a:extLst>
              </a:tr>
              <a:tr h="182880">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5"/>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6"/>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alter the title of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7"/>
                  </a:ext>
                </a:extLst>
              </a:tr>
            </a:tbl>
          </a:graphicData>
        </a:graphic>
      </p:graphicFrame>
      <p:graphicFrame>
        <p:nvGraphicFramePr>
          <p:cNvPr id="8" name="Table 7"/>
          <p:cNvGraphicFramePr>
            <a:graphicFrameLocks noGrp="1"/>
          </p:cNvGraphicFramePr>
          <p:nvPr>
            <p:extLst/>
          </p:nvPr>
        </p:nvGraphicFramePr>
        <p:xfrm>
          <a:off x="6108187" y="1249034"/>
          <a:ext cx="5809477" cy="1868756"/>
        </p:xfrm>
        <a:graphic>
          <a:graphicData uri="http://schemas.openxmlformats.org/drawingml/2006/table">
            <a:tbl>
              <a:tblPr/>
              <a:tblGrid>
                <a:gridCol w="3629320">
                  <a:extLst>
                    <a:ext uri="{9D8B030D-6E8A-4147-A177-3AD203B41FA5}">
                      <a16:colId xmlns:a16="http://schemas.microsoft.com/office/drawing/2014/main" xmlns="" val="20000"/>
                    </a:ext>
                  </a:extLst>
                </a:gridCol>
                <a:gridCol w="859238">
                  <a:extLst>
                    <a:ext uri="{9D8B030D-6E8A-4147-A177-3AD203B41FA5}">
                      <a16:colId xmlns:a16="http://schemas.microsoft.com/office/drawing/2014/main" xmlns="" val="20001"/>
                    </a:ext>
                  </a:extLst>
                </a:gridCol>
                <a:gridCol w="641223">
                  <a:extLst>
                    <a:ext uri="{9D8B030D-6E8A-4147-A177-3AD203B41FA5}">
                      <a16:colId xmlns:a16="http://schemas.microsoft.com/office/drawing/2014/main" xmlns="" val="20002"/>
                    </a:ext>
                  </a:extLst>
                </a:gridCol>
                <a:gridCol w="679696">
                  <a:extLst>
                    <a:ext uri="{9D8B030D-6E8A-4147-A177-3AD203B41FA5}">
                      <a16:colId xmlns:a16="http://schemas.microsoft.com/office/drawing/2014/main" xmlns="" val="20003"/>
                    </a:ext>
                  </a:extLst>
                </a:gridCol>
              </a:tblGrid>
              <a:tr h="525846">
                <a:tc>
                  <a:txBody>
                    <a:bodyPr/>
                    <a:lstStyle/>
                    <a:p>
                      <a:pPr algn="l" fontAlgn="b"/>
                      <a:endParaRPr lang="en-US" sz="9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55806">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55806">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55806">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259677">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259677">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155806">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55806">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bl>
          </a:graphicData>
        </a:graphic>
      </p:graphicFrame>
      <p:graphicFrame>
        <p:nvGraphicFramePr>
          <p:cNvPr id="12" name="Table 11"/>
          <p:cNvGraphicFramePr>
            <a:graphicFrameLocks noGrp="1"/>
          </p:cNvGraphicFramePr>
          <p:nvPr>
            <p:extLst/>
          </p:nvPr>
        </p:nvGraphicFramePr>
        <p:xfrm>
          <a:off x="6108186" y="3117790"/>
          <a:ext cx="5809477" cy="2349521"/>
        </p:xfrm>
        <a:graphic>
          <a:graphicData uri="http://schemas.openxmlformats.org/drawingml/2006/table">
            <a:tbl>
              <a:tblPr/>
              <a:tblGrid>
                <a:gridCol w="3629320">
                  <a:extLst>
                    <a:ext uri="{9D8B030D-6E8A-4147-A177-3AD203B41FA5}">
                      <a16:colId xmlns:a16="http://schemas.microsoft.com/office/drawing/2014/main" xmlns="" val="20000"/>
                    </a:ext>
                  </a:extLst>
                </a:gridCol>
                <a:gridCol w="859238">
                  <a:extLst>
                    <a:ext uri="{9D8B030D-6E8A-4147-A177-3AD203B41FA5}">
                      <a16:colId xmlns:a16="http://schemas.microsoft.com/office/drawing/2014/main" xmlns="" val="20001"/>
                    </a:ext>
                  </a:extLst>
                </a:gridCol>
                <a:gridCol w="641223">
                  <a:extLst>
                    <a:ext uri="{9D8B030D-6E8A-4147-A177-3AD203B41FA5}">
                      <a16:colId xmlns:a16="http://schemas.microsoft.com/office/drawing/2014/main" xmlns="" val="20002"/>
                    </a:ext>
                  </a:extLst>
                </a:gridCol>
                <a:gridCol w="679696">
                  <a:extLst>
                    <a:ext uri="{9D8B030D-6E8A-4147-A177-3AD203B41FA5}">
                      <a16:colId xmlns:a16="http://schemas.microsoft.com/office/drawing/2014/main" xmlns="" val="20003"/>
                    </a:ext>
                  </a:extLst>
                </a:gridCol>
              </a:tblGrid>
              <a:tr h="162331">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62331">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62331">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62331">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62331">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279732">
                <a:tc>
                  <a:txBody>
                    <a:bodyPr/>
                    <a:lstStyle/>
                    <a:p>
                      <a:pPr algn="l" fontAlgn="ctr"/>
                      <a:r>
                        <a:rPr lang="en-US" sz="900" b="0" i="0" u="none" strike="noStrike">
                          <a:solidFill>
                            <a:srgbClr val="000000"/>
                          </a:solidFill>
                          <a:effectLst/>
                          <a:latin typeface="Calibri" panose="020F0502020204030204" pitchFamily="34" charset="0"/>
                        </a:rPr>
                        <a:t>I feel comfortable using the reply and delete buttons without fear of losing documentation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162331">
                <a:tc>
                  <a:txBody>
                    <a:bodyPr/>
                    <a:lstStyle/>
                    <a:p>
                      <a:pPr algn="l" fontAlgn="ctr"/>
                      <a:r>
                        <a:rPr lang="en-US" sz="900" b="0" i="0" u="none" strike="noStrike">
                          <a:solidFill>
                            <a:srgbClr val="000000"/>
                          </a:solidFill>
                          <a:effectLst/>
                          <a:latin typeface="Calibri" panose="020F0502020204030204" pitchFamily="34" charset="0"/>
                        </a:rPr>
                        <a:t>I know the difference between co-signature and proposed orders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62331">
                <a:tc>
                  <a:txBody>
                    <a:bodyPr/>
                    <a:lstStyle/>
                    <a:p>
                      <a:pPr algn="l" fontAlgn="ctr"/>
                      <a:r>
                        <a:rPr lang="en-US" sz="900" b="0" i="0" u="none" strike="noStrike">
                          <a:solidFill>
                            <a:srgbClr val="000000"/>
                          </a:solidFill>
                          <a:effectLst/>
                          <a:latin typeface="Calibri" panose="020F0502020204030204" pitchFamily="34" charset="0"/>
                        </a:rPr>
                        <a:t>I know how to use the trash and sent items to review old messages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r h="162331">
                <a:tc>
                  <a:txBody>
                    <a:bodyPr/>
                    <a:lstStyle/>
                    <a:p>
                      <a:pPr algn="l" fontAlgn="ctr"/>
                      <a:r>
                        <a:rPr lang="en-US" sz="900" b="0" i="0" u="none" strike="noStrike">
                          <a:solidFill>
                            <a:srgbClr val="000000"/>
                          </a:solidFill>
                          <a:effectLst/>
                          <a:latin typeface="Calibri" panose="020F0502020204030204" pitchFamily="34" charset="0"/>
                        </a:rPr>
                        <a:t>I know when to use the in-between encounter workflow</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62331">
                <a:tc>
                  <a:txBody>
                    <a:bodyPr/>
                    <a:lstStyle/>
                    <a:p>
                      <a:pPr algn="l" fontAlgn="ctr"/>
                      <a:r>
                        <a:rPr lang="en-US" sz="900" b="0" i="0" u="none" strike="noStrike">
                          <a:solidFill>
                            <a:srgbClr val="000000"/>
                          </a:solidFill>
                          <a:effectLst/>
                          <a:latin typeface="Calibri" panose="020F0502020204030204" pitchFamily="34" charset="0"/>
                        </a:rPr>
                        <a:t>I know how to use the message journal to track down a message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62331">
                <a:tc>
                  <a:txBody>
                    <a:bodyPr/>
                    <a:lstStyle/>
                    <a:p>
                      <a:pPr algn="l" fontAlgn="ctr"/>
                      <a:r>
                        <a:rPr lang="en-US" sz="900" b="0" i="0" u="none" strike="noStrike">
                          <a:solidFill>
                            <a:srgbClr val="000000"/>
                          </a:solidFill>
                          <a:effectLst/>
                          <a:latin typeface="Calibri" panose="020F0502020204030204" pitchFamily="34" charset="0"/>
                        </a:rPr>
                        <a:t>I know how to send a reminder to my message center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62331">
                <a:tc>
                  <a:txBody>
                    <a:bodyPr/>
                    <a:lstStyle/>
                    <a:p>
                      <a:pPr algn="l" fontAlgn="ctr"/>
                      <a:r>
                        <a:rPr lang="en-US" sz="900" b="0" i="0" u="none" strike="noStrike">
                          <a:solidFill>
                            <a:srgbClr val="000000"/>
                          </a:solidFill>
                          <a:effectLst/>
                          <a:latin typeface="Calibri" panose="020F0502020204030204" pitchFamily="34" charset="0"/>
                        </a:rPr>
                        <a:t>I know how to send a reminder to the patient’s chart (pop-up)</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279732">
                <a:tc>
                  <a:txBody>
                    <a:bodyPr/>
                    <a:lstStyle/>
                    <a:p>
                      <a:pPr algn="l" fontAlgn="ctr"/>
                      <a:r>
                        <a:rPr lang="en-US" sz="900" b="0" i="0" u="none" strike="noStrike">
                          <a:solidFill>
                            <a:srgbClr val="000000"/>
                          </a:solidFill>
                          <a:effectLst/>
                          <a:latin typeface="Calibri" panose="020F0502020204030204" pitchFamily="34" charset="0"/>
                        </a:rPr>
                        <a:t>I know the difference between messages and documents, and understand the lifespan of a message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14" name="Table 13"/>
          <p:cNvGraphicFramePr>
            <a:graphicFrameLocks noGrp="1"/>
          </p:cNvGraphicFramePr>
          <p:nvPr>
            <p:extLst/>
          </p:nvPr>
        </p:nvGraphicFramePr>
        <p:xfrm>
          <a:off x="6136374" y="5462894"/>
          <a:ext cx="5753100" cy="853440"/>
        </p:xfrm>
        <a:graphic>
          <a:graphicData uri="http://schemas.openxmlformats.org/drawingml/2006/table">
            <a:tbl>
              <a:tblPr/>
              <a:tblGrid>
                <a:gridCol w="3594100">
                  <a:extLst>
                    <a:ext uri="{9D8B030D-6E8A-4147-A177-3AD203B41FA5}">
                      <a16:colId xmlns:a16="http://schemas.microsoft.com/office/drawing/2014/main" xmlns="" val="20000"/>
                    </a:ext>
                  </a:extLst>
                </a:gridCol>
                <a:gridCol w="850900">
                  <a:extLst>
                    <a:ext uri="{9D8B030D-6E8A-4147-A177-3AD203B41FA5}">
                      <a16:colId xmlns:a16="http://schemas.microsoft.com/office/drawing/2014/main" xmlns="" val="20001"/>
                    </a:ext>
                  </a:extLst>
                </a:gridCol>
                <a:gridCol w="635000">
                  <a:extLst>
                    <a:ext uri="{9D8B030D-6E8A-4147-A177-3AD203B41FA5}">
                      <a16:colId xmlns:a16="http://schemas.microsoft.com/office/drawing/2014/main" xmlns="" val="20002"/>
                    </a:ext>
                  </a:extLst>
                </a:gridCol>
                <a:gridCol w="673100">
                  <a:extLst>
                    <a:ext uri="{9D8B030D-6E8A-4147-A177-3AD203B41FA5}">
                      <a16:colId xmlns:a16="http://schemas.microsoft.com/office/drawing/2014/main" xmlns=""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5" name="Table 14"/>
          <p:cNvGraphicFramePr>
            <a:graphicFrameLocks noGrp="1"/>
          </p:cNvGraphicFramePr>
          <p:nvPr>
            <p:extLst/>
          </p:nvPr>
        </p:nvGraphicFramePr>
        <p:xfrm>
          <a:off x="488950" y="5465558"/>
          <a:ext cx="5546466" cy="850776"/>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212694">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212694">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1"/>
                  </a:ext>
                </a:extLst>
              </a:tr>
              <a:tr h="212694">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212694">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6599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quarter" idx="14"/>
          </p:nvPr>
        </p:nvSpPr>
        <p:spPr>
          <a:xfrm>
            <a:off x="6884924" y="1765910"/>
            <a:ext cx="4813300" cy="3887470"/>
          </a:xfrm>
        </p:spPr>
        <p:txBody>
          <a:bodyPr>
            <a:normAutofit/>
          </a:bodyPr>
          <a:lstStyle/>
          <a:p>
            <a:r>
              <a:rPr lang="en-US" dirty="0"/>
              <a:t>Next class (our final class!)</a:t>
            </a:r>
          </a:p>
          <a:p>
            <a:endParaRPr lang="en-US" dirty="0"/>
          </a:p>
          <a:p>
            <a:pPr marL="342900" indent="-342900">
              <a:buFont typeface="Arial" panose="020B0604020202020204" pitchFamily="34" charset="0"/>
              <a:buChar char="•"/>
            </a:pPr>
            <a:r>
              <a:rPr lang="en-US" dirty="0"/>
              <a:t>Review areas where Survey reveals ongoing challenge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Open session for questions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Sneak Peak of what is to come from Cerner in the future!</a:t>
            </a:r>
          </a:p>
          <a:p>
            <a:endParaRPr lang="en-US" dirty="0"/>
          </a:p>
          <a:p>
            <a:endParaRPr lang="en-US" dirty="0"/>
          </a:p>
          <a:p>
            <a:endParaRPr lang="en-US" dirty="0"/>
          </a:p>
          <a:p>
            <a:endParaRPr lang="en-US" dirty="0"/>
          </a:p>
          <a:p>
            <a:endParaRPr lang="en-US" dirty="0"/>
          </a:p>
          <a:p>
            <a:pPr lvl="2"/>
            <a:endParaRPr lang="en-US" dirty="0"/>
          </a:p>
          <a:p>
            <a:pPr lvl="2"/>
            <a:endParaRPr lang="en-US" dirty="0"/>
          </a:p>
        </p:txBody>
      </p:sp>
      <p:sp>
        <p:nvSpPr>
          <p:cNvPr id="4" name="Content Placeholder 3"/>
          <p:cNvSpPr>
            <a:spLocks noGrp="1"/>
          </p:cNvSpPr>
          <p:nvPr>
            <p:ph sz="quarter" idx="15"/>
          </p:nvPr>
        </p:nvSpPr>
        <p:spPr>
          <a:xfrm>
            <a:off x="493776" y="1765910"/>
            <a:ext cx="6096000" cy="3886200"/>
          </a:xfrm>
        </p:spPr>
        <p:txBody>
          <a:bodyPr>
            <a:normAutofit/>
          </a:bodyPr>
          <a:lstStyle/>
          <a:p>
            <a:r>
              <a:rPr lang="en-US" dirty="0"/>
              <a:t>Todays class:</a:t>
            </a:r>
          </a:p>
          <a:p>
            <a:endParaRPr lang="en-US" dirty="0"/>
          </a:p>
          <a:p>
            <a:pPr marL="342900" indent="-342900">
              <a:buFont typeface="Arial" panose="020B0604020202020204" pitchFamily="34" charset="0"/>
              <a:buChar char="•"/>
            </a:pPr>
            <a:r>
              <a:rPr lang="en-US" dirty="0"/>
              <a:t>Recommendations M-page component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Patient Care Advisor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Dynamic Worklist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2"/>
            <a:endParaRPr lang="en-US" dirty="0"/>
          </a:p>
          <a:p>
            <a:pPr marL="0" lvl="2" indent="0">
              <a:buNone/>
            </a:pPr>
            <a:endParaRPr lang="en-US" dirty="0"/>
          </a:p>
        </p:txBody>
      </p:sp>
      <p:sp>
        <p:nvSpPr>
          <p:cNvPr id="5" name="Date Placeholder 4"/>
          <p:cNvSpPr>
            <a:spLocks noGrp="1"/>
          </p:cNvSpPr>
          <p:nvPr>
            <p:ph type="dt" sz="half" idx="16"/>
          </p:nvPr>
        </p:nvSpPr>
        <p:spPr/>
        <p:txBody>
          <a:bodyPr/>
          <a:lstStyle/>
          <a:p>
            <a:pPr indent="-3657600"/>
            <a:r>
              <a:rPr lang="en-US" smtClean="0"/>
              <a:t>03.21.2019</a:t>
            </a:r>
            <a:endParaRPr lang="en-US"/>
          </a:p>
        </p:txBody>
      </p:sp>
      <p:sp>
        <p:nvSpPr>
          <p:cNvPr id="6" name="Footer Placeholder 5"/>
          <p:cNvSpPr>
            <a:spLocks noGrp="1"/>
          </p:cNvSpPr>
          <p:nvPr>
            <p:ph type="ftr" sz="quarter" idx="17"/>
          </p:nvPr>
        </p:nvSpPr>
        <p:spPr/>
        <p:txBody>
          <a:bodyPr/>
          <a:lstStyle/>
          <a:p>
            <a:r>
              <a:rPr lang="en-US" smtClean="0"/>
              <a:t>Provider Cerner Education Session 6</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3</a:t>
            </a:fld>
            <a:endParaRPr lang="en-US"/>
          </a:p>
        </p:txBody>
      </p:sp>
    </p:spTree>
    <p:extLst>
      <p:ext uri="{BB962C8B-B14F-4D97-AF65-F5344CB8AC3E}">
        <p14:creationId xmlns:p14="http://schemas.microsoft.com/office/powerpoint/2010/main" val="15343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 and PCA:</a:t>
            </a:r>
          </a:p>
        </p:txBody>
      </p:sp>
      <p:sp>
        <p:nvSpPr>
          <p:cNvPr id="4" name="Content Placeholder 3"/>
          <p:cNvSpPr>
            <a:spLocks noGrp="1"/>
          </p:cNvSpPr>
          <p:nvPr>
            <p:ph sz="quarter" idx="14"/>
          </p:nvPr>
        </p:nvSpPr>
        <p:spPr>
          <a:xfrm>
            <a:off x="616967" y="1589151"/>
            <a:ext cx="8656320" cy="3886200"/>
          </a:xfrm>
        </p:spPr>
        <p:txBody>
          <a:bodyPr>
            <a:normAutofit fontScale="85000" lnSpcReduction="10000"/>
          </a:bodyPr>
          <a:lstStyle/>
          <a:p>
            <a:pPr marL="342900" indent="-342900">
              <a:buFont typeface="Arial" panose="020B0604020202020204" pitchFamily="34" charset="0"/>
              <a:buChar char="•"/>
            </a:pPr>
            <a:r>
              <a:rPr lang="en-US" i="1" dirty="0"/>
              <a:t>Recommendations</a:t>
            </a:r>
            <a:r>
              <a:rPr lang="en-US" dirty="0"/>
              <a:t> helps manage patient preventive and condition care.  It allows for real-time notification of health screening, prevention, and management of diseases for patients based on various elements such as age, risk factors, gender, documented conditions, and documented procedures.</a:t>
            </a:r>
          </a:p>
          <a:p>
            <a:pPr marL="342900" indent="-342900">
              <a:buFont typeface="Arial" panose="020B0604020202020204" pitchFamily="34" charset="0"/>
              <a:buChar char="•"/>
            </a:pPr>
            <a:r>
              <a:rPr lang="en-US" i="1" dirty="0"/>
              <a:t>Preventive Care Advisor </a:t>
            </a:r>
            <a:r>
              <a:rPr lang="en-US" dirty="0"/>
              <a:t>allows clinicians to see a Medicare patient's eligible Preventive Services according to CMS records. The view displays both eligible and future eligible Preventive Services. All services are checked again within Millennium to ensure no current orders or charges could affect eligibility.</a:t>
            </a:r>
          </a:p>
          <a:p>
            <a:pPr marL="342900" indent="-342900">
              <a:buFont typeface="Arial" panose="020B0604020202020204" pitchFamily="34" charset="0"/>
              <a:buChar char="•"/>
            </a:pPr>
            <a:r>
              <a:rPr lang="en-US" dirty="0"/>
              <a:t>Both of these Items work together within the Recommendations component to provide guidance on preventative care.</a:t>
            </a:r>
          </a:p>
        </p:txBody>
      </p:sp>
      <p:sp>
        <p:nvSpPr>
          <p:cNvPr id="2" name="TextBox 1">
            <a:extLst>
              <a:ext uri="{FF2B5EF4-FFF2-40B4-BE49-F238E27FC236}">
                <a16:creationId xmlns:a16="http://schemas.microsoft.com/office/drawing/2014/main" xmlns="" id="{9C3BCBCE-9D6D-43B9-BD4A-5FA18FD7919F}"/>
              </a:ext>
            </a:extLst>
          </p:cNvPr>
          <p:cNvSpPr txBox="1"/>
          <p:nvPr/>
        </p:nvSpPr>
        <p:spPr>
          <a:xfrm>
            <a:off x="4754880" y="5475351"/>
            <a:ext cx="1847088" cy="369332"/>
          </a:xfrm>
          <a:prstGeom prst="rect">
            <a:avLst/>
          </a:prstGeom>
          <a:noFill/>
        </p:spPr>
        <p:txBody>
          <a:bodyPr wrap="square" rtlCol="0">
            <a:spAutoFit/>
          </a:bodyPr>
          <a:lstStyle/>
          <a:p>
            <a:r>
              <a:rPr lang="en-US" dirty="0">
                <a:hlinkClick r:id="rId2"/>
              </a:rPr>
              <a:t>The Vision:</a:t>
            </a:r>
            <a:endParaRPr lang="en-US" dirty="0"/>
          </a:p>
        </p:txBody>
      </p:sp>
      <p:sp>
        <p:nvSpPr>
          <p:cNvPr id="5" name="Date Placeholder 4"/>
          <p:cNvSpPr>
            <a:spLocks noGrp="1"/>
          </p:cNvSpPr>
          <p:nvPr>
            <p:ph type="dt" sz="half" idx="15"/>
          </p:nvPr>
        </p:nvSpPr>
        <p:spPr/>
        <p:txBody>
          <a:bodyPr/>
          <a:lstStyle/>
          <a:p>
            <a:pPr indent="-3657600"/>
            <a:r>
              <a:rPr lang="en-US" smtClean="0"/>
              <a:t>03.21.2019</a:t>
            </a:r>
            <a:endParaRPr lang="en-US"/>
          </a:p>
        </p:txBody>
      </p:sp>
      <p:sp>
        <p:nvSpPr>
          <p:cNvPr id="6" name="Footer Placeholder 5"/>
          <p:cNvSpPr>
            <a:spLocks noGrp="1"/>
          </p:cNvSpPr>
          <p:nvPr>
            <p:ph type="ftr" sz="quarter" idx="16"/>
          </p:nvPr>
        </p:nvSpPr>
        <p:spPr/>
        <p:txBody>
          <a:bodyPr/>
          <a:lstStyle/>
          <a:p>
            <a:r>
              <a:rPr lang="en-US" smtClean="0"/>
              <a:t>Provider Cerner Education Session 6</a:t>
            </a:r>
            <a:endParaRPr lang="en-US"/>
          </a:p>
        </p:txBody>
      </p:sp>
      <p:sp>
        <p:nvSpPr>
          <p:cNvPr id="7" name="Slide Number Placeholder 6"/>
          <p:cNvSpPr>
            <a:spLocks noGrp="1"/>
          </p:cNvSpPr>
          <p:nvPr>
            <p:ph type="sldNum" sz="quarter" idx="17"/>
          </p:nvPr>
        </p:nvSpPr>
        <p:spPr/>
        <p:txBody>
          <a:bodyPr/>
          <a:lstStyle/>
          <a:p>
            <a:fld id="{63DCA5C9-2E11-4C67-86EB-AE1DE127DC64}" type="slidenum">
              <a:rPr lang="en-US" smtClean="0"/>
              <a:pPr/>
              <a:t>4</a:t>
            </a:fld>
            <a:endParaRPr lang="en-US"/>
          </a:p>
        </p:txBody>
      </p:sp>
    </p:spTree>
    <p:extLst>
      <p:ext uri="{BB962C8B-B14F-4D97-AF65-F5344CB8AC3E}">
        <p14:creationId xmlns:p14="http://schemas.microsoft.com/office/powerpoint/2010/main" val="4102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EEE99-F0BF-47B9-80F3-E7B6D12047AB}"/>
              </a:ext>
            </a:extLst>
          </p:cNvPr>
          <p:cNvSpPr>
            <a:spLocks noGrp="1"/>
          </p:cNvSpPr>
          <p:nvPr>
            <p:ph type="title"/>
          </p:nvPr>
        </p:nvSpPr>
        <p:spPr/>
        <p:txBody>
          <a:bodyPr/>
          <a:lstStyle/>
          <a:p>
            <a:pPr algn="ctr"/>
            <a:r>
              <a:rPr lang="en-US" dirty="0"/>
              <a:t>About Recommendations:</a:t>
            </a:r>
          </a:p>
        </p:txBody>
      </p:sp>
      <p:sp>
        <p:nvSpPr>
          <p:cNvPr id="3" name="Content Placeholder 2">
            <a:extLst>
              <a:ext uri="{FF2B5EF4-FFF2-40B4-BE49-F238E27FC236}">
                <a16:creationId xmlns:a16="http://schemas.microsoft.com/office/drawing/2014/main" xmlns="" id="{463C55CA-5B4D-44A1-9F8C-8C1F48AFCDAE}"/>
              </a:ext>
            </a:extLst>
          </p:cNvPr>
          <p:cNvSpPr>
            <a:spLocks noGrp="1"/>
          </p:cNvSpPr>
          <p:nvPr>
            <p:ph sz="quarter" idx="14"/>
          </p:nvPr>
        </p:nvSpPr>
        <p:spPr>
          <a:xfrm>
            <a:off x="488950" y="1607438"/>
            <a:ext cx="10566146" cy="4738497"/>
          </a:xfrm>
        </p:spPr>
        <p:txBody>
          <a:bodyPr>
            <a:normAutofit/>
          </a:bodyPr>
          <a:lstStyle/>
          <a:p>
            <a:pPr marL="342900" indent="-342900">
              <a:buFont typeface="Arial" panose="020B0604020202020204" pitchFamily="34" charset="0"/>
              <a:buChar char="•"/>
            </a:pPr>
            <a:r>
              <a:rPr lang="en-US" dirty="0"/>
              <a:t>Preferred workflow for addressing patient care recommendations</a:t>
            </a:r>
          </a:p>
          <a:p>
            <a:pPr marL="626364" lvl="2" indent="-342900"/>
            <a:r>
              <a:rPr lang="en-US" dirty="0"/>
              <a:t>Fully loaded visits</a:t>
            </a:r>
          </a:p>
          <a:p>
            <a:pPr marL="626364" lvl="2" indent="-342900"/>
            <a:r>
              <a:rPr lang="en-US" dirty="0"/>
              <a:t>preventative services</a:t>
            </a:r>
          </a:p>
          <a:p>
            <a:pPr marL="626364" lvl="2" indent="-342900"/>
            <a:r>
              <a:rPr lang="en-US" dirty="0"/>
              <a:t>Supporting highest level of quality care delivery</a:t>
            </a:r>
          </a:p>
          <a:p>
            <a:pPr marL="342900" indent="-342900">
              <a:buFont typeface="Arial" panose="020B0604020202020204" pitchFamily="34" charset="0"/>
              <a:buChar char="•"/>
            </a:pPr>
            <a:r>
              <a:rPr lang="en-US" b="1" dirty="0"/>
              <a:t>Localized </a:t>
            </a:r>
            <a:r>
              <a:rPr lang="en-US" dirty="0"/>
              <a:t>and Owned by </a:t>
            </a:r>
            <a:r>
              <a:rPr lang="en-US" b="1" dirty="0"/>
              <a:t>us </a:t>
            </a:r>
            <a:r>
              <a:rPr lang="en-US" dirty="0"/>
              <a:t>(Northern Light Build)</a:t>
            </a:r>
          </a:p>
          <a:p>
            <a:pPr marL="342900" indent="-342900">
              <a:buFont typeface="Arial" panose="020B0604020202020204" pitchFamily="34" charset="0"/>
              <a:buChar char="•"/>
            </a:pPr>
            <a:r>
              <a:rPr lang="en-US" dirty="0"/>
              <a:t>Have specific actions that can/cannot be taken (and associated limitations)</a:t>
            </a:r>
          </a:p>
          <a:p>
            <a:pPr marL="342900" indent="-342900">
              <a:buFont typeface="Arial" panose="020B0604020202020204" pitchFamily="34" charset="0"/>
              <a:buChar char="•"/>
            </a:pPr>
            <a:r>
              <a:rPr lang="en-US" dirty="0"/>
              <a:t>Current build is an amalgamation of metrics from Centricity, Allscripts, Old Cerner newer Cerner build.</a:t>
            </a:r>
          </a:p>
          <a:p>
            <a:pPr marL="342900" indent="-342900">
              <a:buFont typeface="Arial" panose="020B0604020202020204" pitchFamily="34" charset="0"/>
              <a:buChar char="•"/>
            </a:pPr>
            <a:r>
              <a:rPr lang="en-US" dirty="0"/>
              <a:t>Continued cleanup by System recommendations workgroup; new metrics from the System Primary Care Improvement Group.  </a:t>
            </a:r>
          </a:p>
          <a:p>
            <a:pPr marL="342900" indent="-342900">
              <a:buFont typeface="Arial" panose="020B0604020202020204" pitchFamily="34" charset="0"/>
              <a:buChar char="•"/>
            </a:pPr>
            <a:endParaRPr lang="en-US" dirty="0"/>
          </a:p>
          <a:p>
            <a:endParaRPr lang="en-US" dirty="0"/>
          </a:p>
        </p:txBody>
      </p:sp>
      <p:sp>
        <p:nvSpPr>
          <p:cNvPr id="4" name="Date Placeholder 3">
            <a:extLst>
              <a:ext uri="{FF2B5EF4-FFF2-40B4-BE49-F238E27FC236}">
                <a16:creationId xmlns:a16="http://schemas.microsoft.com/office/drawing/2014/main" xmlns="" id="{1DBAC3D5-45FE-40B1-A940-1946AAB8242B}"/>
              </a:ext>
            </a:extLst>
          </p:cNvPr>
          <p:cNvSpPr>
            <a:spLocks noGrp="1"/>
          </p:cNvSpPr>
          <p:nvPr>
            <p:ph type="dt" sz="half" idx="15"/>
          </p:nvPr>
        </p:nvSpPr>
        <p:spPr/>
        <p:txBody>
          <a:bodyPr/>
          <a:lstStyle/>
          <a:p>
            <a:pPr indent="-3657600"/>
            <a:r>
              <a:rPr lang="en-US" smtClean="0"/>
              <a:t>03.21.2019</a:t>
            </a:r>
            <a:endParaRPr lang="en-US"/>
          </a:p>
        </p:txBody>
      </p:sp>
      <p:sp>
        <p:nvSpPr>
          <p:cNvPr id="5" name="Footer Placeholder 4">
            <a:extLst>
              <a:ext uri="{FF2B5EF4-FFF2-40B4-BE49-F238E27FC236}">
                <a16:creationId xmlns:a16="http://schemas.microsoft.com/office/drawing/2014/main" xmlns="" id="{2C466D83-8660-4F3C-B2D1-C094705AD3F1}"/>
              </a:ext>
            </a:extLst>
          </p:cNvPr>
          <p:cNvSpPr>
            <a:spLocks noGrp="1"/>
          </p:cNvSpPr>
          <p:nvPr>
            <p:ph type="ftr" sz="quarter" idx="16"/>
          </p:nvPr>
        </p:nvSpPr>
        <p:spPr/>
        <p:txBody>
          <a:bodyPr/>
          <a:lstStyle/>
          <a:p>
            <a:r>
              <a:rPr lang="en-US" smtClean="0"/>
              <a:t>Provider Cerner Education Session 6</a:t>
            </a:r>
            <a:endParaRPr lang="en-US"/>
          </a:p>
        </p:txBody>
      </p:sp>
      <p:sp>
        <p:nvSpPr>
          <p:cNvPr id="6" name="Slide Number Placeholder 5">
            <a:extLst>
              <a:ext uri="{FF2B5EF4-FFF2-40B4-BE49-F238E27FC236}">
                <a16:creationId xmlns:a16="http://schemas.microsoft.com/office/drawing/2014/main" xmlns="" id="{552C154F-2979-4C1E-8154-8B58073336C7}"/>
              </a:ext>
            </a:extLst>
          </p:cNvPr>
          <p:cNvSpPr>
            <a:spLocks noGrp="1"/>
          </p:cNvSpPr>
          <p:nvPr>
            <p:ph type="sldNum" sz="quarter" idx="17"/>
          </p:nvPr>
        </p:nvSpPr>
        <p:spPr/>
        <p:txBody>
          <a:bodyPr/>
          <a:lstStyle/>
          <a:p>
            <a:fld id="{63DCA5C9-2E11-4C67-86EB-AE1DE127DC64}" type="slidenum">
              <a:rPr lang="en-US" smtClean="0"/>
              <a:pPr/>
              <a:t>5</a:t>
            </a:fld>
            <a:endParaRPr lang="en-US"/>
          </a:p>
        </p:txBody>
      </p:sp>
    </p:spTree>
    <p:extLst>
      <p:ext uri="{BB962C8B-B14F-4D97-AF65-F5344CB8AC3E}">
        <p14:creationId xmlns:p14="http://schemas.microsoft.com/office/powerpoint/2010/main" val="371331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EBAD4-4B29-40FC-86A7-DF5625F1B5B0}"/>
              </a:ext>
            </a:extLst>
          </p:cNvPr>
          <p:cNvSpPr>
            <a:spLocks noGrp="1"/>
          </p:cNvSpPr>
          <p:nvPr>
            <p:ph type="title"/>
          </p:nvPr>
        </p:nvSpPr>
        <p:spPr>
          <a:xfrm>
            <a:off x="493776" y="0"/>
            <a:ext cx="9928162" cy="1325563"/>
          </a:xfrm>
        </p:spPr>
        <p:txBody>
          <a:bodyPr/>
          <a:lstStyle/>
          <a:p>
            <a:pPr algn="ctr"/>
            <a:r>
              <a:rPr lang="en-US" dirty="0"/>
              <a:t>Workflow: Active Recommendations </a:t>
            </a:r>
          </a:p>
        </p:txBody>
      </p:sp>
      <p:sp>
        <p:nvSpPr>
          <p:cNvPr id="4" name="Date Placeholder 3">
            <a:extLst>
              <a:ext uri="{FF2B5EF4-FFF2-40B4-BE49-F238E27FC236}">
                <a16:creationId xmlns:a16="http://schemas.microsoft.com/office/drawing/2014/main" xmlns="" id="{390563C7-B331-4AA2-8F1A-E3991970ED91}"/>
              </a:ext>
            </a:extLst>
          </p:cNvPr>
          <p:cNvSpPr>
            <a:spLocks noGrp="1"/>
          </p:cNvSpPr>
          <p:nvPr>
            <p:ph type="dt" sz="half" idx="15"/>
          </p:nvPr>
        </p:nvSpPr>
        <p:spPr>
          <a:xfrm>
            <a:off x="10666095" y="6480968"/>
            <a:ext cx="640080" cy="182880"/>
          </a:xfrm>
        </p:spPr>
        <p:txBody>
          <a:bodyPr/>
          <a:lstStyle/>
          <a:p>
            <a:pPr indent="-3657600"/>
            <a:r>
              <a:rPr lang="en-US" smtClean="0"/>
              <a:t>03.21.2019</a:t>
            </a:r>
            <a:endParaRPr lang="en-US"/>
          </a:p>
        </p:txBody>
      </p:sp>
      <p:sp>
        <p:nvSpPr>
          <p:cNvPr id="5" name="Footer Placeholder 4">
            <a:extLst>
              <a:ext uri="{FF2B5EF4-FFF2-40B4-BE49-F238E27FC236}">
                <a16:creationId xmlns:a16="http://schemas.microsoft.com/office/drawing/2014/main" xmlns="" id="{8DE0033C-63AF-4B5B-A01C-01EBFFDB87FB}"/>
              </a:ext>
            </a:extLst>
          </p:cNvPr>
          <p:cNvSpPr>
            <a:spLocks noGrp="1"/>
          </p:cNvSpPr>
          <p:nvPr>
            <p:ph type="ftr" sz="quarter" idx="16"/>
          </p:nvPr>
        </p:nvSpPr>
        <p:spPr>
          <a:xfrm>
            <a:off x="5608638" y="6480968"/>
            <a:ext cx="4813300" cy="182880"/>
          </a:xfrm>
        </p:spPr>
        <p:txBody>
          <a:bodyPr/>
          <a:lstStyle/>
          <a:p>
            <a:r>
              <a:rPr lang="en-US" smtClean="0"/>
              <a:t>Provider Cerner Education Session 6</a:t>
            </a:r>
            <a:endParaRPr lang="en-US"/>
          </a:p>
        </p:txBody>
      </p:sp>
      <p:sp>
        <p:nvSpPr>
          <p:cNvPr id="6" name="Slide Number Placeholder 5">
            <a:extLst>
              <a:ext uri="{FF2B5EF4-FFF2-40B4-BE49-F238E27FC236}">
                <a16:creationId xmlns:a16="http://schemas.microsoft.com/office/drawing/2014/main" xmlns="" id="{BF82C8F0-4E78-41BA-800D-E67D5B5F751F}"/>
              </a:ext>
            </a:extLst>
          </p:cNvPr>
          <p:cNvSpPr>
            <a:spLocks noGrp="1"/>
          </p:cNvSpPr>
          <p:nvPr>
            <p:ph type="sldNum" sz="quarter" idx="17"/>
          </p:nvPr>
        </p:nvSpPr>
        <p:spPr>
          <a:xfrm>
            <a:off x="11306175" y="6480968"/>
            <a:ext cx="398463" cy="182880"/>
          </a:xfrm>
        </p:spPr>
        <p:txBody>
          <a:bodyPr/>
          <a:lstStyle/>
          <a:p>
            <a:fld id="{63DCA5C9-2E11-4C67-86EB-AE1DE127DC64}" type="slidenum">
              <a:rPr lang="en-US" smtClean="0"/>
              <a:pPr/>
              <a:t>6</a:t>
            </a:fld>
            <a:endParaRPr lang="en-US"/>
          </a:p>
        </p:txBody>
      </p:sp>
      <p:pic>
        <p:nvPicPr>
          <p:cNvPr id="7" name="Picture 6">
            <a:extLst>
              <a:ext uri="{FF2B5EF4-FFF2-40B4-BE49-F238E27FC236}">
                <a16:creationId xmlns:a16="http://schemas.microsoft.com/office/drawing/2014/main" xmlns="" id="{021578DB-B4A1-47B0-B276-5A8D85EB11A1}"/>
              </a:ext>
            </a:extLst>
          </p:cNvPr>
          <p:cNvPicPr>
            <a:picLocks noChangeAspect="1"/>
          </p:cNvPicPr>
          <p:nvPr/>
        </p:nvPicPr>
        <p:blipFill>
          <a:blip r:embed="rId2"/>
          <a:stretch>
            <a:fillRect/>
          </a:stretch>
        </p:blipFill>
        <p:spPr>
          <a:xfrm>
            <a:off x="1099093" y="899158"/>
            <a:ext cx="9700817" cy="5416353"/>
          </a:xfrm>
          <a:prstGeom prst="rect">
            <a:avLst/>
          </a:prstGeom>
        </p:spPr>
      </p:pic>
    </p:spTree>
    <p:extLst>
      <p:ext uri="{BB962C8B-B14F-4D97-AF65-F5344CB8AC3E}">
        <p14:creationId xmlns:p14="http://schemas.microsoft.com/office/powerpoint/2010/main" val="279221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008D9-BCDF-4360-AE1C-534EC23F87AD}"/>
              </a:ext>
            </a:extLst>
          </p:cNvPr>
          <p:cNvSpPr>
            <a:spLocks noGrp="1"/>
          </p:cNvSpPr>
          <p:nvPr>
            <p:ph type="title"/>
          </p:nvPr>
        </p:nvSpPr>
        <p:spPr/>
        <p:txBody>
          <a:bodyPr/>
          <a:lstStyle/>
          <a:p>
            <a:pPr algn="ctr"/>
            <a:r>
              <a:rPr lang="en-US" dirty="0"/>
              <a:t>Workflow: Recommendations Review:</a:t>
            </a:r>
          </a:p>
        </p:txBody>
      </p:sp>
      <p:sp>
        <p:nvSpPr>
          <p:cNvPr id="4" name="Date Placeholder 3">
            <a:extLst>
              <a:ext uri="{FF2B5EF4-FFF2-40B4-BE49-F238E27FC236}">
                <a16:creationId xmlns:a16="http://schemas.microsoft.com/office/drawing/2014/main" xmlns="" id="{7CCF1721-9758-45FE-A0CE-0FF5E83D76BB}"/>
              </a:ext>
            </a:extLst>
          </p:cNvPr>
          <p:cNvSpPr>
            <a:spLocks noGrp="1"/>
          </p:cNvSpPr>
          <p:nvPr>
            <p:ph type="dt" sz="half" idx="15"/>
          </p:nvPr>
        </p:nvSpPr>
        <p:spPr/>
        <p:txBody>
          <a:bodyPr/>
          <a:lstStyle/>
          <a:p>
            <a:pPr indent="-3657600"/>
            <a:r>
              <a:rPr lang="en-US" smtClean="0"/>
              <a:t>03.21.2019</a:t>
            </a:r>
            <a:endParaRPr lang="en-US"/>
          </a:p>
        </p:txBody>
      </p:sp>
      <p:sp>
        <p:nvSpPr>
          <p:cNvPr id="5" name="Footer Placeholder 4">
            <a:extLst>
              <a:ext uri="{FF2B5EF4-FFF2-40B4-BE49-F238E27FC236}">
                <a16:creationId xmlns:a16="http://schemas.microsoft.com/office/drawing/2014/main" xmlns="" id="{3023EF72-B673-491B-BA18-A1EA3B6C887F}"/>
              </a:ext>
            </a:extLst>
          </p:cNvPr>
          <p:cNvSpPr>
            <a:spLocks noGrp="1"/>
          </p:cNvSpPr>
          <p:nvPr>
            <p:ph type="ftr" sz="quarter" idx="16"/>
          </p:nvPr>
        </p:nvSpPr>
        <p:spPr/>
        <p:txBody>
          <a:bodyPr/>
          <a:lstStyle/>
          <a:p>
            <a:r>
              <a:rPr lang="en-US" smtClean="0"/>
              <a:t>Provider Cerner Education Session 6</a:t>
            </a:r>
            <a:endParaRPr lang="en-US"/>
          </a:p>
        </p:txBody>
      </p:sp>
      <p:sp>
        <p:nvSpPr>
          <p:cNvPr id="6" name="Slide Number Placeholder 5">
            <a:extLst>
              <a:ext uri="{FF2B5EF4-FFF2-40B4-BE49-F238E27FC236}">
                <a16:creationId xmlns:a16="http://schemas.microsoft.com/office/drawing/2014/main" xmlns="" id="{A8933FF3-00AF-49E8-8828-41662278052A}"/>
              </a:ext>
            </a:extLst>
          </p:cNvPr>
          <p:cNvSpPr>
            <a:spLocks noGrp="1"/>
          </p:cNvSpPr>
          <p:nvPr>
            <p:ph type="sldNum" sz="quarter" idx="17"/>
          </p:nvPr>
        </p:nvSpPr>
        <p:spPr/>
        <p:txBody>
          <a:bodyPr/>
          <a:lstStyle/>
          <a:p>
            <a:fld id="{63DCA5C9-2E11-4C67-86EB-AE1DE127DC64}" type="slidenum">
              <a:rPr lang="en-US" smtClean="0"/>
              <a:pPr/>
              <a:t>7</a:t>
            </a:fld>
            <a:endParaRPr lang="en-US"/>
          </a:p>
        </p:txBody>
      </p:sp>
      <p:pic>
        <p:nvPicPr>
          <p:cNvPr id="7" name="Picture 6">
            <a:extLst>
              <a:ext uri="{FF2B5EF4-FFF2-40B4-BE49-F238E27FC236}">
                <a16:creationId xmlns:a16="http://schemas.microsoft.com/office/drawing/2014/main" xmlns="" id="{818C9D5D-AF0E-4415-B6DF-AC7268702E6B}"/>
              </a:ext>
            </a:extLst>
          </p:cNvPr>
          <p:cNvPicPr>
            <a:picLocks noChangeAspect="1"/>
          </p:cNvPicPr>
          <p:nvPr/>
        </p:nvPicPr>
        <p:blipFill>
          <a:blip r:embed="rId2"/>
          <a:stretch>
            <a:fillRect/>
          </a:stretch>
        </p:blipFill>
        <p:spPr>
          <a:xfrm>
            <a:off x="737934" y="988466"/>
            <a:ext cx="9928161" cy="5492502"/>
          </a:xfrm>
          <a:prstGeom prst="rect">
            <a:avLst/>
          </a:prstGeom>
        </p:spPr>
      </p:pic>
    </p:spTree>
    <p:extLst>
      <p:ext uri="{BB962C8B-B14F-4D97-AF65-F5344CB8AC3E}">
        <p14:creationId xmlns:p14="http://schemas.microsoft.com/office/powerpoint/2010/main" val="135036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4075A1D-E361-49F1-BD37-79885C3F2B48}"/>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sz="4400" dirty="0">
                <a:solidFill>
                  <a:schemeClr val="accent2"/>
                </a:solidFill>
                <a:latin typeface="+mj-lt"/>
              </a:rPr>
              <a:t>Wellness visit Recommendations:</a:t>
            </a:r>
          </a:p>
        </p:txBody>
      </p:sp>
      <p:pic>
        <p:nvPicPr>
          <p:cNvPr id="11" name="Content Placeholder 10">
            <a:extLst>
              <a:ext uri="{FF2B5EF4-FFF2-40B4-BE49-F238E27FC236}">
                <a16:creationId xmlns:a16="http://schemas.microsoft.com/office/drawing/2014/main" xmlns="" id="{CCFE44FE-5CD4-48D4-AC6F-B46582B26672}"/>
              </a:ext>
            </a:extLst>
          </p:cNvPr>
          <p:cNvPicPr>
            <a:picLocks noGrp="1" noChangeAspect="1"/>
          </p:cNvPicPr>
          <p:nvPr>
            <p:ph sz="quarter" idx="15"/>
          </p:nvPr>
        </p:nvPicPr>
        <p:blipFill>
          <a:blip r:embed="rId2"/>
          <a:stretch>
            <a:fillRect/>
          </a:stretch>
        </p:blipFill>
        <p:spPr>
          <a:xfrm>
            <a:off x="1921202" y="2589086"/>
            <a:ext cx="4255564" cy="2755478"/>
          </a:xfrm>
          <a:prstGeom prst="rect">
            <a:avLst/>
          </a:prstGeom>
        </p:spPr>
      </p:pic>
      <p:sp>
        <p:nvSpPr>
          <p:cNvPr id="16" name="Freeform: Shape 15">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8" name="Freeform: Shape 17">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xmlns="" id="{D496FFD4-74FE-4BB2-9C95-5E0E1A3956FE}"/>
              </a:ext>
            </a:extLst>
          </p:cNvPr>
          <p:cNvSpPr>
            <a:spLocks noGrp="1"/>
          </p:cNvSpPr>
          <p:nvPr>
            <p:ph sz="quarter" idx="14"/>
          </p:nvPr>
        </p:nvSpPr>
        <p:spPr>
          <a:xfrm>
            <a:off x="7781373" y="2279151"/>
            <a:ext cx="3627063" cy="338714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dirty="0">
                <a:solidFill>
                  <a:schemeClr val="accent2"/>
                </a:solidFill>
              </a:rPr>
              <a:t>Provides both </a:t>
            </a:r>
            <a:r>
              <a:rPr lang="en-US" u="sng" dirty="0">
                <a:solidFill>
                  <a:schemeClr val="accent2"/>
                </a:solidFill>
              </a:rPr>
              <a:t>follow-up</a:t>
            </a:r>
            <a:r>
              <a:rPr lang="en-US" dirty="0">
                <a:solidFill>
                  <a:schemeClr val="accent2"/>
                </a:solidFill>
              </a:rPr>
              <a:t> and </a:t>
            </a:r>
            <a:r>
              <a:rPr lang="en-US" u="sng" dirty="0">
                <a:solidFill>
                  <a:schemeClr val="accent2"/>
                </a:solidFill>
              </a:rPr>
              <a:t>this visit</a:t>
            </a:r>
            <a:r>
              <a:rPr lang="en-US" dirty="0">
                <a:solidFill>
                  <a:schemeClr val="accent2"/>
                </a:solidFill>
              </a:rPr>
              <a:t> options:</a:t>
            </a:r>
          </a:p>
          <a:p>
            <a:pPr indent="-228600">
              <a:lnSpc>
                <a:spcPct val="90000"/>
              </a:lnSpc>
              <a:buFont typeface="Arial" panose="020B0604020202020204" pitchFamily="34" charset="0"/>
              <a:buChar char="•"/>
            </a:pPr>
            <a:r>
              <a:rPr lang="en-US" b="1" dirty="0">
                <a:solidFill>
                  <a:schemeClr val="accent2"/>
                </a:solidFill>
              </a:rPr>
              <a:t>Full</a:t>
            </a:r>
            <a:r>
              <a:rPr lang="en-US" dirty="0">
                <a:solidFill>
                  <a:schemeClr val="accent2"/>
                </a:solidFill>
              </a:rPr>
              <a:t> satisfier for visit billing; </a:t>
            </a:r>
            <a:r>
              <a:rPr lang="en-US" b="1" dirty="0">
                <a:solidFill>
                  <a:schemeClr val="accent2"/>
                </a:solidFill>
              </a:rPr>
              <a:t>partial</a:t>
            </a:r>
            <a:r>
              <a:rPr lang="en-US" dirty="0">
                <a:solidFill>
                  <a:schemeClr val="accent2"/>
                </a:solidFill>
              </a:rPr>
              <a:t> satisfier for next scheduled appointment. </a:t>
            </a:r>
          </a:p>
        </p:txBody>
      </p:sp>
      <p:sp>
        <p:nvSpPr>
          <p:cNvPr id="4" name="Date Placeholder 3">
            <a:extLst>
              <a:ext uri="{FF2B5EF4-FFF2-40B4-BE49-F238E27FC236}">
                <a16:creationId xmlns:a16="http://schemas.microsoft.com/office/drawing/2014/main" xmlns="" id="{56F02EAD-C0E6-436E-80FD-7520C36ABC0F}"/>
              </a:ext>
            </a:extLst>
          </p:cNvPr>
          <p:cNvSpPr>
            <a:spLocks noGrp="1"/>
          </p:cNvSpPr>
          <p:nvPr>
            <p:ph type="dt" sz="half" idx="16"/>
          </p:nvPr>
        </p:nvSpPr>
        <p:spPr>
          <a:xfrm>
            <a:off x="10474352" y="6400619"/>
            <a:ext cx="835352" cy="365125"/>
          </a:xfrm>
        </p:spPr>
        <p:txBody>
          <a:bodyPr vert="horz" lIns="91440" tIns="45720" rIns="91440" bIns="45720" rtlCol="0" anchor="ctr">
            <a:normAutofit/>
          </a:bodyPr>
          <a:lstStyle/>
          <a:p>
            <a:pPr indent="-3657600" defTabSz="914400">
              <a:spcAft>
                <a:spcPts val="600"/>
              </a:spcAft>
            </a:pPr>
            <a:r>
              <a:rPr lang="en-US" dirty="0" smtClean="0">
                <a:solidFill>
                  <a:prstClr val="black">
                    <a:tint val="75000"/>
                  </a:prstClr>
                </a:solidFill>
              </a:rPr>
              <a:t>03.21.2019</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4086155C-27A6-4705-A5D9-35FAAAC5F905}"/>
              </a:ext>
            </a:extLst>
          </p:cNvPr>
          <p:cNvSpPr>
            <a:spLocks noGrp="1"/>
          </p:cNvSpPr>
          <p:nvPr>
            <p:ph type="ftr" sz="quarter" idx="17"/>
          </p:nvPr>
        </p:nvSpPr>
        <p:spPr>
          <a:xfrm>
            <a:off x="8396428" y="6400619"/>
            <a:ext cx="2292096" cy="365125"/>
          </a:xfrm>
        </p:spPr>
        <p:txBody>
          <a:bodyPr vert="horz" lIns="91440" tIns="45720" rIns="91440" bIns="45720" rtlCol="0" anchor="ctr">
            <a:normAutofit/>
          </a:bodyPr>
          <a:lstStyle/>
          <a:p>
            <a:pPr algn="ctr" defTabSz="914400">
              <a:spcAft>
                <a:spcPts val="600"/>
              </a:spcAft>
            </a:pPr>
            <a:r>
              <a:rPr lang="en-US" kern="1200" dirty="0" smtClean="0">
                <a:solidFill>
                  <a:prstClr val="black">
                    <a:tint val="75000"/>
                  </a:prstClr>
                </a:solidFill>
                <a:latin typeface="+mn-lt"/>
                <a:ea typeface="+mn-ea"/>
                <a:cs typeface="+mn-cs"/>
              </a:rPr>
              <a:t>Provider Cerner Education Session 6</a:t>
            </a:r>
            <a:endParaRPr lang="en-US" kern="1200" dirty="0">
              <a:solidFill>
                <a:prstClr val="black">
                  <a:tint val="75000"/>
                </a:prstClr>
              </a:solidFill>
              <a:latin typeface="+mn-lt"/>
              <a:ea typeface="+mn-ea"/>
              <a:cs typeface="+mn-cs"/>
            </a:endParaRPr>
          </a:p>
        </p:txBody>
      </p:sp>
      <p:sp>
        <p:nvSpPr>
          <p:cNvPr id="6" name="Slide Number Placeholder 5">
            <a:extLst>
              <a:ext uri="{FF2B5EF4-FFF2-40B4-BE49-F238E27FC236}">
                <a16:creationId xmlns:a16="http://schemas.microsoft.com/office/drawing/2014/main" xmlns="" id="{55DB4402-C076-462D-9DA8-3D5AC65A301A}"/>
              </a:ext>
            </a:extLst>
          </p:cNvPr>
          <p:cNvSpPr>
            <a:spLocks noGrp="1"/>
          </p:cNvSpPr>
          <p:nvPr>
            <p:ph type="sldNum" sz="quarter" idx="18"/>
          </p:nvPr>
        </p:nvSpPr>
        <p:spPr>
          <a:xfrm>
            <a:off x="8985504" y="6400618"/>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prstClr val="black">
                    <a:tint val="75000"/>
                  </a:prstClr>
                </a:solidFill>
              </a:rPr>
              <a:pPr defTabSz="914400">
                <a:spcAft>
                  <a:spcPts val="600"/>
                </a:spcAft>
              </a:pPr>
              <a:t>8</a:t>
            </a:fld>
            <a:endParaRPr lang="en-US" sz="1200" dirty="0">
              <a:solidFill>
                <a:prstClr val="black">
                  <a:tint val="75000"/>
                </a:prstClr>
              </a:solidFill>
            </a:endParaRPr>
          </a:p>
        </p:txBody>
      </p:sp>
    </p:spTree>
    <p:extLst>
      <p:ext uri="{BB962C8B-B14F-4D97-AF65-F5344CB8AC3E}">
        <p14:creationId xmlns:p14="http://schemas.microsoft.com/office/powerpoint/2010/main" val="315554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84997-C113-4A43-A2EA-1C711BDE8EA2}"/>
              </a:ext>
            </a:extLst>
          </p:cNvPr>
          <p:cNvSpPr>
            <a:spLocks noGrp="1"/>
          </p:cNvSpPr>
          <p:nvPr>
            <p:ph type="title"/>
          </p:nvPr>
        </p:nvSpPr>
        <p:spPr/>
        <p:txBody>
          <a:bodyPr/>
          <a:lstStyle/>
          <a:p>
            <a:pPr algn="ctr"/>
            <a:r>
              <a:rPr lang="en-US" dirty="0"/>
              <a:t>Colon Cancer Screening…</a:t>
            </a:r>
          </a:p>
        </p:txBody>
      </p:sp>
      <p:sp>
        <p:nvSpPr>
          <p:cNvPr id="3" name="Content Placeholder 2">
            <a:extLst>
              <a:ext uri="{FF2B5EF4-FFF2-40B4-BE49-F238E27FC236}">
                <a16:creationId xmlns:a16="http://schemas.microsoft.com/office/drawing/2014/main" xmlns="" id="{30B9DDB4-B87C-49A1-8A20-6D019FA7311A}"/>
              </a:ext>
            </a:extLst>
          </p:cNvPr>
          <p:cNvSpPr>
            <a:spLocks noGrp="1"/>
          </p:cNvSpPr>
          <p:nvPr>
            <p:ph sz="quarter" idx="14"/>
          </p:nvPr>
        </p:nvSpPr>
        <p:spPr>
          <a:xfrm>
            <a:off x="6802657" y="1850948"/>
            <a:ext cx="4813300" cy="3887470"/>
          </a:xfrm>
        </p:spPr>
        <p:txBody>
          <a:bodyPr/>
          <a:lstStyle/>
          <a:p>
            <a:pPr marL="342900" indent="-342900">
              <a:buFont typeface="Arial" panose="020B0604020202020204" pitchFamily="34" charset="0"/>
              <a:buChar char="•"/>
            </a:pPr>
            <a:r>
              <a:rPr lang="en-US" b="1" dirty="0">
                <a:solidFill>
                  <a:schemeClr val="accent2"/>
                </a:solidFill>
              </a:rPr>
              <a:t>Yes.</a:t>
            </a:r>
          </a:p>
          <a:p>
            <a:pPr marL="342900" indent="-342900">
              <a:buFont typeface="Arial" panose="020B0604020202020204" pitchFamily="34" charset="0"/>
              <a:buChar char="•"/>
            </a:pPr>
            <a:r>
              <a:rPr lang="en-US" b="1" dirty="0">
                <a:solidFill>
                  <a:schemeClr val="accent2"/>
                </a:solidFill>
              </a:rPr>
              <a:t>We Know.</a:t>
            </a:r>
          </a:p>
          <a:p>
            <a:pPr marL="342900" indent="-342900">
              <a:buFont typeface="Arial" panose="020B0604020202020204" pitchFamily="34" charset="0"/>
              <a:buChar char="•"/>
            </a:pPr>
            <a:r>
              <a:rPr lang="en-US" dirty="0">
                <a:solidFill>
                  <a:schemeClr val="accent2"/>
                </a:solidFill>
              </a:rPr>
              <a:t>Right now, our incoming colonoscopies </a:t>
            </a:r>
            <a:r>
              <a:rPr lang="en-US" u="sng" dirty="0">
                <a:solidFill>
                  <a:schemeClr val="accent2"/>
                </a:solidFill>
              </a:rPr>
              <a:t>do not</a:t>
            </a:r>
            <a:r>
              <a:rPr lang="en-US" dirty="0">
                <a:solidFill>
                  <a:schemeClr val="accent2"/>
                </a:solidFill>
              </a:rPr>
              <a:t> satisfy the screening automatically.</a:t>
            </a:r>
          </a:p>
          <a:p>
            <a:pPr marL="342900" indent="-342900">
              <a:buFont typeface="Arial" panose="020B0604020202020204" pitchFamily="34" charset="0"/>
              <a:buChar char="•"/>
            </a:pPr>
            <a:r>
              <a:rPr lang="en-US" dirty="0">
                <a:solidFill>
                  <a:schemeClr val="accent2"/>
                </a:solidFill>
              </a:rPr>
              <a:t>Right now, you </a:t>
            </a:r>
            <a:r>
              <a:rPr lang="en-US" u="sng" dirty="0">
                <a:solidFill>
                  <a:schemeClr val="accent2"/>
                </a:solidFill>
              </a:rPr>
              <a:t>cannot</a:t>
            </a:r>
            <a:r>
              <a:rPr lang="en-US" dirty="0">
                <a:solidFill>
                  <a:schemeClr val="accent2"/>
                </a:solidFill>
              </a:rPr>
              <a:t> order a colonoscopy from the recommendation.  </a:t>
            </a:r>
          </a:p>
        </p:txBody>
      </p:sp>
      <p:pic>
        <p:nvPicPr>
          <p:cNvPr id="9" name="Content Placeholder 8">
            <a:extLst>
              <a:ext uri="{FF2B5EF4-FFF2-40B4-BE49-F238E27FC236}">
                <a16:creationId xmlns:a16="http://schemas.microsoft.com/office/drawing/2014/main" xmlns="" id="{0D4E00CC-6814-4E7B-9CC7-030BD5D1121D}"/>
              </a:ext>
            </a:extLst>
          </p:cNvPr>
          <p:cNvPicPr>
            <a:picLocks noGrp="1" noChangeAspect="1"/>
          </p:cNvPicPr>
          <p:nvPr>
            <p:ph sz="quarter" idx="15"/>
          </p:nvPr>
        </p:nvPicPr>
        <p:blipFill>
          <a:blip r:embed="rId2"/>
          <a:stretch>
            <a:fillRect/>
          </a:stretch>
        </p:blipFill>
        <p:spPr>
          <a:xfrm>
            <a:off x="293054" y="1772171"/>
            <a:ext cx="6260115" cy="3966247"/>
          </a:xfrm>
          <a:prstGeom prst="rect">
            <a:avLst/>
          </a:prstGeom>
        </p:spPr>
      </p:pic>
      <p:sp>
        <p:nvSpPr>
          <p:cNvPr id="5" name="Date Placeholder 4">
            <a:extLst>
              <a:ext uri="{FF2B5EF4-FFF2-40B4-BE49-F238E27FC236}">
                <a16:creationId xmlns:a16="http://schemas.microsoft.com/office/drawing/2014/main" xmlns="" id="{288027EF-BCAC-47D7-BF47-845432CAF3C5}"/>
              </a:ext>
            </a:extLst>
          </p:cNvPr>
          <p:cNvSpPr>
            <a:spLocks noGrp="1"/>
          </p:cNvSpPr>
          <p:nvPr>
            <p:ph type="dt" sz="half" idx="16"/>
          </p:nvPr>
        </p:nvSpPr>
        <p:spPr/>
        <p:txBody>
          <a:bodyPr/>
          <a:lstStyle/>
          <a:p>
            <a:pPr indent="-3657600"/>
            <a:r>
              <a:rPr lang="en-US" dirty="0" smtClean="0"/>
              <a:t>03.21.2019</a:t>
            </a:r>
            <a:endParaRPr lang="en-US" dirty="0"/>
          </a:p>
        </p:txBody>
      </p:sp>
      <p:sp>
        <p:nvSpPr>
          <p:cNvPr id="6" name="Footer Placeholder 5">
            <a:extLst>
              <a:ext uri="{FF2B5EF4-FFF2-40B4-BE49-F238E27FC236}">
                <a16:creationId xmlns:a16="http://schemas.microsoft.com/office/drawing/2014/main" xmlns="" id="{248A8920-DD87-48F0-BC47-B45C05AA0CEC}"/>
              </a:ext>
            </a:extLst>
          </p:cNvPr>
          <p:cNvSpPr>
            <a:spLocks noGrp="1"/>
          </p:cNvSpPr>
          <p:nvPr>
            <p:ph type="ftr" sz="quarter" idx="17"/>
          </p:nvPr>
        </p:nvSpPr>
        <p:spPr/>
        <p:txBody>
          <a:bodyPr/>
          <a:lstStyle/>
          <a:p>
            <a:r>
              <a:rPr lang="en-US" smtClean="0"/>
              <a:t>Provider Cerner Education Session 6</a:t>
            </a:r>
            <a:endParaRPr lang="en-US"/>
          </a:p>
        </p:txBody>
      </p:sp>
      <p:sp>
        <p:nvSpPr>
          <p:cNvPr id="7" name="Slide Number Placeholder 6">
            <a:extLst>
              <a:ext uri="{FF2B5EF4-FFF2-40B4-BE49-F238E27FC236}">
                <a16:creationId xmlns:a16="http://schemas.microsoft.com/office/drawing/2014/main" xmlns="" id="{44F1D8AD-A60F-4037-85A1-C1DE79EA7F1C}"/>
              </a:ext>
            </a:extLst>
          </p:cNvPr>
          <p:cNvSpPr>
            <a:spLocks noGrp="1"/>
          </p:cNvSpPr>
          <p:nvPr>
            <p:ph type="sldNum" sz="quarter" idx="18"/>
          </p:nvPr>
        </p:nvSpPr>
        <p:spPr/>
        <p:txBody>
          <a:bodyPr/>
          <a:lstStyle/>
          <a:p>
            <a:fld id="{63DCA5C9-2E11-4C67-86EB-AE1DE127DC64}" type="slidenum">
              <a:rPr lang="en-US" smtClean="0"/>
              <a:pPr/>
              <a:t>9</a:t>
            </a:fld>
            <a:endParaRPr lang="en-US"/>
          </a:p>
        </p:txBody>
      </p:sp>
      <p:pic>
        <p:nvPicPr>
          <p:cNvPr id="3076" name="Picture 4" descr="Image result for angry doctor">
            <a:extLst>
              <a:ext uri="{FF2B5EF4-FFF2-40B4-BE49-F238E27FC236}">
                <a16:creationId xmlns:a16="http://schemas.microsoft.com/office/drawing/2014/main" xmlns="" id="{7FB7F464-FA12-4CDC-972B-C566F9BE9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715" y="4800600"/>
            <a:ext cx="3221944" cy="168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18273"/>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tx" id="{FCCB580B-1455-467E-B470-101171E8B7B6}" vid="{6B02D165-2AEE-4AA0-A54E-54C8AF3B5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2518</Words>
  <Application>Microsoft Office PowerPoint</Application>
  <PresentationFormat>Widescreen</PresentationFormat>
  <Paragraphs>711</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UI</vt:lpstr>
      <vt:lpstr>Office Theme</vt:lpstr>
      <vt:lpstr>Provider Cerner Education Session #6</vt:lpstr>
      <vt:lpstr>Test Patients for Use</vt:lpstr>
      <vt:lpstr>Overview:</vt:lpstr>
      <vt:lpstr>Recommendations and PCA:</vt:lpstr>
      <vt:lpstr>About Recommendations:</vt:lpstr>
      <vt:lpstr>Workflow: Active Recommendations </vt:lpstr>
      <vt:lpstr>Workflow: Recommendations Review:</vt:lpstr>
      <vt:lpstr>Wellness visit Recommendations:</vt:lpstr>
      <vt:lpstr>Colon Cancer Screening…</vt:lpstr>
      <vt:lpstr>Everyone is working on it.   We promise.  </vt:lpstr>
      <vt:lpstr>Modifying a time interval between recommendations:</vt:lpstr>
      <vt:lpstr>Recommendations: Adult</vt:lpstr>
      <vt:lpstr>Recommendations: Adult</vt:lpstr>
      <vt:lpstr>Recommendations: Adult</vt:lpstr>
      <vt:lpstr>Recommendations: Adult</vt:lpstr>
      <vt:lpstr>Recommendations: Pediatrics</vt:lpstr>
      <vt:lpstr>Recommendations: Pediatrics</vt:lpstr>
      <vt:lpstr>About the Preventative Care Advisor:</vt:lpstr>
      <vt:lpstr>PowerPoint Presentation</vt:lpstr>
      <vt:lpstr>PCA-Specific Recommendations:  </vt:lpstr>
      <vt:lpstr>Preventative-Care-Advisor Specific Recommendations</vt:lpstr>
      <vt:lpstr>Dynamic Worklist:</vt:lpstr>
      <vt:lpstr>PowerPoint Presentation</vt:lpstr>
      <vt:lpstr>Limited, specific problems/conditions:</vt:lpstr>
      <vt:lpstr>Queries return:  </vt:lpstr>
      <vt:lpstr>Links to the Chart:</vt:lpstr>
      <vt:lpstr>Dynamic Worklist: Creating Patient Communication</vt:lpstr>
      <vt:lpstr>Survey results:  Pre-Education, Dec 20, 2018 (Baseline) </vt:lpstr>
      <vt:lpstr>Survey results: 5th Educational Session, March 20,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Cerner Education Session #6</dc:title>
  <dc:creator>Ross, MD, Michael A</dc:creator>
  <cp:lastModifiedBy>Graves, Jennifer</cp:lastModifiedBy>
  <cp:revision>10</cp:revision>
  <cp:lastPrinted>2019-03-21T10:24:17Z</cp:lastPrinted>
  <dcterms:created xsi:type="dcterms:W3CDTF">2019-03-20T22:43:59Z</dcterms:created>
  <dcterms:modified xsi:type="dcterms:W3CDTF">2019-03-21T10:45:24Z</dcterms:modified>
</cp:coreProperties>
</file>