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6" r:id="rId2"/>
  </p:sldMasterIdLst>
  <p:notesMasterIdLst>
    <p:notesMasterId r:id="rId26"/>
  </p:notesMasterIdLst>
  <p:handoutMasterIdLst>
    <p:handoutMasterId r:id="rId27"/>
  </p:handoutMasterIdLst>
  <p:sldIdLst>
    <p:sldId id="279" r:id="rId3"/>
    <p:sldId id="314" r:id="rId4"/>
    <p:sldId id="359" r:id="rId5"/>
    <p:sldId id="381" r:id="rId6"/>
    <p:sldId id="380" r:id="rId7"/>
    <p:sldId id="382" r:id="rId8"/>
    <p:sldId id="395" r:id="rId9"/>
    <p:sldId id="383" r:id="rId10"/>
    <p:sldId id="384" r:id="rId11"/>
    <p:sldId id="396" r:id="rId12"/>
    <p:sldId id="385" r:id="rId13"/>
    <p:sldId id="386" r:id="rId14"/>
    <p:sldId id="387" r:id="rId15"/>
    <p:sldId id="388" r:id="rId16"/>
    <p:sldId id="390" r:id="rId17"/>
    <p:sldId id="389" r:id="rId18"/>
    <p:sldId id="394" r:id="rId19"/>
    <p:sldId id="393" r:id="rId20"/>
    <p:sldId id="392" r:id="rId21"/>
    <p:sldId id="391" r:id="rId22"/>
    <p:sldId id="379" r:id="rId23"/>
    <p:sldId id="257" r:id="rId24"/>
    <p:sldId id="25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A9B8"/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56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01.31.2019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7173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A1BD1-79F2-4460-9208-9D6D02114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BA21F-2F5E-44CF-A3DD-DABAF160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F7EF1A-B5E8-4D22-92C4-3988B4EB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E93BC0-8512-45B2-920B-7E052CF0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wide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83409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78075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07712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708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  <p:sldLayoutId id="214748371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3" r:id="rId4"/>
    <p:sldLayoutId id="214748372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>
          <p15:clr>
            <a:srgbClr val="F26B43"/>
          </p15:clr>
        </p15:guide>
        <p15:guide id="2" pos="308">
          <p15:clr>
            <a:srgbClr val="F26B43"/>
          </p15:clr>
        </p15:guide>
        <p15:guide id="3" pos="925">
          <p15:clr>
            <a:srgbClr val="F26B43"/>
          </p15:clr>
        </p15:guide>
        <p15:guide id="4" pos="1112">
          <p15:clr>
            <a:srgbClr val="F26B43"/>
          </p15:clr>
        </p15:guide>
        <p15:guide id="5" pos="1729">
          <p15:clr>
            <a:srgbClr val="F26B43"/>
          </p15:clr>
        </p15:guide>
        <p15:guide id="6" pos="1917">
          <p15:clr>
            <a:srgbClr val="F26B43"/>
          </p15:clr>
        </p15:guide>
        <p15:guide id="7" pos="2535">
          <p15:clr>
            <a:srgbClr val="F26B43"/>
          </p15:clr>
        </p15:guide>
        <p15:guide id="8" pos="3343">
          <p15:clr>
            <a:srgbClr val="F26B43"/>
          </p15:clr>
        </p15:guide>
        <p15:guide id="9" pos="3533">
          <p15:clr>
            <a:srgbClr val="F26B43"/>
          </p15:clr>
        </p15:guide>
        <p15:guide id="10" pos="4151">
          <p15:clr>
            <a:srgbClr val="F26B43"/>
          </p15:clr>
        </p15:guide>
        <p15:guide id="11" pos="7373">
          <p15:clr>
            <a:srgbClr val="F26B43"/>
          </p15:clr>
        </p15:guide>
        <p15:guide id="12" pos="4341">
          <p15:clr>
            <a:srgbClr val="F26B43"/>
          </p15:clr>
        </p15:guide>
        <p15:guide id="13" pos="4955">
          <p15:clr>
            <a:srgbClr val="F26B43"/>
          </p15:clr>
        </p15:guide>
        <p15:guide id="14" pos="5145">
          <p15:clr>
            <a:srgbClr val="F26B43"/>
          </p15:clr>
        </p15:guide>
        <p15:guide id="15" pos="5763">
          <p15:clr>
            <a:srgbClr val="F26B43"/>
          </p15:clr>
        </p15:guide>
        <p15:guide id="16" pos="6761">
          <p15:clr>
            <a:srgbClr val="F26B43"/>
          </p15:clr>
        </p15:guide>
        <p15:guide id="17" pos="6565">
          <p15:clr>
            <a:srgbClr val="F26B43"/>
          </p15:clr>
        </p15:guide>
        <p15:guide id="18" pos="5953">
          <p15:clr>
            <a:srgbClr val="F26B43"/>
          </p15:clr>
        </p15:guide>
        <p15:guide id="19" orient="horz" pos="4176">
          <p15:clr>
            <a:srgbClr val="F26B43"/>
          </p15:clr>
        </p15:guide>
        <p15:guide id="20" orient="horz" pos="38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.emhs.org/ClinicalInformaticsEducation/media/Clinical-Informatics/Videos/Provider%20to%20Provider/Autotext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i.emhs.org/ClinicalInformaticsEducation/media/Clinical-Informatics/Videos/Provider%20to%20Provider/Auto-Text-Sharing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Cerner Education Session 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01.31.2019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7D482-5CCD-4669-AC9C-039E3F696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Eastern Maine Medical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Dr. Michael Ross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F420E4-CE27-4960-B1E2-55C5BA64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r>
              <a:rPr lang="en-US" sz="3800" dirty="0">
                <a:solidFill>
                  <a:schemeClr val="tx1"/>
                </a:solidFill>
                <a:latin typeface="+mj-lt"/>
              </a:rPr>
              <a:t>Using Smart Templates and Autotext: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Image result for smart templates funny">
            <a:extLst>
              <a:ext uri="{FF2B5EF4-FFF2-40B4-BE49-F238E27FC236}">
                <a16:creationId xmlns:a16="http://schemas.microsoft.com/office/drawing/2014/main" id="{02069E25-4DE2-4DB8-BA31-07D6C220A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6865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ED057-3485-4AEB-B975-8C06D878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7052" y="694944"/>
            <a:ext cx="271682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Calibri" panose="020F0502020204030204"/>
              </a:rPr>
              <a:t>01.31.2019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F468C-C972-47B7-AECB-352E0D55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63DCA5C9-2E11-4C67-86EB-AE1DE127DC64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10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342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9F4C-91C9-45A4-9B9C-2DA76D95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Templates </a:t>
            </a:r>
            <a:br>
              <a:rPr lang="en-US" dirty="0"/>
            </a:br>
            <a:r>
              <a:rPr lang="en-US" dirty="0"/>
              <a:t>(Also Known As .</a:t>
            </a:r>
            <a:r>
              <a:rPr lang="en-US" dirty="0" err="1"/>
              <a:t>Imissinsertingthingslikewedidincentricity</a:t>
            </a:r>
            <a:r>
              <a:rPr lang="en-US" dirty="0"/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F07A-50F0-4488-B72E-59CC71B57D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7DA2-2278-4930-AF0E-4E52D85D13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0B8CA-06F8-479E-8ED7-3879933907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D00712-DDCF-48D6-B91B-977ECDE36C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338" y="2239424"/>
            <a:ext cx="4813300" cy="388747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 bring labs, rad, micro, and other content into your note.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used in both the M-page and the document.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 are organized by if they pull from this encounter (</a:t>
            </a:r>
            <a:r>
              <a:rPr lang="en-US" dirty="0" err="1"/>
              <a:t>thisFIN</a:t>
            </a:r>
            <a:r>
              <a:rPr lang="en-US" dirty="0"/>
              <a:t>) or across encounters (</a:t>
            </a:r>
            <a:r>
              <a:rPr lang="en-US" dirty="0" err="1"/>
              <a:t>crossFIN</a:t>
            </a:r>
            <a:r>
              <a:rPr lang="en-US" dirty="0"/>
              <a:t>).  This has implications for inpatient/ambulatory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 are built out as free-standing, or can be manipulated into </a:t>
            </a:r>
            <a:r>
              <a:rPr lang="en-US" dirty="0" err="1"/>
              <a:t>Autotexts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536BCF-36D4-4EE2-BDA3-C45C1775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1588706"/>
            <a:ext cx="3918151" cy="4038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3E9BE-0D53-46FE-90FB-3A462FD8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73" y="2156752"/>
            <a:ext cx="2300064" cy="1515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885868-E244-49CB-8CF6-54CA2970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312" y="4936043"/>
            <a:ext cx="2632531" cy="10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D135EEF-C1F1-45AB-B6AF-4CCB5BA6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Useful Smart Templates: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8E26F3-BDCE-4B2E-A2FC-8B1AA52270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10977144" cy="44354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/vitals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/micro</a:t>
            </a:r>
          </a:p>
          <a:p>
            <a:r>
              <a:rPr lang="en-US" dirty="0"/>
              <a:t>HPI elements accessible for Autotext building: Age, Birth date, Current Date and Time, Discharge Medications, Gender , Marital status, MU Future Appointments, Primary Care Physician, </a:t>
            </a:r>
            <a:r>
              <a:rPr lang="en-US" dirty="0" err="1"/>
              <a:t>etc</a:t>
            </a:r>
            <a:r>
              <a:rPr lang="en-US" dirty="0"/>
              <a:t>:</a:t>
            </a:r>
          </a:p>
          <a:p>
            <a:r>
              <a:rPr lang="en-US" dirty="0"/>
              <a:t>Smart Templates can be combined with autotext to create a detailed initial HPI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00860-8974-4328-BEF1-247DDE37D3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0B262-C225-4360-B21A-5944F757DC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0E67D-45E9-4DF1-BFC3-5A1FDD5648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50409-4D9F-49E0-8961-AE0DCE112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64" y="5356960"/>
            <a:ext cx="4850937" cy="1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EE4C97-6F43-406F-8900-82557712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1" y="2177183"/>
            <a:ext cx="7390143" cy="3983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2E831-BD66-4835-AC81-CEA226D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/>
          <a:lstStyle/>
          <a:p>
            <a:pPr algn="ctr"/>
            <a:r>
              <a:rPr lang="en-US"/>
              <a:t>How to build smart-template-embedded Autotext: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1894-0E8C-4E79-A846-45ADCE948EC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2B3F-5760-4E3B-AA7B-25040C4AB1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C8DB-4BFC-4F55-8D3A-1148D1F415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D5E41-FA2A-4FAD-9334-FCB5FBB9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71" y="1123666"/>
            <a:ext cx="3835597" cy="20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BE74-E8E0-4373-B471-C83D2615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56" y="2581464"/>
            <a:ext cx="3733992" cy="431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34F15-870E-4E53-9FA4-003D2E50E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368" y="3925649"/>
            <a:ext cx="3797495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8FAA-0802-40F2-9445-F11C2D96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your smart template-embedded Autotext: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0077-9375-4D14-8D6E-3AC0DE96E3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1411-190A-44F2-9350-0F9F9A6E3C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7E44-7851-4C30-9649-4708DD7E9A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msmar1\AppData\Local\Temp\SNAGHTML6e14996.PNG">
            <a:extLst>
              <a:ext uri="{FF2B5EF4-FFF2-40B4-BE49-F238E27FC236}">
                <a16:creationId xmlns:a16="http://schemas.microsoft.com/office/drawing/2014/main" id="{2EDFA496-549F-464A-8C61-2B3D29C7698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9" y="1692275"/>
            <a:ext cx="822806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CEFD8-CBDF-4394-899A-42623FD02122}"/>
              </a:ext>
            </a:extLst>
          </p:cNvPr>
          <p:cNvSpPr txBox="1"/>
          <p:nvPr/>
        </p:nvSpPr>
        <p:spPr>
          <a:xfrm>
            <a:off x="2309567" y="3968685"/>
            <a:ext cx="580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some smart templates that are available only for autotext insertion: pathology and rheumatology in particular.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78C477-1F59-4BE9-B713-F1560041EB6F}"/>
              </a:ext>
            </a:extLst>
          </p:cNvPr>
          <p:cNvSpPr/>
          <p:nvPr/>
        </p:nvSpPr>
        <p:spPr>
          <a:xfrm>
            <a:off x="890337" y="2959768"/>
            <a:ext cx="3007895" cy="31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85C3-82F6-4EC8-8C27-307C2C1B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Autotext Basics: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D33C-466D-4F03-9C6E-841922C959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2F6D-B6CD-4B9C-BCE8-D8EA72C018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41867-9EA8-43D4-BEC3-1D46524199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02B3A2-D315-41CF-861E-6306E57A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97" y="1022569"/>
            <a:ext cx="7595257" cy="5024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685F5-6B23-4A25-BD2A-CB0FB5D6FE34}"/>
              </a:ext>
            </a:extLst>
          </p:cNvPr>
          <p:cNvSpPr txBox="1"/>
          <p:nvPr/>
        </p:nvSpPr>
        <p:spPr>
          <a:xfrm>
            <a:off x="5071758" y="6203076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 Link: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31A7-D7B2-40E5-B7E6-478A2970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Autotext 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4426-1FAF-4A5D-B171-B5A51EAAED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Autotext has no limit: Can add multiple pages of content</a:t>
            </a:r>
          </a:p>
          <a:p>
            <a:pPr marL="626364" lvl="2" indent="-342900"/>
            <a:r>
              <a:rPr lang="en-US" dirty="0"/>
              <a:t>Letters</a:t>
            </a:r>
          </a:p>
          <a:p>
            <a:pPr marL="626364" lvl="2" indent="-342900"/>
            <a:r>
              <a:rPr lang="en-US" dirty="0"/>
              <a:t>Community resources</a:t>
            </a:r>
          </a:p>
          <a:p>
            <a:pPr marL="626364" lvl="2" indent="-342900"/>
            <a:r>
              <a:rPr lang="en-US" dirty="0"/>
              <a:t>Patient Instructions</a:t>
            </a:r>
          </a:p>
          <a:p>
            <a:pPr marL="626364" lvl="2" indent="-342900"/>
            <a:r>
              <a:rPr lang="en-US" dirty="0"/>
              <a:t>Locations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Dropdowns/configuration/defaults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Provider-facing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facing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Centricity Autotext as a base</a:t>
            </a:r>
          </a:p>
          <a:p>
            <a:r>
              <a:rPr lang="en-US" dirty="0"/>
              <a:t>(Included in email)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2B85-AFFD-47EF-AE44-FA25C6002D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49E4-0724-4795-AC61-687993107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A45A-B5AA-4F49-9524-DF02C2429F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DA0A6-70A6-448B-9976-2C02D12B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83" y="2319421"/>
            <a:ext cx="5492366" cy="28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7110-16D5-4E6E-B5FC-F3B6D4AB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Autotext Dropdowns: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1BEE-F7DD-4412-B1FB-1732E9ECF5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7D8A-D1F4-4401-ACBC-55640A4E7B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F2BE-E03C-4B78-892F-F28619FF4E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C3DBC-8CA3-47E3-9594-60E0BEEB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5" y="1675606"/>
            <a:ext cx="10147109" cy="4805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9F2F7A-F8F0-4257-9177-9D4A4258D947}"/>
              </a:ext>
            </a:extLst>
          </p:cNvPr>
          <p:cNvSpPr/>
          <p:nvPr/>
        </p:nvSpPr>
        <p:spPr>
          <a:xfrm>
            <a:off x="6431852" y="1668544"/>
            <a:ext cx="4874323" cy="55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1EC4-39ED-46B4-93B7-2AC32022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Autotext example: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5087B-2BD6-48D1-8F61-F981934DC4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8DEB-B753-43B7-8FC9-DC624B5F1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B7769-2FA6-4F2C-940A-C380212F5E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8C5E5-71E5-4752-9604-D74AD511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67" y="1325563"/>
            <a:ext cx="6147116" cy="5118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ADFEF-DBB4-4C04-BDF3-5D7EECAF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09" y="858894"/>
            <a:ext cx="6216970" cy="495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9919F-C10B-4E67-8338-2BF2EA44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50" y="1325563"/>
            <a:ext cx="6077262" cy="2368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5C7EE-B96D-46DC-87F0-DD593E08C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494" y="3785102"/>
            <a:ext cx="5994708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9B0B-F091-44B8-AF21-2D34BD33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Method for Sharing Autotext: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F3A1-B40D-4344-9BA3-C6D45C836D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Utilize Message Center: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Least amount of clicks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Doesn’t require the user to go into the Autotext tool each time: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Video link: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772B5-1D2A-46C1-B30B-9B1A4330E2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F4C3-49C4-4834-B4CE-FFC82719A7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3244-BD3D-4B46-AEDB-351A47F9E7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0FE92-A170-44C1-B2AB-7FDB48F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Patients for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2073-1618-443F-BD06-73D13F8DED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49" y="1606858"/>
            <a:ext cx="5013621" cy="4358194"/>
          </a:xfrm>
        </p:spPr>
        <p:txBody>
          <a:bodyPr>
            <a:noAutofit/>
          </a:bodyPr>
          <a:lstStyle/>
          <a:p>
            <a:pPr marL="626364" lvl="2" indent="-342900"/>
            <a:r>
              <a:rPr lang="en-US" sz="2200" dirty="0"/>
              <a:t>Go to Ambulatory organizer/Home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Search for Ross, Michael in the calendar; you will see my calendar for filled with test patients. 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Pick a test patient from the schedule for use today.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We will use this as a source of Test patient’s with Ambulatory encounters for future sessions as well.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2C2E2-879C-4619-AD5A-E988769C3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3125-5257-45D4-8FCE-C2E0AD5918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52B12-E08B-4A1C-B311-A972314664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F9215-71AB-4C9C-9320-5174852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18" y="1606858"/>
            <a:ext cx="5889039" cy="3826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88CA3D-E81C-483B-9418-E1348FAA0BF3}"/>
              </a:ext>
            </a:extLst>
          </p:cNvPr>
          <p:cNvSpPr/>
          <p:nvPr/>
        </p:nvSpPr>
        <p:spPr>
          <a:xfrm>
            <a:off x="8529747" y="3280672"/>
            <a:ext cx="2861862" cy="355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3E9F92-FEE7-44AE-ACA7-C9B3A99B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Autotext Building Session:</a:t>
            </a:r>
            <a:br>
              <a:rPr lang="en-US" dirty="0"/>
            </a:br>
            <a:r>
              <a:rPr lang="en-US" dirty="0"/>
              <a:t>(Copy/paste from Centricity </a:t>
            </a:r>
            <a:r>
              <a:rPr lang="en-US" dirty="0" err="1"/>
              <a:t>Autotexts</a:t>
            </a:r>
            <a:r>
              <a:rPr lang="en-US" dirty="0"/>
              <a:t> to supplement)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4F5C-2B61-4C25-80D9-8A3BD3A7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DB98-1B4A-4527-8CFE-811CAB15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CB00-EA3C-43B5-9F3D-D88CED28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A674E1-56B8-4BA4-B285-D17315C8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Mmodal</a:t>
            </a:r>
            <a:r>
              <a:rPr lang="en-US" dirty="0"/>
              <a:t> and Autotext pairing: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5B6A-9E06-44B5-80DE-8C8A295F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344F-4EDF-4FB6-BD3C-CFF47CA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2F3B-2F0D-45D6-872A-B035FC9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results: 4 Educational Sessions, </a:t>
            </a:r>
            <a:r>
              <a:rPr lang="en-US"/>
              <a:t>Feb 26, </a:t>
            </a:r>
            <a:r>
              <a:rPr lang="en-US" dirty="0"/>
              <a:t>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02.14.2019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8950" y="1234440"/>
          <a:ext cx="5546466" cy="4172108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1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PowerChart Structure: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organized my MPages and their components , and removed components I don’t use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set up the contextual view (documentation on the right)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change filters on the various M-page components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can accurately identify the banner bar, tool bars, table of contents (dark side), and MPage menu.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benefits of using the Workflow M-Page instead of going back/forth to the “Dark Side”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configured my toolbars to meet my needs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access the CCD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Creation: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the workflow M-page and a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comfortable moving back and forth between the workflow M-page and the note without fear of losing work.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system auto-text for documenting (/)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personal auto-text (.)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made a shortcut to pull nursing documentation into my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auto-text that includes Smart Templates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alter the title of a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08189" y="1234443"/>
          <a:ext cx="5809479" cy="1863675"/>
        </p:xfrm>
        <a:graphic>
          <a:graphicData uri="http://schemas.openxmlformats.org/drawingml/2006/table">
            <a:tbl>
              <a:tblPr/>
              <a:tblGrid>
                <a:gridCol w="362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Tools: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a diagnosis and a problem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maintain a current problems list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mark in error a problem on the patient’s problem list so it will no longer be part of their chart.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free-text (Centricity-like) comments to the Family History, Social History, and Problems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added items to the Family History Quick Selection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 update the Social History through modify and add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08189" y="3125726"/>
          <a:ext cx="5809477" cy="2297788"/>
        </p:xfrm>
        <a:graphic>
          <a:graphicData uri="http://schemas.openxmlformats.org/drawingml/2006/table">
            <a:tbl>
              <a:tblPr/>
              <a:tblGrid>
                <a:gridCol w="362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6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Center: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assigned proxies in my message center to my partners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messaging favorites for pools and colleagues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when and how to use between the visit encounters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my between-the-visit encounter locations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feel comfortable using the reply and delete buttons without fear of losing documentation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co-signature and proposed orders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trash and sent items to review old messages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when to use the in-between encounter workflow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message journal to track down a message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send a reminder to my message center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send a reminder to the patient’s chart (pop-up)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messages and documents, and understand the lifespan of a message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08188" y="5475975"/>
          <a:ext cx="5809477" cy="747147"/>
        </p:xfrm>
        <a:graphic>
          <a:graphicData uri="http://schemas.openxmlformats.org/drawingml/2006/table">
            <a:tbl>
              <a:tblPr/>
              <a:tblGrid>
                <a:gridCol w="362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0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Ordering: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favorites on my quick orders pages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“borrow” someone else’s quick orders folder favorites so I can use them.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routinely use Quick Orders and make use of Order Sentences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88950" y="5491602"/>
          <a:ext cx="5546466" cy="731520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MModal: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commands to insert text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next field button and command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create auto-text that are MModal optimized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9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results:  Pre-Education, Dec 20, 2018 (Baseline)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Provider Cerner Education Session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88950" y="1325563"/>
          <a:ext cx="5546466" cy="3886207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0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PowerChart Structure: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organized my MPages and their components , and removed components I don’t use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set up the contextual view (documentation on the right)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change filters on the various M-page components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can accurately identify the banner bar, tool bars, table of contents (dark side), and MPage menu.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benefits of using the Workflow M-Page instead of going back/forth to the “Dark Side”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configured my toolbars to meet my needs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Creation: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the workflow M-page and a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comfortable moving back and forth between the workflow M-page and the note without fear of losing work.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system auto-text for documenting (/)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personal auto-text (.)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made a shortcut to pull nursing documentation into my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auto-text that includes Smart Templates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alter the title of a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64568" y="1325563"/>
          <a:ext cx="5753100" cy="4274820"/>
        </p:xfrm>
        <a:graphic>
          <a:graphicData uri="http://schemas.openxmlformats.org/drawingml/2006/table">
            <a:tbl>
              <a:tblPr/>
              <a:tblGrid>
                <a:gridCol w="35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Tools: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a diagnosis and a problem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maintain a current problems list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mark in error a problem on the patient’s problem list so it will no longer be part of their chart.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free-text (Centricity-like) comments to the Family History, Social History, and Problems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added items to the Family History Quick Selection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 update the Social History through modify and add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Center: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assigned proxies in my message center to my partners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messaging favorites for pools and colleagues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when and how to use between the visit encounters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my between-the-visit encounter locations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Ordering: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favorites on my quick orders pages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“borrow” someone else’s quick orders folder favorites so I can use them.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routinely use Quick Orders and make use of Order Sentences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88950" y="5249287"/>
          <a:ext cx="5546466" cy="914400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MModal: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 use MModal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commands to insert text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next field button and command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create auto-text that are MModal optimized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9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Topics to be Addressed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84924" y="1765910"/>
            <a:ext cx="4813300" cy="388747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Mmodal</a:t>
            </a:r>
            <a:r>
              <a:rPr lang="en-US" dirty="0"/>
              <a:t> Training: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93776" y="1765910"/>
            <a:ext cx="60960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Provider and Patient Letters:</a:t>
            </a:r>
          </a:p>
          <a:p>
            <a:endParaRPr lang="en-US" dirty="0"/>
          </a:p>
          <a:p>
            <a:r>
              <a:rPr lang="en-US" dirty="0"/>
              <a:t>Smart Templates:</a:t>
            </a:r>
          </a:p>
          <a:p>
            <a:endParaRPr lang="en-US" dirty="0"/>
          </a:p>
          <a:p>
            <a:r>
              <a:rPr lang="en-US" dirty="0"/>
              <a:t>Autotext: Basics and Advanced</a:t>
            </a:r>
          </a:p>
          <a:p>
            <a:endParaRPr lang="en-US" dirty="0"/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7BACFB-1AA7-4740-89A3-89E59AF7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Patient Letter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2121B-2FF6-426C-8649-1C2E52B2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78980-3D8F-4BCC-83D6-361994A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5CB1-707A-4794-BE97-0B704C2A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C2F7-051B-4A99-B5DC-0098AF94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Letter: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3970-B128-46C4-B3FB-E06FBB9160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0764-D676-48CE-9CE9-907100A7C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A513E-A3E6-4928-BDF7-CD49F9E17C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84AF2-C7FF-4305-89D5-89D2EDB9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19" y="1280580"/>
            <a:ext cx="6947257" cy="2622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ACB13-BD53-4454-AF8F-75CCECE1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3" y="3429000"/>
            <a:ext cx="2187479" cy="1612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4B2E0A-9127-43C0-BB98-00DD3520DD88}"/>
              </a:ext>
            </a:extLst>
          </p:cNvPr>
          <p:cNvSpPr txBox="1"/>
          <p:nvPr/>
        </p:nvSpPr>
        <p:spPr>
          <a:xfrm>
            <a:off x="8015288" y="1488558"/>
            <a:ext cx="3850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produce letter for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Letter templates exist within the system using /let autotext.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your own templates as you see fit to supplement.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1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7B3-A492-43FA-B6F1-CC070D71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55AA-532D-4F3F-802D-90BF0EAC64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53401" y="2164866"/>
            <a:ext cx="4813300" cy="3887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add orders (including prescriptions) and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type of letter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Multiselect labs to include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Print, or send to office staff </a:t>
            </a:r>
          </a:p>
          <a:p>
            <a:r>
              <a:rPr lang="en-US" dirty="0"/>
              <a:t>on your behalf.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3DD17-42D2-4B11-9F7B-F81A7DC147E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80C6-E84C-4096-8636-5FCD3885D1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A635E-3C01-4984-9E75-E380E816E8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CB28-EAE4-4C23-A311-8C9D3ABE2D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14A3E-024F-4144-BF65-4895A007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7" y="1651686"/>
            <a:ext cx="7553417" cy="46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99FE1A-C2D3-4DD6-A028-DC960DF0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Provider Letter/Provider-to-provider communication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8E1F0-3063-479E-A11D-6BD07A8F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DE77-4238-4B13-88A1-FC59B826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D791-40DA-4B5C-A216-EDD40CB7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8BEB-7AB9-4BF3-ADC9-F9E4D0EB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4172-6429-444A-959F-A1F1D08FD9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Preferred method of sharing clinical content with colleagues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Suggest using this instead of just forwarding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delegation to office staff</a:t>
            </a:r>
          </a:p>
          <a:p>
            <a:endParaRPr lang="en-US" b="1" dirty="0"/>
          </a:p>
          <a:p>
            <a:r>
              <a:rPr lang="en-US" b="1" dirty="0"/>
              <a:t>Draws attention to the most pertinent clinical area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C6FD5F-A2E2-4DC4-9829-302642FD00B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126718" y="1489323"/>
            <a:ext cx="4969282" cy="491691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C0A51-7550-437F-A697-7F3D56E7654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A4725-DE08-467F-9B8E-C0F919FB0D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F9711-15EB-40E1-B422-3662D619C5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7BCE-6DBE-4D6A-ABF7-45B8DC3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Provider-to-provider communication: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18B52-ACB6-4E7A-B2DF-EA7D6461AF9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8A699-F6B0-4508-AF4F-6C12008B10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9BF1-05BF-4599-9941-2D19C0EAE4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BA195-9765-48C5-A4FD-5FFFB31C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1698356"/>
            <a:ext cx="10547892" cy="4102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B83019-4347-44B4-BF0F-2961B0DDE8D8}"/>
              </a:ext>
            </a:extLst>
          </p:cNvPr>
          <p:cNvSpPr/>
          <p:nvPr/>
        </p:nvSpPr>
        <p:spPr>
          <a:xfrm>
            <a:off x="3657600" y="2375555"/>
            <a:ext cx="1414021" cy="254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2.xml><?xml version="1.0" encoding="utf-8"?>
<a:theme xmlns:a="http://schemas.openxmlformats.org/drawingml/2006/main" name="1_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1702</Words>
  <Application>Microsoft Office PowerPoint</Application>
  <PresentationFormat>Widescreen</PresentationFormat>
  <Paragraphs>512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Provider Cerner Education Session 5</vt:lpstr>
      <vt:lpstr>Test Patients for Use</vt:lpstr>
      <vt:lpstr>Overview: Topics to be Addressed Today </vt:lpstr>
      <vt:lpstr>   Patient Letter </vt:lpstr>
      <vt:lpstr>Patient Letter:</vt:lpstr>
      <vt:lpstr>Patient Letter</vt:lpstr>
      <vt:lpstr>    Provider Letter/Provider-to-provider communication</vt:lpstr>
      <vt:lpstr>Provider Letter</vt:lpstr>
      <vt:lpstr>Example of Provider-to-provider communication:</vt:lpstr>
      <vt:lpstr>    Using Smart Templates and Autotext:</vt:lpstr>
      <vt:lpstr>Smart Templates  (Also Known As .Imissinsertingthingslikewedidincentricity)</vt:lpstr>
      <vt:lpstr>Most Useful Smart Templates:</vt:lpstr>
      <vt:lpstr>How to build smart-template-embedded Autotext:</vt:lpstr>
      <vt:lpstr>Create your smart template-embedded Autotext:</vt:lpstr>
      <vt:lpstr>Autotext Basics:</vt:lpstr>
      <vt:lpstr>Advanced Autotext uses:</vt:lpstr>
      <vt:lpstr>Using Autotext Dropdowns:</vt:lpstr>
      <vt:lpstr>Autotext example:</vt:lpstr>
      <vt:lpstr>Best Method for Sharing Autotext:</vt:lpstr>
      <vt:lpstr>   Autotext Building Session: (Copy/paste from Centricity Autotexts to supplement)</vt:lpstr>
      <vt:lpstr>   Mmodal and Autotext pairing:</vt:lpstr>
      <vt:lpstr>Survey results: 4 Educational Sessions, Feb 26, 2019</vt:lpstr>
      <vt:lpstr>Survey results:  Pre-Education, Dec 20, 2018 (Baseline)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Cerner Education Session 5</dc:title>
  <dc:creator>Ross, MD, Michael A</dc:creator>
  <cp:lastModifiedBy>Ross, MD, Michael A</cp:lastModifiedBy>
  <cp:revision>4</cp:revision>
  <dcterms:created xsi:type="dcterms:W3CDTF">2019-02-28T02:16:39Z</dcterms:created>
  <dcterms:modified xsi:type="dcterms:W3CDTF">2019-03-01T16:26:57Z</dcterms:modified>
</cp:coreProperties>
</file>