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16" r:id="rId2"/>
  </p:sldMasterIdLst>
  <p:notesMasterIdLst>
    <p:notesMasterId r:id="rId30"/>
  </p:notesMasterIdLst>
  <p:handoutMasterIdLst>
    <p:handoutMasterId r:id="rId31"/>
  </p:handoutMasterIdLst>
  <p:sldIdLst>
    <p:sldId id="279" r:id="rId3"/>
    <p:sldId id="314" r:id="rId4"/>
    <p:sldId id="359" r:id="rId5"/>
    <p:sldId id="384" r:id="rId6"/>
    <p:sldId id="376" r:id="rId7"/>
    <p:sldId id="377" r:id="rId8"/>
    <p:sldId id="368" r:id="rId9"/>
    <p:sldId id="378" r:id="rId10"/>
    <p:sldId id="369" r:id="rId11"/>
    <p:sldId id="370" r:id="rId12"/>
    <p:sldId id="385" r:id="rId13"/>
    <p:sldId id="386" r:id="rId14"/>
    <p:sldId id="371" r:id="rId15"/>
    <p:sldId id="372" r:id="rId16"/>
    <p:sldId id="375" r:id="rId17"/>
    <p:sldId id="373" r:id="rId18"/>
    <p:sldId id="374" r:id="rId19"/>
    <p:sldId id="379" r:id="rId20"/>
    <p:sldId id="382" r:id="rId21"/>
    <p:sldId id="383" r:id="rId22"/>
    <p:sldId id="380" r:id="rId23"/>
    <p:sldId id="280" r:id="rId24"/>
    <p:sldId id="281" r:id="rId25"/>
    <p:sldId id="282" r:id="rId26"/>
    <p:sldId id="283" r:id="rId27"/>
    <p:sldId id="256" r:id="rId28"/>
    <p:sldId id="257" r:id="rId2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EA9B8"/>
    <a:srgbClr val="777777"/>
    <a:srgbClr val="006877"/>
    <a:srgbClr val="E87722"/>
    <a:srgbClr val="3D4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8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0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97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757F437-34E4-457B-ACAA-C109BC5AD2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C9805C-0D4B-456D-9316-F45962E2F5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B91EB8-1FC0-49BA-B8A0-9D4051C7D0E5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3170BBA-56B5-4091-9B11-25E0561642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1017362-806F-4EA8-BAA6-0CA6D364BC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F6AC5C8-AA3E-49B6-9C0B-3EDF0860F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18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2FD89D3-6540-412A-8DF7-24F6B362E6BB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3BCCA8E-E054-4945-93F6-8F3E2A7D5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5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CCA8E-E054-4945-93F6-8F3E2A7D5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31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CCA8E-E054-4945-93F6-8F3E2A7D5A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81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_no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1" y="2349371"/>
            <a:ext cx="7376583" cy="1371600"/>
          </a:xfrm>
        </p:spPr>
        <p:txBody>
          <a:bodyPr lIns="0" tIns="0" rIns="0" bIns="0" anchor="t" anchorCtr="0"/>
          <a:lstStyle>
            <a:lvl1pPr>
              <a:defRPr sz="3200" b="0">
                <a:solidFill>
                  <a:srgbClr val="00687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5CC17B62-8F17-4111-B083-3AC63A3E0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8951" y="6003668"/>
            <a:ext cx="1381163" cy="18018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02.14.2019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CF417E6A-C399-4D34-AA35-6617A97C73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950" y="1686381"/>
            <a:ext cx="7376583" cy="559290"/>
          </a:xfrm>
        </p:spPr>
        <p:txBody>
          <a:bodyPr anchor="b" anchorCtr="0"/>
          <a:lstStyle>
            <a:lvl1pPr>
              <a:lnSpc>
                <a:spcPts val="2000"/>
              </a:lnSpc>
              <a:spcAft>
                <a:spcPts val="0"/>
              </a:spcAft>
              <a:defRPr sz="1600" b="1">
                <a:solidFill>
                  <a:srgbClr val="777777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 sz="1600" b="1">
                <a:solidFill>
                  <a:srgbClr val="777777"/>
                </a:solidFill>
              </a:defRPr>
            </a:lvl2pPr>
            <a:lvl3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3pPr>
            <a:lvl4pPr marL="0" indent="0"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4pPr>
            <a:lvl5pPr marL="0" indent="0"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5pPr>
            <a:lvl6pPr marL="0" indent="0"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6pPr>
            <a:lvl7pPr marL="0" indent="0"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7pPr>
            <a:lvl8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8pPr>
            <a:lvl9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3727C295-E0FE-4AF3-AE2A-BB7B8D8598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96305" y="6000197"/>
            <a:ext cx="4493408" cy="182880"/>
          </a:xfrm>
        </p:spPr>
        <p:txBody>
          <a:bodyPr anchor="b" anchorCtr="0">
            <a:noAutofit/>
          </a:bodyPr>
          <a:lstStyle>
            <a:lvl1pPr>
              <a:defRPr lang="en-US" sz="16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  <a:lvl6pPr marL="0" indent="0">
              <a:buNone/>
              <a:defRPr sz="1600"/>
            </a:lvl6pPr>
            <a:lvl7pPr marL="0" indent="0">
              <a:buNone/>
              <a:defRPr sz="1600"/>
            </a:lvl7pPr>
            <a:lvl8pPr marL="0" indent="0">
              <a:buNone/>
              <a:defRPr sz="1600"/>
            </a:lvl8pPr>
            <a:lvl9pPr marL="0" indent="0">
              <a:buNone/>
              <a:defRPr sz="1600"/>
            </a:lvl9pPr>
          </a:lstStyle>
          <a:p>
            <a:pPr lvl="0"/>
            <a:r>
              <a:rPr lang="en-US"/>
              <a:t>Presenter name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0C9645-5188-48B2-B71E-AE3249508C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365760"/>
            <a:ext cx="1799292" cy="10058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2F72003-0385-405A-94CB-9A068C36E8C8}"/>
              </a:ext>
            </a:extLst>
          </p:cNvPr>
          <p:cNvSpPr txBox="1"/>
          <p:nvPr userDrawn="1"/>
        </p:nvSpPr>
        <p:spPr>
          <a:xfrm>
            <a:off x="1751873" y="5936857"/>
            <a:ext cx="267971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6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5228512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79">
          <p15:clr>
            <a:srgbClr val="FBAE40"/>
          </p15:clr>
        </p15:guide>
        <p15:guide id="2" orient="horz" pos="168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col_tourma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89460896-BBD5-4265-B217-9DE153A9B6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1" y="2238375"/>
            <a:ext cx="865632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082D9DC-66E7-4773-8A48-09148E1503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46092C70-588A-4BEF-B71E-68B2C441EAD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 smtClean="0"/>
              <a:t>02.14.2019</a:t>
            </a: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B21D6B99-9BE4-44D7-BE1D-119B0C00D2E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Provider Cerner Education Session 4</a:t>
            </a:r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EED1CB70-94F9-4189-AEF2-4599AFECF57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4F359B0-C9BB-421F-B171-3D2B343BBE23}"/>
              </a:ext>
            </a:extLst>
          </p:cNvPr>
          <p:cNvSpPr txBox="1"/>
          <p:nvPr userDrawn="1"/>
        </p:nvSpPr>
        <p:spPr>
          <a:xfrm>
            <a:off x="10421938" y="6468858"/>
            <a:ext cx="244157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5708126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col_tourma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89460896-BBD5-4265-B217-9DE153A9B6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1" y="2238375"/>
            <a:ext cx="865632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082D9DC-66E7-4773-8A48-09148E1503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46092C70-588A-4BEF-B71E-68B2C441EAD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 smtClean="0"/>
              <a:t>02.14.2019</a:t>
            </a: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B21D6B99-9BE4-44D7-BE1D-119B0C00D2E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Provider Cerner Education Session 4</a:t>
            </a:r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EED1CB70-94F9-4189-AEF2-4599AFECF57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4F359B0-C9BB-421F-B171-3D2B343BBE23}"/>
              </a:ext>
            </a:extLst>
          </p:cNvPr>
          <p:cNvSpPr txBox="1"/>
          <p:nvPr userDrawn="1"/>
        </p:nvSpPr>
        <p:spPr>
          <a:xfrm>
            <a:off x="10421938" y="6468858"/>
            <a:ext cx="244157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71733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2F915CA-EFC0-462A-B011-E90177DE45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86466997-8AD9-41F7-A15E-CF482302829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 smtClean="0"/>
              <a:t>02.14.2019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C74726E4-A9FC-4EF4-978C-A3C55F66C8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Provider Cerner Education Session 4</a:t>
            </a:r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5B0E57BC-274E-48A5-A975-5279E5604F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E994FC8-2EE6-4F81-81DF-BD2B9CB28C99}"/>
              </a:ext>
            </a:extLst>
          </p:cNvPr>
          <p:cNvSpPr txBox="1"/>
          <p:nvPr userDrawn="1"/>
        </p:nvSpPr>
        <p:spPr>
          <a:xfrm>
            <a:off x="10421938" y="6468858"/>
            <a:ext cx="244157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0056595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_tourma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1" y="2240280"/>
            <a:ext cx="7376583" cy="2743200"/>
          </a:xfrm>
        </p:spPr>
        <p:txBody>
          <a:bodyPr tIns="0" bIns="0" anchor="t" anchorCtr="0"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927C195-B4DA-419D-8F21-EFFECBAE6858}"/>
              </a:ext>
            </a:extLst>
          </p:cNvPr>
          <p:cNvSpPr txBox="1"/>
          <p:nvPr userDrawn="1"/>
        </p:nvSpPr>
        <p:spPr>
          <a:xfrm>
            <a:off x="10421938" y="6468858"/>
            <a:ext cx="244157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47A1BD1-79F2-4460-9208-9D6D021144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FEBA21F-2F5E-44CF-A3DD-DABAF1608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-3657600"/>
            <a:r>
              <a:rPr lang="en-US" smtClean="0"/>
              <a:t>02.14.2019</a:t>
            </a: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91F7EF1A-B5E8-4D22-92C4-3988B4EB6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Provider Cerner Education Session 4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4E93BC0-8512-45B2-920B-7E052CF03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3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col_heavy_tourma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28162" cy="1325563"/>
          </a:xfrm>
        </p:spPr>
        <p:txBody>
          <a:bodyPr lIns="0" tIns="0" rIns="0" bIns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89460896-BBD5-4265-B217-9DE153A9B6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1" y="1692275"/>
            <a:ext cx="8656320" cy="4435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AD714D8-63A1-498C-A8AB-AD027A18AA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17547698-9890-4D55-816E-AE5C275A7A6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 smtClean="0"/>
              <a:t>02.14.2019</a:t>
            </a:r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E5B62241-370C-4387-9B5C-AD5E3A929F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Provider Cerner Education Session 4</a:t>
            </a:r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5227BA94-4F6F-4BA5-A5CA-F3BFA36A4B0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9E72CB7-7A01-419B-9A02-D7EEBFBBE3D1}"/>
              </a:ext>
            </a:extLst>
          </p:cNvPr>
          <p:cNvSpPr txBox="1"/>
          <p:nvPr userDrawn="1"/>
        </p:nvSpPr>
        <p:spPr>
          <a:xfrm>
            <a:off x="10421938" y="6468858"/>
            <a:ext cx="244157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227014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6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col_wide_tourma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DF0A26A0-13A4-4FE0-972A-7E832073E8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91867" y="2240281"/>
            <a:ext cx="4813300" cy="3887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xmlns="" id="{08FCB067-4CCE-4E9A-AF59-E373483679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4715" y="2240694"/>
            <a:ext cx="6096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2F915CA-EFC0-462A-B011-E90177DE45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86466997-8AD9-41F7-A15E-CF482302829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 smtClean="0"/>
              <a:t>02.14.2019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C74726E4-A9FC-4EF4-978C-A3C55F66C8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Provider Cerner Education Session 4</a:t>
            </a:r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5B0E57BC-274E-48A5-A975-5279E5604F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E994FC8-2EE6-4F81-81DF-BD2B9CB28C99}"/>
              </a:ext>
            </a:extLst>
          </p:cNvPr>
          <p:cNvSpPr txBox="1"/>
          <p:nvPr userDrawn="1"/>
        </p:nvSpPr>
        <p:spPr>
          <a:xfrm>
            <a:off x="10421938" y="6468858"/>
            <a:ext cx="244157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6834094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2F915CA-EFC0-462A-B011-E90177DE45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86466997-8AD9-41F7-A15E-CF482302829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 smtClean="0"/>
              <a:t>02.14.2019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C74726E4-A9FC-4EF4-978C-A3C55F66C8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Provider Cerner Education Session 4</a:t>
            </a:r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5B0E57BC-274E-48A5-A975-5279E5604F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E994FC8-2EE6-4F81-81DF-BD2B9CB28C99}"/>
              </a:ext>
            </a:extLst>
          </p:cNvPr>
          <p:cNvSpPr txBox="1"/>
          <p:nvPr userDrawn="1"/>
        </p:nvSpPr>
        <p:spPr>
          <a:xfrm>
            <a:off x="10421938" y="6468858"/>
            <a:ext cx="244157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7780757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col_heavy_spru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89460896-BBD5-4265-B217-9DE153A9B6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1" y="1692275"/>
            <a:ext cx="8656320" cy="44354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119CA94-FF68-41F2-8449-56C4C70320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73F33FA3-B5AC-44B9-B9CA-555F5D9C106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 smtClean="0"/>
              <a:t>02.14.2019</a:t>
            </a: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1A4A90A0-A5E3-4FCC-BBF1-F49E49BE33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Provider Cerner Education Session 4</a:t>
            </a:r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FAD96962-EFB5-4E74-B0CB-05E93BA1DD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3167217-C0F0-413A-85B0-3D80CBF84C63}"/>
              </a:ext>
            </a:extLst>
          </p:cNvPr>
          <p:cNvSpPr txBox="1"/>
          <p:nvPr userDrawn="1"/>
        </p:nvSpPr>
        <p:spPr>
          <a:xfrm>
            <a:off x="10421938" y="6468858"/>
            <a:ext cx="244157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8077126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6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col_sidebar_tourma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D9F30386-846D-4800-84B2-CF1AE7E3C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8481" y="2240280"/>
            <a:ext cx="4818804" cy="3887470"/>
          </a:xfrm>
        </p:spPr>
        <p:txBody>
          <a:bodyPr/>
          <a:lstStyle>
            <a:lvl1pPr>
              <a:defRPr sz="1600" b="1">
                <a:solidFill>
                  <a:srgbClr val="777777"/>
                </a:solidFill>
              </a:defRPr>
            </a:lvl1pPr>
            <a:lvl2pPr>
              <a:lnSpc>
                <a:spcPts val="3200"/>
              </a:lnSpc>
              <a:spcAft>
                <a:spcPts val="0"/>
              </a:spcAft>
              <a:defRPr sz="2800">
                <a:solidFill>
                  <a:srgbClr val="E87722"/>
                </a:solidFill>
              </a:defRPr>
            </a:lvl2pPr>
            <a:lvl3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3pPr>
            <a:lvl4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4pPr>
            <a:lvl5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5pPr>
            <a:lvl6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6pPr>
            <a:lvl7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7pPr>
            <a:lvl8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8pPr>
            <a:lvl9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766D17BA-B313-4C5A-AFC9-CB21C07EF6D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4715" y="2240694"/>
            <a:ext cx="6096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2455E8-7C0D-4FE5-A48C-73288E448D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9F8A9BE0-D9E2-4B42-B6D7-405B6A6DC2B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 smtClean="0"/>
              <a:t>02.14.2019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36E8AEBE-02F2-499E-BA53-9CC8D5AA713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Provider Cerner Education Session 4</a:t>
            </a:r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375870A5-13D2-4572-A460-495B4676211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DB3E1B7-FE69-43D6-85A2-95A1C3D7AC18}"/>
              </a:ext>
            </a:extLst>
          </p:cNvPr>
          <p:cNvSpPr txBox="1"/>
          <p:nvPr userDrawn="1"/>
        </p:nvSpPr>
        <p:spPr>
          <a:xfrm>
            <a:off x="10421938" y="6468858"/>
            <a:ext cx="244157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3094239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950" y="1776412"/>
            <a:ext cx="9930384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6095" y="6480968"/>
            <a:ext cx="64008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rgbClr val="777777"/>
                </a:solidFill>
              </a:defRPr>
            </a:lvl1pPr>
            <a:lvl2pPr marL="0">
              <a:defRPr sz="1000">
                <a:solidFill>
                  <a:srgbClr val="777777"/>
                </a:solidFill>
              </a:defRPr>
            </a:lvl2pPr>
            <a:lvl3pPr marL="0">
              <a:defRPr sz="1000">
                <a:solidFill>
                  <a:srgbClr val="777777"/>
                </a:solidFill>
              </a:defRPr>
            </a:lvl3pPr>
            <a:lvl4pPr marL="0">
              <a:defRPr sz="1000">
                <a:solidFill>
                  <a:srgbClr val="777777"/>
                </a:solidFill>
              </a:defRPr>
            </a:lvl4pPr>
            <a:lvl5pPr marL="0">
              <a:defRPr sz="1000">
                <a:solidFill>
                  <a:srgbClr val="777777"/>
                </a:solidFill>
              </a:defRPr>
            </a:lvl5pPr>
            <a:lvl6pPr marL="0">
              <a:defRPr sz="1000">
                <a:solidFill>
                  <a:srgbClr val="777777"/>
                </a:solidFill>
              </a:defRPr>
            </a:lvl6pPr>
            <a:lvl7pPr marL="0">
              <a:defRPr sz="1000">
                <a:solidFill>
                  <a:srgbClr val="777777"/>
                </a:solidFill>
              </a:defRPr>
            </a:lvl7pPr>
            <a:lvl8pPr marL="0">
              <a:defRPr sz="1000">
                <a:solidFill>
                  <a:srgbClr val="777777"/>
                </a:solidFill>
              </a:defRPr>
            </a:lvl8pPr>
            <a:lvl9pPr>
              <a:defRPr sz="1000">
                <a:solidFill>
                  <a:srgbClr val="777777"/>
                </a:solidFill>
              </a:defRPr>
            </a:lvl9pPr>
          </a:lstStyle>
          <a:p>
            <a:pPr indent="-3657600"/>
            <a:r>
              <a:rPr lang="en-US" smtClean="0"/>
              <a:t>02.14.2019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8638" y="6480968"/>
            <a:ext cx="481330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indent="0" algn="r">
              <a:defRPr sz="1000">
                <a:solidFill>
                  <a:srgbClr val="777777"/>
                </a:solidFill>
              </a:defRPr>
            </a:lvl1pPr>
            <a:lvl2pPr marL="0" algn="r">
              <a:defRPr sz="1000" b="0">
                <a:solidFill>
                  <a:srgbClr val="777777"/>
                </a:solidFill>
              </a:defRPr>
            </a:lvl2pPr>
            <a:lvl3pPr marL="0" algn="r">
              <a:defRPr sz="1000">
                <a:solidFill>
                  <a:srgbClr val="777777"/>
                </a:solidFill>
              </a:defRPr>
            </a:lvl3pPr>
            <a:lvl4pPr marL="0" algn="r">
              <a:defRPr sz="1000">
                <a:solidFill>
                  <a:srgbClr val="777777"/>
                </a:solidFill>
              </a:defRPr>
            </a:lvl4pPr>
            <a:lvl5pPr marL="0" algn="r">
              <a:defRPr sz="1000">
                <a:solidFill>
                  <a:srgbClr val="777777"/>
                </a:solidFill>
              </a:defRPr>
            </a:lvl5pPr>
            <a:lvl6pPr marL="0" algn="r">
              <a:defRPr sz="1000">
                <a:solidFill>
                  <a:srgbClr val="777777"/>
                </a:solidFill>
              </a:defRPr>
            </a:lvl6pPr>
            <a:lvl7pPr marL="0" algn="r">
              <a:defRPr sz="1000">
                <a:solidFill>
                  <a:srgbClr val="777777"/>
                </a:solidFill>
              </a:defRPr>
            </a:lvl7pPr>
            <a:lvl8pPr marL="0" algn="r">
              <a:defRPr sz="1000">
                <a:solidFill>
                  <a:srgbClr val="777777"/>
                </a:solidFill>
              </a:defRPr>
            </a:lvl8pPr>
            <a:lvl9pPr marL="0" algn="r">
              <a:defRPr sz="1000">
                <a:solidFill>
                  <a:srgbClr val="777777"/>
                </a:solidFill>
              </a:defRPr>
            </a:lvl9pPr>
          </a:lstStyle>
          <a:p>
            <a:r>
              <a:rPr lang="en-US" smtClean="0"/>
              <a:t>Provider Cerner Education Session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06175" y="6480968"/>
            <a:ext cx="398463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1">
                <a:solidFill>
                  <a:srgbClr val="777777"/>
                </a:solidFill>
              </a:defRPr>
            </a:lvl1pPr>
            <a:lvl2pPr marL="0" algn="r">
              <a:defRPr sz="1000" b="1">
                <a:solidFill>
                  <a:srgbClr val="777777"/>
                </a:solidFill>
              </a:defRPr>
            </a:lvl2pPr>
            <a:lvl3pPr marL="0" algn="r">
              <a:defRPr sz="1000" b="1">
                <a:solidFill>
                  <a:srgbClr val="777777"/>
                </a:solidFill>
              </a:defRPr>
            </a:lvl3pPr>
            <a:lvl4pPr marL="0" algn="r">
              <a:defRPr sz="1000" b="1">
                <a:solidFill>
                  <a:srgbClr val="777777"/>
                </a:solidFill>
              </a:defRPr>
            </a:lvl4pPr>
            <a:lvl5pPr marL="0" algn="r">
              <a:defRPr sz="1000" b="1">
                <a:solidFill>
                  <a:srgbClr val="777777"/>
                </a:solidFill>
              </a:defRPr>
            </a:lvl5pPr>
            <a:lvl6pPr marL="0" algn="r">
              <a:defRPr sz="1000" b="1">
                <a:solidFill>
                  <a:srgbClr val="777777"/>
                </a:solidFill>
              </a:defRPr>
            </a:lvl6pPr>
            <a:lvl7pPr marL="0" algn="r">
              <a:defRPr sz="1000" b="1">
                <a:solidFill>
                  <a:srgbClr val="777777"/>
                </a:solidFill>
              </a:defRPr>
            </a:lvl7pPr>
            <a:lvl8pPr marL="0" algn="r">
              <a:defRPr sz="1000" b="1">
                <a:solidFill>
                  <a:srgbClr val="777777"/>
                </a:solidFill>
              </a:defRPr>
            </a:lvl8pPr>
            <a:lvl9pPr marL="0" algn="r">
              <a:defRPr sz="1000" b="1">
                <a:solidFill>
                  <a:srgbClr val="777777"/>
                </a:solidFill>
              </a:defRPr>
            </a:lvl9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0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11" r:id="rId2"/>
    <p:sldLayoutId id="2147483715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2400" kern="1200">
          <a:solidFill>
            <a:srgbClr val="006877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kern="1200">
          <a:solidFill>
            <a:srgbClr val="777777"/>
          </a:solidFill>
          <a:latin typeface="+mn-lt"/>
          <a:ea typeface="+mn-ea"/>
          <a:cs typeface="+mn-cs"/>
        </a:defRPr>
      </a:lvl2pPr>
      <a:lvl3pPr marL="283464" indent="-283464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3pPr>
      <a:lvl4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4pPr>
      <a:lvl5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5pPr>
      <a:lvl6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6pPr>
      <a:lvl7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7pPr>
      <a:lvl8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8pPr>
      <a:lvl9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725" userDrawn="1">
          <p15:clr>
            <a:srgbClr val="F26B43"/>
          </p15:clr>
        </p15:guide>
        <p15:guide id="2" pos="308" userDrawn="1">
          <p15:clr>
            <a:srgbClr val="F26B43"/>
          </p15:clr>
        </p15:guide>
        <p15:guide id="3" pos="925" userDrawn="1">
          <p15:clr>
            <a:srgbClr val="F26B43"/>
          </p15:clr>
        </p15:guide>
        <p15:guide id="4" pos="1112" userDrawn="1">
          <p15:clr>
            <a:srgbClr val="F26B43"/>
          </p15:clr>
        </p15:guide>
        <p15:guide id="5" pos="1729" userDrawn="1">
          <p15:clr>
            <a:srgbClr val="F26B43"/>
          </p15:clr>
        </p15:guide>
        <p15:guide id="6" pos="1917" userDrawn="1">
          <p15:clr>
            <a:srgbClr val="F26B43"/>
          </p15:clr>
        </p15:guide>
        <p15:guide id="7" pos="2535" userDrawn="1">
          <p15:clr>
            <a:srgbClr val="F26B43"/>
          </p15:clr>
        </p15:guide>
        <p15:guide id="8" pos="3343" userDrawn="1">
          <p15:clr>
            <a:srgbClr val="F26B43"/>
          </p15:clr>
        </p15:guide>
        <p15:guide id="9" pos="3533" userDrawn="1">
          <p15:clr>
            <a:srgbClr val="F26B43"/>
          </p15:clr>
        </p15:guide>
        <p15:guide id="10" pos="4151" userDrawn="1">
          <p15:clr>
            <a:srgbClr val="F26B43"/>
          </p15:clr>
        </p15:guide>
        <p15:guide id="11" pos="7373" userDrawn="1">
          <p15:clr>
            <a:srgbClr val="F26B43"/>
          </p15:clr>
        </p15:guide>
        <p15:guide id="12" pos="4341" userDrawn="1">
          <p15:clr>
            <a:srgbClr val="F26B43"/>
          </p15:clr>
        </p15:guide>
        <p15:guide id="13" pos="4955" userDrawn="1">
          <p15:clr>
            <a:srgbClr val="F26B43"/>
          </p15:clr>
        </p15:guide>
        <p15:guide id="14" pos="5145" userDrawn="1">
          <p15:clr>
            <a:srgbClr val="F26B43"/>
          </p15:clr>
        </p15:guide>
        <p15:guide id="15" pos="5763" userDrawn="1">
          <p15:clr>
            <a:srgbClr val="F26B43"/>
          </p15:clr>
        </p15:guide>
        <p15:guide id="16" pos="6761" userDrawn="1">
          <p15:clr>
            <a:srgbClr val="F26B43"/>
          </p15:clr>
        </p15:guide>
        <p15:guide id="17" pos="6565" userDrawn="1">
          <p15:clr>
            <a:srgbClr val="F26B43"/>
          </p15:clr>
        </p15:guide>
        <p15:guide id="18" pos="5953" userDrawn="1">
          <p15:clr>
            <a:srgbClr val="F26B43"/>
          </p15:clr>
        </p15:guide>
        <p15:guide id="19" orient="horz" pos="4176" userDrawn="1">
          <p15:clr>
            <a:srgbClr val="F26B43"/>
          </p15:clr>
        </p15:guide>
        <p15:guide id="20" orient="horz" pos="38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950" y="1776412"/>
            <a:ext cx="9930384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6095" y="6480968"/>
            <a:ext cx="64008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rgbClr val="777777"/>
                </a:solidFill>
              </a:defRPr>
            </a:lvl1pPr>
            <a:lvl2pPr marL="0">
              <a:defRPr sz="1000">
                <a:solidFill>
                  <a:srgbClr val="777777"/>
                </a:solidFill>
              </a:defRPr>
            </a:lvl2pPr>
            <a:lvl3pPr marL="0">
              <a:defRPr sz="1000">
                <a:solidFill>
                  <a:srgbClr val="777777"/>
                </a:solidFill>
              </a:defRPr>
            </a:lvl3pPr>
            <a:lvl4pPr marL="0">
              <a:defRPr sz="1000">
                <a:solidFill>
                  <a:srgbClr val="777777"/>
                </a:solidFill>
              </a:defRPr>
            </a:lvl4pPr>
            <a:lvl5pPr marL="0">
              <a:defRPr sz="1000">
                <a:solidFill>
                  <a:srgbClr val="777777"/>
                </a:solidFill>
              </a:defRPr>
            </a:lvl5pPr>
            <a:lvl6pPr marL="0">
              <a:defRPr sz="1000">
                <a:solidFill>
                  <a:srgbClr val="777777"/>
                </a:solidFill>
              </a:defRPr>
            </a:lvl6pPr>
            <a:lvl7pPr marL="0">
              <a:defRPr sz="1000">
                <a:solidFill>
                  <a:srgbClr val="777777"/>
                </a:solidFill>
              </a:defRPr>
            </a:lvl7pPr>
            <a:lvl8pPr marL="0">
              <a:defRPr sz="1000">
                <a:solidFill>
                  <a:srgbClr val="777777"/>
                </a:solidFill>
              </a:defRPr>
            </a:lvl8pPr>
            <a:lvl9pPr>
              <a:defRPr sz="1000">
                <a:solidFill>
                  <a:srgbClr val="777777"/>
                </a:solidFill>
              </a:defRPr>
            </a:lvl9pPr>
          </a:lstStyle>
          <a:p>
            <a:pPr indent="-3657600"/>
            <a:r>
              <a:rPr lang="en-US" smtClean="0"/>
              <a:t>02.14.2019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8638" y="6480968"/>
            <a:ext cx="481330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indent="0" algn="r">
              <a:defRPr sz="1000">
                <a:solidFill>
                  <a:srgbClr val="777777"/>
                </a:solidFill>
              </a:defRPr>
            </a:lvl1pPr>
            <a:lvl2pPr marL="0" algn="r">
              <a:defRPr sz="1000" b="0">
                <a:solidFill>
                  <a:srgbClr val="777777"/>
                </a:solidFill>
              </a:defRPr>
            </a:lvl2pPr>
            <a:lvl3pPr marL="0" algn="r">
              <a:defRPr sz="1000">
                <a:solidFill>
                  <a:srgbClr val="777777"/>
                </a:solidFill>
              </a:defRPr>
            </a:lvl3pPr>
            <a:lvl4pPr marL="0" algn="r">
              <a:defRPr sz="1000">
                <a:solidFill>
                  <a:srgbClr val="777777"/>
                </a:solidFill>
              </a:defRPr>
            </a:lvl4pPr>
            <a:lvl5pPr marL="0" algn="r">
              <a:defRPr sz="1000">
                <a:solidFill>
                  <a:srgbClr val="777777"/>
                </a:solidFill>
              </a:defRPr>
            </a:lvl5pPr>
            <a:lvl6pPr marL="0" algn="r">
              <a:defRPr sz="1000">
                <a:solidFill>
                  <a:srgbClr val="777777"/>
                </a:solidFill>
              </a:defRPr>
            </a:lvl6pPr>
            <a:lvl7pPr marL="0" algn="r">
              <a:defRPr sz="1000">
                <a:solidFill>
                  <a:srgbClr val="777777"/>
                </a:solidFill>
              </a:defRPr>
            </a:lvl7pPr>
            <a:lvl8pPr marL="0" algn="r">
              <a:defRPr sz="1000">
                <a:solidFill>
                  <a:srgbClr val="777777"/>
                </a:solidFill>
              </a:defRPr>
            </a:lvl8pPr>
            <a:lvl9pPr marL="0" algn="r">
              <a:defRPr sz="1000">
                <a:solidFill>
                  <a:srgbClr val="777777"/>
                </a:solidFill>
              </a:defRPr>
            </a:lvl9pPr>
          </a:lstStyle>
          <a:p>
            <a:r>
              <a:rPr lang="en-US" smtClean="0"/>
              <a:t>Provider Cerner Education Session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06175" y="6480968"/>
            <a:ext cx="398463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1">
                <a:solidFill>
                  <a:srgbClr val="777777"/>
                </a:solidFill>
              </a:defRPr>
            </a:lvl1pPr>
            <a:lvl2pPr marL="0" algn="r">
              <a:defRPr sz="1000" b="1">
                <a:solidFill>
                  <a:srgbClr val="777777"/>
                </a:solidFill>
              </a:defRPr>
            </a:lvl2pPr>
            <a:lvl3pPr marL="0" algn="r">
              <a:defRPr sz="1000" b="1">
                <a:solidFill>
                  <a:srgbClr val="777777"/>
                </a:solidFill>
              </a:defRPr>
            </a:lvl3pPr>
            <a:lvl4pPr marL="0" algn="r">
              <a:defRPr sz="1000" b="1">
                <a:solidFill>
                  <a:srgbClr val="777777"/>
                </a:solidFill>
              </a:defRPr>
            </a:lvl4pPr>
            <a:lvl5pPr marL="0" algn="r">
              <a:defRPr sz="1000" b="1">
                <a:solidFill>
                  <a:srgbClr val="777777"/>
                </a:solidFill>
              </a:defRPr>
            </a:lvl5pPr>
            <a:lvl6pPr marL="0" algn="r">
              <a:defRPr sz="1000" b="1">
                <a:solidFill>
                  <a:srgbClr val="777777"/>
                </a:solidFill>
              </a:defRPr>
            </a:lvl6pPr>
            <a:lvl7pPr marL="0" algn="r">
              <a:defRPr sz="1000" b="1">
                <a:solidFill>
                  <a:srgbClr val="777777"/>
                </a:solidFill>
              </a:defRPr>
            </a:lvl7pPr>
            <a:lvl8pPr marL="0" algn="r">
              <a:defRPr sz="1000" b="1">
                <a:solidFill>
                  <a:srgbClr val="777777"/>
                </a:solidFill>
              </a:defRPr>
            </a:lvl8pPr>
            <a:lvl9pPr marL="0" algn="r">
              <a:defRPr sz="1000" b="1">
                <a:solidFill>
                  <a:srgbClr val="777777"/>
                </a:solidFill>
              </a:defRPr>
            </a:lvl9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2400" kern="1200">
          <a:solidFill>
            <a:srgbClr val="006877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kern="1200">
          <a:solidFill>
            <a:srgbClr val="777777"/>
          </a:solidFill>
          <a:latin typeface="+mn-lt"/>
          <a:ea typeface="+mn-ea"/>
          <a:cs typeface="+mn-cs"/>
        </a:defRPr>
      </a:lvl2pPr>
      <a:lvl3pPr marL="283464" indent="-283464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3pPr>
      <a:lvl4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4pPr>
      <a:lvl5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5pPr>
      <a:lvl6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6pPr>
      <a:lvl7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7pPr>
      <a:lvl8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8pPr>
      <a:lvl9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725">
          <p15:clr>
            <a:srgbClr val="F26B43"/>
          </p15:clr>
        </p15:guide>
        <p15:guide id="2" pos="308">
          <p15:clr>
            <a:srgbClr val="F26B43"/>
          </p15:clr>
        </p15:guide>
        <p15:guide id="3" pos="925">
          <p15:clr>
            <a:srgbClr val="F26B43"/>
          </p15:clr>
        </p15:guide>
        <p15:guide id="4" pos="1112">
          <p15:clr>
            <a:srgbClr val="F26B43"/>
          </p15:clr>
        </p15:guide>
        <p15:guide id="5" pos="1729">
          <p15:clr>
            <a:srgbClr val="F26B43"/>
          </p15:clr>
        </p15:guide>
        <p15:guide id="6" pos="1917">
          <p15:clr>
            <a:srgbClr val="F26B43"/>
          </p15:clr>
        </p15:guide>
        <p15:guide id="7" pos="2535">
          <p15:clr>
            <a:srgbClr val="F26B43"/>
          </p15:clr>
        </p15:guide>
        <p15:guide id="8" pos="3343">
          <p15:clr>
            <a:srgbClr val="F26B43"/>
          </p15:clr>
        </p15:guide>
        <p15:guide id="9" pos="3533">
          <p15:clr>
            <a:srgbClr val="F26B43"/>
          </p15:clr>
        </p15:guide>
        <p15:guide id="10" pos="4151">
          <p15:clr>
            <a:srgbClr val="F26B43"/>
          </p15:clr>
        </p15:guide>
        <p15:guide id="11" pos="7373">
          <p15:clr>
            <a:srgbClr val="F26B43"/>
          </p15:clr>
        </p15:guide>
        <p15:guide id="12" pos="4341">
          <p15:clr>
            <a:srgbClr val="F26B43"/>
          </p15:clr>
        </p15:guide>
        <p15:guide id="13" pos="4955">
          <p15:clr>
            <a:srgbClr val="F26B43"/>
          </p15:clr>
        </p15:guide>
        <p15:guide id="14" pos="5145">
          <p15:clr>
            <a:srgbClr val="F26B43"/>
          </p15:clr>
        </p15:guide>
        <p15:guide id="15" pos="5763">
          <p15:clr>
            <a:srgbClr val="F26B43"/>
          </p15:clr>
        </p15:guide>
        <p15:guide id="16" pos="6761">
          <p15:clr>
            <a:srgbClr val="F26B43"/>
          </p15:clr>
        </p15:guide>
        <p15:guide id="17" pos="6565">
          <p15:clr>
            <a:srgbClr val="F26B43"/>
          </p15:clr>
        </p15:guide>
        <p15:guide id="18" pos="5953">
          <p15:clr>
            <a:srgbClr val="F26B43"/>
          </p15:clr>
        </p15:guide>
        <p15:guide id="19" orient="horz" pos="4176">
          <p15:clr>
            <a:srgbClr val="F26B43"/>
          </p15:clr>
        </p15:guide>
        <p15:guide id="20" orient="horz" pos="38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.emhs.org/EMHS/Portals/IT-Service-Management/Department-Documents/ServiceNow/Service-Portal-Help.aspx" TargetMode="External"/><Relationship Id="rId2" Type="http://schemas.openxmlformats.org/officeDocument/2006/relationships/hyperlink" Target="https://emh.service-now.com/esp" TargetMode="Externa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.emhs.org/EMHS/Portals/IT-Service-Management/Department-Documents/ServiceNow/Service-Portal-Help.aspx" TargetMode="External"/><Relationship Id="rId2" Type="http://schemas.openxmlformats.org/officeDocument/2006/relationships/hyperlink" Target="https://emh.service-now.com/esp" TargetMode="Externa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2E9BB1-3BEB-43DF-A1C2-0725C234D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 Cerner Education Session 4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AEE306C-B26B-4BB1-8CB9-0ECEB28A2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02.14.2019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097D482-5CCD-4669-AC9C-039E3F696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Eastern Maine Medical Center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8F45F522-A10F-490A-9933-CC404F994A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Dr. Michael </a:t>
            </a:r>
            <a:r>
              <a:rPr lang="en-US" dirty="0" smtClean="0"/>
              <a:t>Ross &amp; Danielle Gendreau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433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D213A7-0013-4E14-A947-A242A3884B8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07597" y="1948090"/>
            <a:ext cx="4250104" cy="199322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From Med Rec screen:</a:t>
            </a:r>
          </a:p>
          <a:p>
            <a:pPr marL="626364" lvl="2" indent="-342900"/>
            <a:r>
              <a:rPr lang="en-US" dirty="0"/>
              <a:t>Click the +Add button</a:t>
            </a:r>
          </a:p>
          <a:p>
            <a:pPr marL="626364" lvl="2" indent="-342900"/>
            <a:r>
              <a:rPr lang="en-US" dirty="0"/>
              <a:t>Search for medication</a:t>
            </a:r>
          </a:p>
          <a:p>
            <a:pPr marL="626364" lvl="2" indent="-342900"/>
            <a:r>
              <a:rPr lang="en-US" dirty="0"/>
              <a:t>Use Order Sentences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626364" lvl="2" indent="-342900"/>
            <a:endParaRPr lang="en-US" dirty="0"/>
          </a:p>
          <a:p>
            <a:pPr marL="626364" lvl="2" indent="-34290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A35152-E736-42BE-AD64-5B42E4E80AB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 smtClean="0"/>
              <a:t>02.14.2019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D84791-F034-46B9-830B-36F311EC8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581" y="170078"/>
            <a:ext cx="7573741" cy="960322"/>
          </a:xfrm>
        </p:spPr>
        <p:txBody>
          <a:bodyPr/>
          <a:lstStyle/>
          <a:p>
            <a:r>
              <a:rPr lang="en-US" dirty="0"/>
              <a:t>Adding New Medications During an Office Visit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9AABBE-81FE-457C-9EC9-DB009B708A9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Provider Cerner Education Session 4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673A44-79C1-4AEC-8FAA-368B4FECFAB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4B70D3B-F8D5-4F93-98FF-B1F08DC89BD6}"/>
              </a:ext>
            </a:extLst>
          </p:cNvPr>
          <p:cNvSpPr txBox="1">
            <a:spLocks/>
          </p:cNvSpPr>
          <p:nvPr/>
        </p:nvSpPr>
        <p:spPr>
          <a:xfrm>
            <a:off x="207597" y="4175975"/>
            <a:ext cx="4250104" cy="1993229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2400" kern="1200">
                <a:solidFill>
                  <a:srgbClr val="006877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2pPr>
            <a:lvl3pPr marL="283464" indent="-28346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4pPr>
            <a:lvl5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5pPr>
            <a:lvl6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6pPr>
            <a:lvl7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From Workflow Page:</a:t>
            </a:r>
          </a:p>
          <a:p>
            <a:pPr marL="626364" lvl="2" indent="-342900"/>
            <a:r>
              <a:rPr lang="en-US" dirty="0"/>
              <a:t>Home Medications component</a:t>
            </a:r>
          </a:p>
          <a:p>
            <a:pPr marL="626364" lvl="2" indent="-342900"/>
            <a:r>
              <a:rPr lang="en-US" dirty="0"/>
              <a:t>Click + sign</a:t>
            </a:r>
          </a:p>
          <a:p>
            <a:pPr marL="626364" lvl="2" indent="-342900"/>
            <a:r>
              <a:rPr lang="en-US" dirty="0"/>
              <a:t>Search for medication</a:t>
            </a:r>
          </a:p>
          <a:p>
            <a:pPr marL="626364" lvl="2" indent="-342900"/>
            <a:r>
              <a:rPr lang="en-US" dirty="0"/>
              <a:t>Use Order Sentences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CB212B3-8138-4691-B9E9-A5D9ACB24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931" y="1685410"/>
            <a:ext cx="8188382" cy="17846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074" name="Picture 2" descr="C:\Users\ntdag1\AppData\Local\Temp\SNAGHTML1cb64adb.PNG">
            <a:extLst>
              <a:ext uri="{FF2B5EF4-FFF2-40B4-BE49-F238E27FC236}">
                <a16:creationId xmlns:a16="http://schemas.microsoft.com/office/drawing/2014/main" xmlns="" id="{EC846180-0358-4A12-B73A-41E87905D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779" y="4197572"/>
            <a:ext cx="8039086" cy="169752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02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E8751A-4122-4E46-AE35-6242DE2C9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Freetext</a:t>
            </a:r>
            <a:r>
              <a:rPr lang="en-US" dirty="0"/>
              <a:t> Medications: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093F6547-03C7-4F06-B38A-CD5D0516919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27418" y="3860173"/>
            <a:ext cx="8656638" cy="280367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520083-B829-46A7-B31F-9BE4C545445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 smtClean="0"/>
              <a:t>02.14.2019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F3E18D-2405-4D53-A3CF-A6629EE257A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Provider Cerner Education Session 4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E6372B-2C6D-4B01-95B3-6DD3404F713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F05AD2E-E776-4D8C-ABC5-4BA18E847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50" y="1235804"/>
            <a:ext cx="5994708" cy="20384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C63E102-2FBC-46C3-A6C5-300ABB154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737" y="2325727"/>
            <a:ext cx="7536263" cy="220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29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000BEC-6B91-46C9-8222-27A91DA75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Pharmacy changes: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23FAF9-0468-4598-B6E8-3B042D985B7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 smtClean="0"/>
              <a:t>02.14.2019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4184F4-6F69-442E-8BD1-8FBBEB3A19F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Provider Cerner Education Session 4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48EE04-7ADE-447D-A4FF-4B636A96690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A16B48B-17E1-43FD-97CF-74AA54C5E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581" y="1540042"/>
            <a:ext cx="4454191" cy="42760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DF6A3B8-0A8E-4BCC-BF62-1CAB290F8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28" y="3429000"/>
            <a:ext cx="5975657" cy="21241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D8321A1-E50A-4DA0-BEC7-F05C2A186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976" y="1783509"/>
            <a:ext cx="3778444" cy="2349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C2DC75-E8FB-44C2-8C24-776D99C7BBBD}"/>
              </a:ext>
            </a:extLst>
          </p:cNvPr>
          <p:cNvSpPr txBox="1"/>
          <p:nvPr/>
        </p:nvSpPr>
        <p:spPr>
          <a:xfrm>
            <a:off x="277228" y="2707105"/>
            <a:ext cx="597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From the Banner Bar or during prescription writing: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AA1BD7A5-49DF-47FB-84AE-BA9C4708C291}"/>
              </a:ext>
            </a:extLst>
          </p:cNvPr>
          <p:cNvCxnSpPr/>
          <p:nvPr/>
        </p:nvCxnSpPr>
        <p:spPr>
          <a:xfrm>
            <a:off x="3497344" y="1894788"/>
            <a:ext cx="4232635" cy="1181649"/>
          </a:xfrm>
          <a:prstGeom prst="straightConnector1">
            <a:avLst/>
          </a:prstGeom>
          <a:ln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5641C794-EE65-47C3-9C5D-4014B51F3B32}"/>
              </a:ext>
            </a:extLst>
          </p:cNvPr>
          <p:cNvCxnSpPr/>
          <p:nvPr/>
        </p:nvCxnSpPr>
        <p:spPr>
          <a:xfrm flipV="1">
            <a:off x="6096000" y="3741340"/>
            <a:ext cx="1633979" cy="604417"/>
          </a:xfrm>
          <a:prstGeom prst="straightConnector1">
            <a:avLst/>
          </a:prstGeom>
          <a:ln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267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Prescribing/Refilling Medications from a Message Center Message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220946" y="2161564"/>
            <a:ext cx="6096000" cy="3886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Double click on Message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Select Summary View to bring you</a:t>
            </a:r>
            <a:br>
              <a:rPr lang="en-US" dirty="0"/>
            </a:br>
            <a:r>
              <a:rPr lang="en-US" dirty="0"/>
              <a:t>to the Workflow page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Navigate to Home Medications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on Outpatient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Add new meds using the </a:t>
            </a:r>
            <a:r>
              <a:rPr lang="en-US" b="1" dirty="0"/>
              <a:t>+Add</a:t>
            </a:r>
            <a:r>
              <a:rPr lang="en-US" dirty="0"/>
              <a:t>,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dirty="0"/>
              <a:t>button or refill existing med using</a:t>
            </a:r>
            <a:br>
              <a:rPr lang="en-US" dirty="0"/>
            </a:br>
            <a:r>
              <a:rPr lang="en-US" dirty="0"/>
              <a:t>then Create New Rx radio button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Select Inbox View to return to </a:t>
            </a:r>
            <a:br>
              <a:rPr lang="en-US" dirty="0"/>
            </a:br>
            <a:r>
              <a:rPr lang="en-US" dirty="0"/>
              <a:t>message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 smtClean="0"/>
              <a:t>02.14.2019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Provider Cerner Education Session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:\Users\ntdag1\AppData\Local\Temp\SNAGHTML215515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947" y="1520152"/>
            <a:ext cx="6789210" cy="496081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590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Proposed Medications/</a:t>
            </a:r>
            <a:r>
              <a:rPr lang="en-US" dirty="0" err="1"/>
              <a:t>eRx</a:t>
            </a:r>
            <a:r>
              <a:rPr lang="en-US" dirty="0"/>
              <a:t> Renewals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 smtClean="0"/>
              <a:t>02.14.2019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Provider Cerner Education Session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77108" y="1355487"/>
            <a:ext cx="8678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Medication proposals will fall under Renewal Requests or </a:t>
            </a:r>
            <a:r>
              <a:rPr lang="en-US" dirty="0" err="1"/>
              <a:t>eRx</a:t>
            </a:r>
            <a:r>
              <a:rPr lang="en-US" dirty="0"/>
              <a:t> Renewals in Message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" y="1754743"/>
            <a:ext cx="8678790" cy="36122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50" y="5523996"/>
            <a:ext cx="847619" cy="2666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336569" y="5462331"/>
            <a:ext cx="161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= Rejects all proposals in the message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2234" y="5523996"/>
            <a:ext cx="895238" cy="2571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967472" y="5462331"/>
            <a:ext cx="161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= Accepts all proposals in the message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8638" y="5523996"/>
            <a:ext cx="1457143" cy="23809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7107921" y="5412915"/>
            <a:ext cx="21240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= Accepts all proposals in the message and moves to the next proposal message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1923" y="1854101"/>
            <a:ext cx="633852" cy="4555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9609" y="2834866"/>
            <a:ext cx="525904" cy="4479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65766" y="3885233"/>
            <a:ext cx="557594" cy="4224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9887622" y="2846445"/>
            <a:ext cx="161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= Rejects this proposal only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917796" y="1840675"/>
            <a:ext cx="1648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= Accepts this proposal only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57203" y="3855214"/>
            <a:ext cx="22058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= Accepts this proposal only, with modifications.  This will prompt the order details window to open for modifications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669215" y="3492776"/>
            <a:ext cx="211016" cy="4549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8774723" y="2309683"/>
            <a:ext cx="514886" cy="125120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774723" y="3897197"/>
            <a:ext cx="612912" cy="23853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endCxn id="17" idx="2"/>
          </p:cNvCxnSpPr>
          <p:nvPr/>
        </p:nvCxnSpPr>
        <p:spPr>
          <a:xfrm flipV="1">
            <a:off x="8832149" y="3282858"/>
            <a:ext cx="720412" cy="437403"/>
          </a:xfrm>
          <a:prstGeom prst="bentConnector2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052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0"/>
            <a:ext cx="10650904" cy="1325563"/>
          </a:xfrm>
        </p:spPr>
        <p:txBody>
          <a:bodyPr/>
          <a:lstStyle/>
          <a:p>
            <a:r>
              <a:rPr lang="en-US" dirty="0"/>
              <a:t>Reviewing Prior Medication: Using the Medication History Snapshot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 smtClean="0"/>
              <a:t>02.14.2019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Provider Cerner Education Session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57067" y="1860306"/>
            <a:ext cx="2614734" cy="3886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Select Medication History Snapshot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Select Expand All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Select timeframe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Select medication you want to look at history of Rx </a:t>
            </a:r>
          </a:p>
          <a:p>
            <a:pPr lvl="1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669" y="1860306"/>
            <a:ext cx="8794384" cy="35696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70902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 History </a:t>
            </a:r>
            <a:br>
              <a:rPr lang="en-US" dirty="0"/>
            </a:br>
            <a:r>
              <a:rPr lang="en-US" dirty="0"/>
              <a:t>and Filtering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2838209" y="1325563"/>
            <a:ext cx="3388457" cy="3886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Click on Home Medications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on the blue hyperlink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the drop down arrow to reveal available filters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 smtClean="0"/>
              <a:t>02.14.2019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Provider Cerner Education Session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074" name="Picture 2" descr="C:\Users\ntdag1\AppData\Local\Temp\SNAGHTML219f6be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376" y="56358"/>
            <a:ext cx="7152718" cy="458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3784" y="4057601"/>
            <a:ext cx="54248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To Create Your Own Filter: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Click the New</a:t>
            </a:r>
            <a:r>
              <a:rPr lang="en-US" sz="2400" i="1" dirty="0"/>
              <a:t> </a:t>
            </a:r>
            <a:r>
              <a:rPr lang="en-US" sz="2400" dirty="0"/>
              <a:t>button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Name your filter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Select the options you </a:t>
            </a:r>
            <a:br>
              <a:rPr lang="en-US" sz="2400" dirty="0"/>
            </a:br>
            <a:r>
              <a:rPr lang="en-US" sz="2400" dirty="0"/>
              <a:t>would like included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Click Save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886" y="4035080"/>
            <a:ext cx="3913770" cy="250224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57908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Customizing 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 smtClean="0"/>
              <a:t>02.14.2019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Provider Cerner Education Session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7058" y="1637411"/>
            <a:ext cx="51815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Customizing your view will allow you to select the columns you want to see in view.</a:t>
            </a:r>
          </a:p>
        </p:txBody>
      </p:sp>
      <p:sp>
        <p:nvSpPr>
          <p:cNvPr id="9" name="Rectangle 8"/>
          <p:cNvSpPr/>
          <p:nvPr/>
        </p:nvSpPr>
        <p:spPr>
          <a:xfrm>
            <a:off x="488950" y="3253818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1"/>
                </a:solidFill>
              </a:rPr>
              <a:t>Right click anywhere in the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med list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1"/>
                </a:solidFill>
              </a:rPr>
              <a:t>Select Customize 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1"/>
                </a:solidFill>
              </a:rPr>
              <a:t>Select columns from the left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1"/>
                </a:solidFill>
              </a:rPr>
              <a:t>Click Add to move to the right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1"/>
                </a:solidFill>
              </a:rPr>
              <a:t>Select Group/Sort orders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1"/>
                </a:solidFill>
              </a:rPr>
              <a:t>Click Ok</a:t>
            </a:r>
          </a:p>
        </p:txBody>
      </p:sp>
      <p:pic>
        <p:nvPicPr>
          <p:cNvPr id="4104" name="Picture 8" descr="C:\Users\ntdag1\AppData\Local\Temp\SNAGHTML21ba29b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142" y="403391"/>
            <a:ext cx="6592972" cy="570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765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EDA674E1-56B8-4BA4-B285-D17315C82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1" y="2240280"/>
            <a:ext cx="7376583" cy="2743200"/>
          </a:xfrm>
        </p:spPr>
        <p:txBody>
          <a:bodyPr/>
          <a:lstStyle/>
          <a:p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Mmodal Training: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7C5B6A-9E06-44B5-80DE-8C8A295FF4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66095" y="6480968"/>
            <a:ext cx="640080" cy="182880"/>
          </a:xfrm>
        </p:spPr>
        <p:txBody>
          <a:bodyPr/>
          <a:lstStyle/>
          <a:p>
            <a:pPr indent="-3657600"/>
            <a:r>
              <a:rPr lang="en-US" smtClean="0"/>
              <a:t>02.14.2019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C7344F-4EDF-4FB6-BD3C-CFF47CAC8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08638" y="6480968"/>
            <a:ext cx="4813300" cy="182880"/>
          </a:xfrm>
        </p:spPr>
        <p:txBody>
          <a:bodyPr/>
          <a:lstStyle/>
          <a:p>
            <a:r>
              <a:rPr lang="en-US" smtClean="0"/>
              <a:t>Provider Cerner Education Session 4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C12F3B-2F0D-45D6-872A-B035FC9C1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6175" y="6480968"/>
            <a:ext cx="398463" cy="182880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47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BE7EF5C3-3AB1-4CEE-9170-4959F3081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Tickets and Feedback: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BC715B-4EA4-4772-8C10-4144FBE01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-3657600"/>
            <a:r>
              <a:rPr lang="en-US" smtClean="0"/>
              <a:t>02.14.2019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893E4A-0185-4945-AE31-B800413AD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Provider Cerner Education Session 4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00B072-926B-4270-9CE6-6C31198D3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7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FE92-A170-44C1-B2AB-7FDB48F94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 Patients for Use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11B2073-1618-443F-BD06-73D13F8DED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49" y="1606858"/>
            <a:ext cx="5013621" cy="4358194"/>
          </a:xfrm>
        </p:spPr>
        <p:txBody>
          <a:bodyPr>
            <a:noAutofit/>
          </a:bodyPr>
          <a:lstStyle/>
          <a:p>
            <a:pPr marL="626364" lvl="2" indent="-342900"/>
            <a:r>
              <a:rPr lang="en-US" sz="2200" dirty="0"/>
              <a:t>Go to Ambulatory organizer/Home</a:t>
            </a:r>
          </a:p>
          <a:p>
            <a:pPr marL="626364" lvl="2" indent="-342900"/>
            <a:endParaRPr lang="en-US" sz="2200" dirty="0"/>
          </a:p>
          <a:p>
            <a:pPr marL="626364" lvl="2" indent="-342900"/>
            <a:r>
              <a:rPr lang="en-US" sz="2200" dirty="0"/>
              <a:t>Search for Ross, Michael in the calendar; you will see my calendar for today filled with test patients. </a:t>
            </a:r>
          </a:p>
          <a:p>
            <a:pPr marL="626364" lvl="2" indent="-342900"/>
            <a:endParaRPr lang="en-US" sz="2200" dirty="0"/>
          </a:p>
          <a:p>
            <a:pPr marL="626364" lvl="2" indent="-342900"/>
            <a:r>
              <a:rPr lang="en-US" sz="2200" dirty="0"/>
              <a:t>Pick a test patient from the schedule for use today.</a:t>
            </a:r>
          </a:p>
          <a:p>
            <a:pPr marL="626364" lvl="2" indent="-342900"/>
            <a:endParaRPr lang="en-US" sz="2200" dirty="0"/>
          </a:p>
          <a:p>
            <a:pPr marL="626364" lvl="2" indent="-342900"/>
            <a:r>
              <a:rPr lang="en-US" sz="2200" dirty="0"/>
              <a:t>We will use this as a source of Test patient’s with Ambulatory encounters for future sessions as well.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B12C2E2-879C-4619-AD5A-E988769C31C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 smtClean="0"/>
              <a:t>02.14.2019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CF43125-5257-45D4-8FCE-C2E0AD5918B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Provider Cerner Education Session 4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052B12-E08B-4A1C-B311-A972314664C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A9F9215-71AB-4C9C-9320-517485281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618" y="1606858"/>
            <a:ext cx="5889039" cy="38261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488CA3D-E81C-483B-9418-E1348FAA0BF3}"/>
              </a:ext>
            </a:extLst>
          </p:cNvPr>
          <p:cNvSpPr/>
          <p:nvPr/>
        </p:nvSpPr>
        <p:spPr>
          <a:xfrm>
            <a:off x="8529747" y="3280672"/>
            <a:ext cx="2861862" cy="3559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77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95895C-8270-445D-A85D-C80C2C876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Your Feedback Matters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BF0E5382-BC08-4F83-9931-4F53382D542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63468" y="1825350"/>
            <a:ext cx="11182184" cy="413812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AB5EB9-9798-4B2A-B6F0-B3EEF5193E7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 smtClean="0"/>
              <a:t>02.14.2019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C77EC7-F14A-427C-BF04-BEFDCB042E0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Provider Cerner Education Session 4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F2B63C-2F84-4889-A9C8-0319AACA919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04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88369D-3CCB-49FB-8958-0F76D9322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Service now: Current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0808FAB-D57E-4B45-8572-AC6B8F8A0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589"/>
            <a:ext cx="12192000" cy="414282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 smtClean="0"/>
              <a:t>02.14.2019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Provider Cerner Education Session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12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88369D-3CCB-49FB-8958-0F76D9322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Options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0808FAB-D57E-4B45-8572-AC6B8F8A0C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1" t="6188" r="5589" b="12683"/>
          <a:stretch/>
        </p:blipFill>
        <p:spPr>
          <a:xfrm>
            <a:off x="299866" y="1504342"/>
            <a:ext cx="11182602" cy="33610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93EEED-E87D-40CB-9FF6-9CF91B96A3BD}"/>
              </a:ext>
            </a:extLst>
          </p:cNvPr>
          <p:cNvSpPr txBox="1"/>
          <p:nvPr/>
        </p:nvSpPr>
        <p:spPr>
          <a:xfrm>
            <a:off x="4801400" y="3446302"/>
            <a:ext cx="311300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Change something or New Clinical /  Business Requests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3D96DE7-850A-4B28-B4DA-BD42DEE7210A}"/>
              </a:ext>
            </a:extLst>
          </p:cNvPr>
          <p:cNvSpPr txBox="1"/>
          <p:nvPr/>
        </p:nvSpPr>
        <p:spPr>
          <a:xfrm>
            <a:off x="314633" y="5230586"/>
            <a:ext cx="46423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Make suggestions:</a:t>
            </a:r>
          </a:p>
          <a:p>
            <a:r>
              <a:rPr lang="en-US" sz="1600" dirty="0">
                <a:solidFill>
                  <a:srgbClr val="00B0F0"/>
                </a:solidFill>
              </a:rPr>
              <a:t>Change Something or New Clinical / Business Request</a:t>
            </a:r>
          </a:p>
          <a:p>
            <a:r>
              <a:rPr lang="en-US" sz="1600" dirty="0">
                <a:solidFill>
                  <a:srgbClr val="00B0F0"/>
                </a:solidFill>
              </a:rPr>
              <a:t>Change Something or New Clinical Request</a:t>
            </a:r>
          </a:p>
          <a:p>
            <a:endParaRPr lang="en-US" sz="1600" dirty="0">
              <a:solidFill>
                <a:srgbClr val="00B0F0"/>
              </a:solidFill>
            </a:endParaRPr>
          </a:p>
          <a:p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BB298CE-B429-4E00-8181-98F939D298BD}"/>
              </a:ext>
            </a:extLst>
          </p:cNvPr>
          <p:cNvSpPr txBox="1"/>
          <p:nvPr/>
        </p:nvSpPr>
        <p:spPr>
          <a:xfrm>
            <a:off x="4951620" y="5256753"/>
            <a:ext cx="72403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Make Suggestions: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Submit an Idea to Change an Application or How you do your work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Submit an Idea to Change an Application Clinical / Business or How you do your work</a:t>
            </a:r>
          </a:p>
          <a:p>
            <a:endParaRPr lang="en-US" sz="16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029F3186-D624-4047-9830-3E4A8600E099}"/>
              </a:ext>
            </a:extLst>
          </p:cNvPr>
          <p:cNvCxnSpPr>
            <a:cxnSpLocks/>
          </p:cNvCxnSpPr>
          <p:nvPr/>
        </p:nvCxnSpPr>
        <p:spPr>
          <a:xfrm flipH="1">
            <a:off x="2635814" y="3738689"/>
            <a:ext cx="2070657" cy="1344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1B22CC02-877C-4A1A-BE92-E9320B87C875}"/>
              </a:ext>
            </a:extLst>
          </p:cNvPr>
          <p:cNvCxnSpPr>
            <a:cxnSpLocks/>
          </p:cNvCxnSpPr>
          <p:nvPr/>
        </p:nvCxnSpPr>
        <p:spPr>
          <a:xfrm>
            <a:off x="5891167" y="4379247"/>
            <a:ext cx="139521" cy="704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 smtClean="0"/>
              <a:t>02.14.2019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Provider Cerner Education Session 4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32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Planned changes: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3935FB2-D878-429B-AB56-1B38F8F53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43" y="1890905"/>
            <a:ext cx="10933333" cy="30761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0FBBB9-F0C2-4E4B-8F94-C3A03EA9FE34}"/>
              </a:ext>
            </a:extLst>
          </p:cNvPr>
          <p:cNvSpPr txBox="1"/>
          <p:nvPr/>
        </p:nvSpPr>
        <p:spPr>
          <a:xfrm>
            <a:off x="801624" y="2167128"/>
            <a:ext cx="50840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*</a:t>
            </a:r>
            <a:r>
              <a:rPr lang="en-US" sz="1100" dirty="0"/>
              <a:t>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Change to Director, leader, provider, or on behalf of any of the above</a:t>
            </a:r>
            <a:endParaRPr lang="en-US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EFD61D6-55E6-4FC1-8A66-D1752940E492}"/>
              </a:ext>
            </a:extLst>
          </p:cNvPr>
          <p:cNvSpPr/>
          <p:nvPr/>
        </p:nvSpPr>
        <p:spPr>
          <a:xfrm>
            <a:off x="681051" y="2167128"/>
            <a:ext cx="4964838" cy="27699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602FB32-8032-4A56-8617-5ECCD0E48E25}"/>
              </a:ext>
            </a:extLst>
          </p:cNvPr>
          <p:cNvSpPr txBox="1"/>
          <p:nvPr/>
        </p:nvSpPr>
        <p:spPr>
          <a:xfrm>
            <a:off x="4265242" y="1236799"/>
            <a:ext cx="183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Changed to Read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43D13A0E-27D4-4210-8DF0-05AB2BA6B185}"/>
              </a:ext>
            </a:extLst>
          </p:cNvPr>
          <p:cNvCxnSpPr>
            <a:cxnSpLocks/>
          </p:cNvCxnSpPr>
          <p:nvPr/>
        </p:nvCxnSpPr>
        <p:spPr>
          <a:xfrm flipH="1">
            <a:off x="3343657" y="1604783"/>
            <a:ext cx="1122017" cy="45793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 smtClean="0"/>
              <a:t>02.14.2019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Provider Cerner Education Session 4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14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BE2ED-9B27-49F1-B2F5-00B8DF354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ld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F275803-F49C-4B66-AC1F-CE7CC4F11596}"/>
              </a:ext>
            </a:extLst>
          </p:cNvPr>
          <p:cNvSpPr txBox="1"/>
          <p:nvPr/>
        </p:nvSpPr>
        <p:spPr>
          <a:xfrm>
            <a:off x="1327581" y="1225689"/>
            <a:ext cx="93634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cap="all" dirty="0"/>
              <a:t>Attention:</a:t>
            </a:r>
            <a:r>
              <a:rPr lang="en-US" b="1" dirty="0"/>
              <a:t> This form should </a:t>
            </a:r>
            <a:r>
              <a:rPr lang="en-US" b="1" u="sng" dirty="0"/>
              <a:t>ONLY</a:t>
            </a:r>
            <a:r>
              <a:rPr lang="en-US" b="1" dirty="0"/>
              <a:t> be used for </a:t>
            </a:r>
            <a:r>
              <a:rPr lang="en-US" b="1" u="sng" dirty="0"/>
              <a:t>NON-ROUTINE</a:t>
            </a:r>
            <a:r>
              <a:rPr lang="en-US" b="1" dirty="0"/>
              <a:t> submissions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Some examples of </a:t>
            </a:r>
            <a:r>
              <a:rPr lang="en-US" u="sng" dirty="0"/>
              <a:t>Non-Routine submissions</a:t>
            </a:r>
            <a:r>
              <a:rPr lang="en-US" dirty="0"/>
              <a:t> are suggesting a new application, a new workflow or significant change to the way your area functions, or a change to how our organization does business. Non-Routine submissions are subjected to leadership review and are therefore not processed in an expedited manner.</a:t>
            </a:r>
          </a:p>
          <a:p>
            <a:r>
              <a:rPr lang="en-US" dirty="0"/>
              <a:t> </a:t>
            </a:r>
          </a:p>
          <a:p>
            <a:r>
              <a:rPr lang="en-US" b="1" u="sng" dirty="0"/>
              <a:t>If you need to submit a ROUTINE request</a:t>
            </a:r>
            <a:r>
              <a:rPr lang="en-US" dirty="0"/>
              <a:t>: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Click </a:t>
            </a:r>
            <a:r>
              <a:rPr lang="en-US" b="1" dirty="0">
                <a:hlinkClick r:id="rId2" tooltip="here"/>
              </a:rPr>
              <a:t>here </a:t>
            </a:r>
            <a:r>
              <a:rPr lang="en-US" dirty="0"/>
              <a:t>to return to the homepage, then use the SEARCH box at the top center of the Portal homepage and type in keywords to see options. Click </a:t>
            </a:r>
            <a:r>
              <a:rPr lang="en-US" b="1" dirty="0">
                <a:hlinkClick r:id="rId3" tooltip="here"/>
              </a:rPr>
              <a:t>here</a:t>
            </a:r>
            <a:r>
              <a:rPr lang="en-US" dirty="0"/>
              <a:t> to access the HELP option for assistance, or contact our IS Service Desk at (207) 973-7728.</a:t>
            </a:r>
          </a:p>
          <a:p>
            <a:r>
              <a:rPr lang="en-US" dirty="0"/>
              <a:t> </a:t>
            </a:r>
          </a:p>
          <a:p>
            <a:r>
              <a:rPr lang="en-US" b="1" u="sng" dirty="0"/>
              <a:t>Examples of ROUTINE Requests</a:t>
            </a:r>
            <a:r>
              <a:rPr lang="en-US" b="1" dirty="0"/>
              <a:t>: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Request for new access to an application, request for a W Drive folder or access to one, requesting  a new keyboard or desk phone, requesting provider demographics updates, registration / schedule changes, asking for new software to be installed, requesting an MRN, chart, or FIN combine, requesting a document correction or for updates to voicemail options, and more.</a:t>
            </a:r>
          </a:p>
          <a:p>
            <a:r>
              <a:rPr lang="en-US" dirty="0"/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9B97308-DFB5-4814-A653-F7B76E0C452F}"/>
              </a:ext>
            </a:extLst>
          </p:cNvPr>
          <p:cNvSpPr/>
          <p:nvPr/>
        </p:nvSpPr>
        <p:spPr>
          <a:xfrm>
            <a:off x="836569" y="1063256"/>
            <a:ext cx="10430540" cy="197765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47F810D-BD67-4A07-B8F1-98D6CBCF33E7}"/>
              </a:ext>
            </a:extLst>
          </p:cNvPr>
          <p:cNvSpPr txBox="1"/>
          <p:nvPr/>
        </p:nvSpPr>
        <p:spPr>
          <a:xfrm>
            <a:off x="7857460" y="680484"/>
            <a:ext cx="276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Reword – see the next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 smtClean="0"/>
              <a:t>02.14.2019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Provider Cerner Education Session 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78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BE2ED-9B27-49F1-B2F5-00B8DF354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Proposed new verbiage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F275803-F49C-4B66-AC1F-CE7CC4F11596}"/>
              </a:ext>
            </a:extLst>
          </p:cNvPr>
          <p:cNvSpPr txBox="1"/>
          <p:nvPr/>
        </p:nvSpPr>
        <p:spPr>
          <a:xfrm>
            <a:off x="1414272" y="1225689"/>
            <a:ext cx="93634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This form should be used for new clinical or business requests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When submitting a business idea for review, please ensure you fully describe your idea using the SMART approach. If this involves a change to Cerner or other currently operating clinical systems, please describe the clinical justification including references where appropriate.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b="1" u="sng" dirty="0"/>
              <a:t>If you need to submit a ROUTINE request</a:t>
            </a:r>
            <a:r>
              <a:rPr lang="en-US" dirty="0"/>
              <a:t>: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Click </a:t>
            </a:r>
            <a:r>
              <a:rPr lang="en-US" b="1" dirty="0">
                <a:hlinkClick r:id="rId2" tooltip="here"/>
              </a:rPr>
              <a:t>here </a:t>
            </a:r>
            <a:r>
              <a:rPr lang="en-US" dirty="0"/>
              <a:t>to return to the homepage, then use the SEARCH box at the top center of the Portal homepage and type in keywords to see options. Click </a:t>
            </a:r>
            <a:r>
              <a:rPr lang="en-US" b="1" dirty="0">
                <a:hlinkClick r:id="rId3" tooltip="here"/>
              </a:rPr>
              <a:t>here</a:t>
            </a:r>
            <a:r>
              <a:rPr lang="en-US" dirty="0"/>
              <a:t> to access the HELP option for assistance, or contact our IS Service Desk at (207) 973-7728.</a:t>
            </a:r>
          </a:p>
          <a:p>
            <a:r>
              <a:rPr lang="en-US" dirty="0"/>
              <a:t> </a:t>
            </a:r>
          </a:p>
          <a:p>
            <a:r>
              <a:rPr lang="en-US" b="1" u="sng" dirty="0"/>
              <a:t>Examples of ROUTINE Requests</a:t>
            </a:r>
            <a:r>
              <a:rPr lang="en-US" b="1" dirty="0"/>
              <a:t>: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Request for new access to an application, request for a W Drive folder or access to one, requesting  a new keyboard or desk phone, requesting provider demographics updates, registration / schedule changes, asking for new software to be installed, requesting an MRN, chart, or FIN combine, requesting a document correction or for updates to voicemail options, and more.</a:t>
            </a:r>
          </a:p>
          <a:p>
            <a:r>
              <a:rPr lang="en-US" dirty="0"/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87F0419-2697-4624-893A-12377B83BB8C}"/>
              </a:ext>
            </a:extLst>
          </p:cNvPr>
          <p:cNvSpPr/>
          <p:nvPr/>
        </p:nvSpPr>
        <p:spPr>
          <a:xfrm>
            <a:off x="1031358" y="2913321"/>
            <a:ext cx="10409275" cy="38489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35C65914-295D-46EA-8A21-1339A13C686C}"/>
              </a:ext>
            </a:extLst>
          </p:cNvPr>
          <p:cNvCxnSpPr>
            <a:cxnSpLocks/>
          </p:cNvCxnSpPr>
          <p:nvPr/>
        </p:nvCxnSpPr>
        <p:spPr>
          <a:xfrm flipH="1">
            <a:off x="10707732" y="1030928"/>
            <a:ext cx="69996" cy="160558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F0C9003-76B8-48F3-8571-7B8E88E18492}"/>
              </a:ext>
            </a:extLst>
          </p:cNvPr>
          <p:cNvSpPr txBox="1"/>
          <p:nvPr/>
        </p:nvSpPr>
        <p:spPr>
          <a:xfrm>
            <a:off x="8364070" y="661596"/>
            <a:ext cx="3685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Does this need to removed or remain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 smtClean="0"/>
              <a:t>02.14.2019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Provider Cerner Education Session 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91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Survey results:  Pre-Education, Dec 20, 2018 (Baseline)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 smtClean="0"/>
              <a:t>02.14.2019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Provider Cerner Education Session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488950" y="1325563"/>
          <a:ext cx="5546466" cy="3886207"/>
        </p:xfrm>
        <a:graphic>
          <a:graphicData uri="http://schemas.openxmlformats.org/drawingml/2006/table">
            <a:tbl>
              <a:tblPr/>
              <a:tblGrid>
                <a:gridCol w="34650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03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21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9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50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Comfortable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Moderately Comfortable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Comfortable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631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PowerChart Structure: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38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organized my MPages and their components , and removed components I don’t use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63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how to set up the contextual view (documentation on the right)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63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how to change filters on the various M-page components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38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can accurately identify the banner bar, tool bars, table of contents (dark side), and MPage menu.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38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the benefits of using the Workflow M-Page instead of going back/forth to the “Dark Side”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63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configured my toolbars to meet my needs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631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631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 Creation: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63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the difference between the workflow M-page and a Note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38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am comfortable moving back and forth between the workflow M-page and the note without fear of losing work.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63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how to use system auto-text for documenting (/)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63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created personal auto-text (.)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63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made a shortcut to pull nursing documentation into my note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63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created auto-text that includes Smart Templates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63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how to alter the title of a note</a:t>
                      </a:r>
                    </a:p>
                  </a:txBody>
                  <a:tcPr marL="7346" marR="7346" marT="7346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346" marR="7346" marT="734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6164568" y="1325563"/>
          <a:ext cx="5753100" cy="4274820"/>
        </p:xfrm>
        <a:graphic>
          <a:graphicData uri="http://schemas.openxmlformats.org/drawingml/2006/table">
            <a:tbl>
              <a:tblPr/>
              <a:tblGrid>
                <a:gridCol w="3594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Comfortable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Moderately Comfortable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Comfortable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Documentation Tools: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the difference between a diagnosis and a problem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how to maintain a current problems list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how to mark in error a problem on the patient’s problem list so it will no longer be part of their chart.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how to free-text (Centricity-like) comments to the Family History, Social History, and Problems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added items to the Family History Quick Selection section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how to  update the Social History through modify and add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Message Center: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assigned proxies in my message center to my partners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set up messaging favorites for pools and colleagues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when and how to use between the visit encounters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set up my between-the-visit encounter locations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Ordering: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created favorites on my quick orders pages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how to “borrow” someone else’s quick orders folder favorites so I can use them.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routinely use Quick Orders and make use of Order Sentences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488950" y="5249287"/>
          <a:ext cx="5546466" cy="914400"/>
        </p:xfrm>
        <a:graphic>
          <a:graphicData uri="http://schemas.openxmlformats.org/drawingml/2006/table">
            <a:tbl>
              <a:tblPr/>
              <a:tblGrid>
                <a:gridCol w="34650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03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21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9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MModal: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routine use MModal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created commands to insert text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how to use the next field button and command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how to create auto-text that are MModal optimized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898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Survey results: 3 Educational Sessions, Feb 12, 2019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 smtClean="0"/>
              <a:t>02.14.2019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Provider Cerner Education Session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488950" y="1144982"/>
          <a:ext cx="5546466" cy="4147267"/>
        </p:xfrm>
        <a:graphic>
          <a:graphicData uri="http://schemas.openxmlformats.org/drawingml/2006/table">
            <a:tbl>
              <a:tblPr/>
              <a:tblGrid>
                <a:gridCol w="34650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03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21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9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0746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Comfortable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Moderately Comfortable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Comfortable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999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PowerChart Structure: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99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organized my MPages and their components , and removed components I don’t use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99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how to set up the contextual view (documentation on the right)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99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how to change filters on the various M-page components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99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can accurately identify the banner bar, tool bars, table of contents (dark side), and MPage menu.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99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the benefits of using the Workflow M-Page instead of going back/forth to the “Dark Side”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99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configured my toolbars to meet my needs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99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I know how to access the CCD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999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999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 Creation: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99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the difference between the workflow M-page and a Note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99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am comfortable moving back and forth between the workflow M-page and the note without fear of losing work.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99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how to use system auto-text for documenting (/)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99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created personal auto-text (.)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99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made a shortcut to pull nursing documentation into my note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99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created auto-text that includes Smart Templates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99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how to alter the title of a note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6108191" y="1152144"/>
          <a:ext cx="5809477" cy="4612549"/>
        </p:xfrm>
        <a:graphic>
          <a:graphicData uri="http://schemas.openxmlformats.org/drawingml/2006/table">
            <a:tbl>
              <a:tblPr/>
              <a:tblGrid>
                <a:gridCol w="36293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92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12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96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119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05" marR="6705" marT="67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Comfortable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Moderately Comfortable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Comfortable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83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Documentation Tools: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8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the difference between a diagnosis and a problem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8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how to maintain a current problems list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30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how to mark in error a problem on the patient’s problem list so it will no longer be part of their chart.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30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how to free-text (Centricity-like) comments to the Family History, Social History, and Problems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58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added items to the Family History Quick Selection section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58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how to  update the Social History through modify and add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58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583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Message Center: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58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assigned proxies in my message center to my partners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58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set up messaging favorites for pools and colleagues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58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when and how to use between the visit encounters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58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set up my between-the-visit encounter locations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30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I feel comfortable using the reply and delete buttons without fear of losing documentation 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58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I know the difference between co-signature and proposed orders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58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I know how to use the trash and sent items to review old messages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58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I know when to use the in-between encounter workflow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58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I know how to use the message journal to track down a message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58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I know how to send a reminder to my message center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58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I know how to send a reminder to the patient’s chart (pop-up)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930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I know the difference between messages and documents, and understand the lifespan of a message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05" marR="6705" marT="670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6108190" y="5764688"/>
          <a:ext cx="5809478" cy="716280"/>
        </p:xfrm>
        <a:graphic>
          <a:graphicData uri="http://schemas.openxmlformats.org/drawingml/2006/table">
            <a:tbl>
              <a:tblPr/>
              <a:tblGrid>
                <a:gridCol w="3629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92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12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96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55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Ordering: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5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created favorites on my quick orders pages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9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how to “borrow” someone else’s quick orders folder favorites so I can use them.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55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routinely use Quick Orders and make use of Order Sentences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488950" y="5398928"/>
          <a:ext cx="5546466" cy="690976"/>
        </p:xfrm>
        <a:graphic>
          <a:graphicData uri="http://schemas.openxmlformats.org/drawingml/2006/table">
            <a:tbl>
              <a:tblPr/>
              <a:tblGrid>
                <a:gridCol w="34650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03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21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9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274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MModal: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27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have created commands to insert text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27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how to use the next field button and command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27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know how to create auto-text that are MModal optimized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995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Overview: Topics to be Addressed Today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884924" y="1765910"/>
            <a:ext cx="4813300" cy="3887470"/>
          </a:xfrm>
        </p:spPr>
        <p:txBody>
          <a:bodyPr>
            <a:normAutofit/>
          </a:bodyPr>
          <a:lstStyle/>
          <a:p>
            <a:r>
              <a:rPr lang="en-US" dirty="0" err="1"/>
              <a:t>Mmodal</a:t>
            </a:r>
            <a:r>
              <a:rPr lang="en-US" dirty="0"/>
              <a:t> Training: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Feedback and Build:</a:t>
            </a:r>
          </a:p>
          <a:p>
            <a:pPr lvl="2"/>
            <a:r>
              <a:rPr lang="en-US" dirty="0"/>
              <a:t>ServiceNow changes</a:t>
            </a:r>
          </a:p>
          <a:p>
            <a:pPr lvl="2"/>
            <a:r>
              <a:rPr lang="en-US" dirty="0"/>
              <a:t>Survey results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93776" y="1765910"/>
            <a:ext cx="6096000" cy="3886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Medications and Prescriptions:</a:t>
            </a:r>
          </a:p>
          <a:p>
            <a:pPr lvl="2"/>
            <a:r>
              <a:rPr lang="en-US" dirty="0"/>
              <a:t>Med compliance/Reconciliation</a:t>
            </a:r>
          </a:p>
          <a:p>
            <a:pPr lvl="2"/>
            <a:r>
              <a:rPr lang="en-US" dirty="0"/>
              <a:t>Med changes during reconciliation</a:t>
            </a:r>
          </a:p>
          <a:p>
            <a:pPr lvl="2"/>
            <a:r>
              <a:rPr lang="en-US" dirty="0"/>
              <a:t>Efficient refills during a visit</a:t>
            </a:r>
          </a:p>
          <a:p>
            <a:pPr lvl="2"/>
            <a:r>
              <a:rPr lang="en-US" dirty="0"/>
              <a:t>New medications during a visit</a:t>
            </a:r>
          </a:p>
          <a:p>
            <a:pPr lvl="2"/>
            <a:r>
              <a:rPr lang="en-US" dirty="0" err="1"/>
              <a:t>Freetext</a:t>
            </a:r>
            <a:r>
              <a:rPr lang="en-US" dirty="0"/>
              <a:t> meds</a:t>
            </a:r>
          </a:p>
          <a:p>
            <a:pPr lvl="2"/>
            <a:r>
              <a:rPr lang="en-US" dirty="0"/>
              <a:t>Pharmacy changes</a:t>
            </a:r>
          </a:p>
          <a:p>
            <a:pPr lvl="2"/>
            <a:r>
              <a:rPr lang="en-US" dirty="0"/>
              <a:t>Refilling meds via the message Center</a:t>
            </a:r>
          </a:p>
          <a:p>
            <a:pPr lvl="2"/>
            <a:r>
              <a:rPr lang="en-US" dirty="0"/>
              <a:t>Med Proposals in message center</a:t>
            </a:r>
          </a:p>
          <a:p>
            <a:pPr lvl="2"/>
            <a:r>
              <a:rPr lang="en-US" dirty="0"/>
              <a:t>Medication Filters</a:t>
            </a:r>
          </a:p>
          <a:p>
            <a:pPr lvl="2"/>
            <a:r>
              <a:rPr lang="en-US" dirty="0"/>
              <a:t>Medication Snapshot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 smtClean="0"/>
              <a:t>02.14.2019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Provider Cerner Education Session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7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86EF03BB-CEF4-4961-B392-1D70D989E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+mj-lt"/>
              </a:rPr>
              <a:t>The Star of Today’s Class: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9" name="Picture 2" descr="Image result for one ring to rule them all">
            <a:extLst>
              <a:ext uri="{FF2B5EF4-FFF2-40B4-BE49-F238E27FC236}">
                <a16:creationId xmlns:a16="http://schemas.microsoft.com/office/drawing/2014/main" xmlns="" id="{0860C240-5A95-4403-BB9D-BB5C725D33AE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1" r="5058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075D39E-7B2E-49E9-B47B-DF2960DB810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107052" y="694944"/>
            <a:ext cx="2716825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  <a:defRPr/>
            </a:pPr>
            <a:r>
              <a:rPr lang="en-US" sz="1200" smtClean="0">
                <a:solidFill>
                  <a:schemeClr val="tx1">
                    <a:alpha val="80000"/>
                  </a:schemeClr>
                </a:solidFill>
                <a:latin typeface="Calibri" panose="020F0502020204030204"/>
              </a:rPr>
              <a:t>02.14.2019</a:t>
            </a:r>
            <a:endParaRPr lang="en-US" sz="1200">
              <a:solidFill>
                <a:schemeClr val="tx1">
                  <a:alpha val="80000"/>
                </a:schemeClr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3BCA0D-B05C-4AEB-B980-34BE5603455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003280" y="603504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  <a:defRPr/>
            </a:pPr>
            <a:fld id="{63DCA5C9-2E11-4C67-86EB-AE1DE127DC64}" type="slidenum">
              <a:rPr lang="en-US" sz="1500" b="0">
                <a:solidFill>
                  <a:srgbClr val="FFFFFF"/>
                </a:solidFill>
                <a:latin typeface="Calibri" panose="020F0502020204030204"/>
              </a:rPr>
              <a:pPr algn="ctr" defTabSz="914400">
                <a:spcAft>
                  <a:spcPts val="600"/>
                </a:spcAft>
                <a:defRPr/>
              </a:pPr>
              <a:t>4</a:t>
            </a:fld>
            <a:endParaRPr lang="en-US" sz="1500" b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B80CCD8-8B8C-48EF-9D3C-BDB4995AC3F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746626" y="6199631"/>
            <a:ext cx="4256653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  <a:defRPr/>
            </a:pPr>
            <a:r>
              <a:rPr lang="en-US" sz="1100" kern="1200" dirty="0" smtClean="0">
                <a:solidFill>
                  <a:schemeClr val="tx1">
                    <a:alpha val="80000"/>
                  </a:schemeClr>
                </a:solidFill>
                <a:latin typeface="Calibri" panose="020F0502020204030204"/>
                <a:ea typeface="+mn-ea"/>
                <a:cs typeface="+mn-cs"/>
              </a:rPr>
              <a:t>Provider Cerner Education Session 4</a:t>
            </a:r>
            <a:endParaRPr lang="en-US" sz="1100" kern="1200" dirty="0">
              <a:solidFill>
                <a:schemeClr val="tx1">
                  <a:alpha val="80000"/>
                </a:scheme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EA27266-3496-4195-8F1D-380BFC720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273" y="2598662"/>
            <a:ext cx="1656802" cy="33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78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230468-AAA4-422A-AE45-1B9A09828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-37707"/>
            <a:ext cx="9930384" cy="1325563"/>
          </a:xfrm>
        </p:spPr>
        <p:txBody>
          <a:bodyPr/>
          <a:lstStyle/>
          <a:p>
            <a:pPr algn="ctr"/>
            <a:r>
              <a:rPr lang="en-US" dirty="0"/>
              <a:t>Different Roles for Medication Reconciliation: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37113728-1720-44F8-8D54-0A32692CF5A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94767" y="2240694"/>
            <a:ext cx="5311408" cy="388747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Provider Role:</a:t>
            </a:r>
          </a:p>
          <a:p>
            <a:r>
              <a:rPr lang="en-US" dirty="0"/>
              <a:t>-Review current medications</a:t>
            </a:r>
          </a:p>
          <a:p>
            <a:r>
              <a:rPr lang="en-US" dirty="0"/>
              <a:t>-Decide the status of the medication:</a:t>
            </a:r>
          </a:p>
          <a:p>
            <a:r>
              <a:rPr lang="en-US" dirty="0"/>
              <a:t>	-continue</a:t>
            </a:r>
          </a:p>
          <a:p>
            <a:r>
              <a:rPr lang="en-US" dirty="0"/>
              <a:t>	-</a:t>
            </a:r>
            <a:r>
              <a:rPr lang="en-US" dirty="0" err="1"/>
              <a:t>refille</a:t>
            </a:r>
            <a:endParaRPr lang="en-US" dirty="0"/>
          </a:p>
          <a:p>
            <a:r>
              <a:rPr lang="en-US" dirty="0"/>
              <a:t>	-stop</a:t>
            </a:r>
          </a:p>
          <a:p>
            <a:r>
              <a:rPr lang="en-US" dirty="0"/>
              <a:t>	-correct</a:t>
            </a:r>
          </a:p>
          <a:p>
            <a:r>
              <a:rPr lang="en-US" dirty="0"/>
              <a:t>-acknowledge anything not directly continued/prescribed/discontinued.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6F20BC06-A93E-4218-90AB-F4952002BBF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4715" y="2240694"/>
            <a:ext cx="4813300" cy="3886200"/>
          </a:xfrm>
        </p:spPr>
        <p:txBody>
          <a:bodyPr>
            <a:normAutofit fontScale="92500"/>
          </a:bodyPr>
          <a:lstStyle/>
          <a:p>
            <a:pPr algn="ctr"/>
            <a:r>
              <a:rPr lang="en-US" b="1" dirty="0"/>
              <a:t>MA Role:</a:t>
            </a:r>
          </a:p>
          <a:p>
            <a:r>
              <a:rPr lang="en-US" b="1" dirty="0"/>
              <a:t>-</a:t>
            </a:r>
            <a:r>
              <a:rPr lang="en-US" dirty="0"/>
              <a:t>Remove vastly out of date medications (i.e. old antibiotics)</a:t>
            </a:r>
          </a:p>
          <a:p>
            <a:r>
              <a:rPr lang="en-US" dirty="0"/>
              <a:t>-Check and document compliance of all chronic medications</a:t>
            </a:r>
          </a:p>
          <a:p>
            <a:r>
              <a:rPr lang="en-US" dirty="0"/>
              <a:t>-Sign off and send to provider</a:t>
            </a:r>
          </a:p>
          <a:p>
            <a:endParaRPr lang="en-US" dirty="0"/>
          </a:p>
          <a:p>
            <a:r>
              <a:rPr lang="en-US" b="1" dirty="0"/>
              <a:t>Note: </a:t>
            </a:r>
            <a:r>
              <a:rPr lang="en-US" dirty="0"/>
              <a:t>It is not within the MAs scope of licensure to remove medications a patient has been prescribed and is not taking.</a:t>
            </a:r>
            <a:endParaRPr lang="en-US" b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BDE67F-063A-44D2-9E57-5C22A2BBCF2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 smtClean="0"/>
              <a:t>02.14.2019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C7615A7-FDD2-4B63-BE6A-6D2366A6155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Provider Cerner Education Session 4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816026-EF46-42DD-ACB2-04B26CD2BEE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40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B26743-851E-426C-B4B2-27D1636EE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Demo Example: Starring your MA/Provider dyad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1FA6AA-A37B-42BC-A013-ACBF79850AF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 smtClean="0"/>
              <a:t>02.14.2019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A5A80AA-3BF0-49AA-AB6A-32C05C772D4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Provider Cerner Education Session 4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D119F5E-9A23-442D-921C-D38DD7EEAB2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6623750-856C-4FC2-983C-AEEFA967C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765" y="2637126"/>
            <a:ext cx="2516409" cy="2273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26BC1A2-280A-4336-86C0-0C69F5B77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007" y="2709583"/>
            <a:ext cx="2516409" cy="238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84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6DF64A-DCBE-48BB-A73C-CE9B7C6D1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Completing Medication Reconciliation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1A532C-A87F-4C2F-B2BC-066C12EA8C4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 smtClean="0"/>
              <a:t>02.14.2019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1080CC-7889-4B6E-BF19-6BCB4A6EDFF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C1C99C1-A375-4C18-A1AD-9BA501F2B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865" y="1034911"/>
            <a:ext cx="6868310" cy="18867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26" name="Picture 2" descr="C:\Users\ntdag1\AppData\Local\Temp\SNAGHTML1c413e99.PNG">
            <a:extLst>
              <a:ext uri="{FF2B5EF4-FFF2-40B4-BE49-F238E27FC236}">
                <a16:creationId xmlns:a16="http://schemas.microsoft.com/office/drawing/2014/main" xmlns="" id="{271F708D-AEAD-4F4B-8161-CE4FF52D9B05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876" y="2252299"/>
            <a:ext cx="8488288" cy="31198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4F22C86-255D-43D0-9672-1EF65116375E}"/>
              </a:ext>
            </a:extLst>
          </p:cNvPr>
          <p:cNvSpPr/>
          <p:nvPr/>
        </p:nvSpPr>
        <p:spPr>
          <a:xfrm>
            <a:off x="223355" y="2040517"/>
            <a:ext cx="3404521" cy="3726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From the workflow page, select Home Medications.</a:t>
            </a:r>
          </a:p>
          <a:p>
            <a:pPr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Click Outpatient.</a:t>
            </a:r>
          </a:p>
          <a:p>
            <a:pPr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Continue, D/C or Create new Rx as applicable for each med.</a:t>
            </a:r>
          </a:p>
          <a:p>
            <a:pPr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Address compliance meds as applicable.</a:t>
            </a:r>
          </a:p>
          <a:p>
            <a:pPr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Address any In-Office Meds by </a:t>
            </a:r>
            <a:r>
              <a:rPr lang="en-US" u="sng" dirty="0"/>
              <a:t>always</a:t>
            </a:r>
            <a:r>
              <a:rPr lang="en-US" dirty="0"/>
              <a:t> selecting Continue.</a:t>
            </a:r>
          </a:p>
          <a:p>
            <a:pPr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Click Sign.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AA444FD-35F8-4C81-8EC8-463B7950F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0312" y="5793200"/>
            <a:ext cx="876190" cy="2666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1168E73-A578-44B6-9B85-FC8487F75BA0}"/>
              </a:ext>
            </a:extLst>
          </p:cNvPr>
          <p:cNvSpPr txBox="1"/>
          <p:nvPr/>
        </p:nvSpPr>
        <p:spPr>
          <a:xfrm>
            <a:off x="4696501" y="5793200"/>
            <a:ext cx="1792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= Complete Med Rec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616FED8-260D-49B5-8DE8-A4AC12683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643" y="5793200"/>
            <a:ext cx="885714" cy="2571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D436681-4181-4EE5-A3BD-B4BF3809DE07}"/>
              </a:ext>
            </a:extLst>
          </p:cNvPr>
          <p:cNvSpPr txBox="1"/>
          <p:nvPr/>
        </p:nvSpPr>
        <p:spPr>
          <a:xfrm>
            <a:off x="7999902" y="5796688"/>
            <a:ext cx="4045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= Partial Med Rec (Need to Continue In-Office Meds)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Provider Cerner Education Session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57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39A69B-F7E9-4A7C-83EE-B75C9B7D2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-228600"/>
            <a:ext cx="9930384" cy="1325563"/>
          </a:xfrm>
        </p:spPr>
        <p:txBody>
          <a:bodyPr/>
          <a:lstStyle/>
          <a:p>
            <a:pPr algn="ctr"/>
            <a:r>
              <a:rPr lang="en-US" dirty="0"/>
              <a:t>Changing a medication dose during med reconciliation.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C802CD-2FA8-4EF7-9826-4F8A2D07EC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1" y="2238375"/>
            <a:ext cx="865632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F0F4AA-0EDD-4742-BF34-440AF9B656C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666095" y="6480968"/>
            <a:ext cx="640080" cy="182880"/>
          </a:xfrm>
        </p:spPr>
        <p:txBody>
          <a:bodyPr/>
          <a:lstStyle/>
          <a:p>
            <a:pPr indent="-3657600"/>
            <a:r>
              <a:rPr lang="en-US" smtClean="0"/>
              <a:t>02.14.2019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8D3CB6-C816-4AF8-99E7-BC2B9B38C08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608638" y="6480968"/>
            <a:ext cx="4813300" cy="182880"/>
          </a:xfrm>
        </p:spPr>
        <p:txBody>
          <a:bodyPr/>
          <a:lstStyle/>
          <a:p>
            <a:r>
              <a:rPr lang="en-US" smtClean="0"/>
              <a:t>Provider Cerner Education Session 4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9E330E-C7EB-44FC-B126-E8E58E6CCE5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306175" y="6480968"/>
            <a:ext cx="398463" cy="182880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BAFB7E0-C1A7-42B9-B03C-96D758E08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70" y="1591217"/>
            <a:ext cx="11856059" cy="488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22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9CE779-AA9C-4673-9787-BCF53DB8F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00" y="194152"/>
            <a:ext cx="8011146" cy="634318"/>
          </a:xfrm>
        </p:spPr>
        <p:txBody>
          <a:bodyPr/>
          <a:lstStyle/>
          <a:p>
            <a:r>
              <a:rPr lang="en-US" dirty="0"/>
              <a:t>Prescription Refills During an Office 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C9CF5D-5A93-4741-AB8B-83EBFA59AD4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1" y="1565031"/>
            <a:ext cx="11494964" cy="455954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Same dose, instructions </a:t>
            </a:r>
            <a:br>
              <a:rPr lang="en-US" dirty="0"/>
            </a:br>
            <a:r>
              <a:rPr lang="en-US" dirty="0"/>
              <a:t>and dispense amount: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Different dose, </a:t>
            </a:r>
            <a:br>
              <a:rPr lang="en-US" dirty="0"/>
            </a:br>
            <a:r>
              <a:rPr lang="en-US" dirty="0"/>
              <a:t>instructions and/or </a:t>
            </a:r>
            <a:br>
              <a:rPr lang="en-US" dirty="0"/>
            </a:br>
            <a:r>
              <a:rPr lang="en-US" dirty="0"/>
              <a:t>dispense amount: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A65DBC-F58D-4D2C-9072-E7885AFE3D4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 smtClean="0"/>
              <a:t>02.14.2019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3219BB-8F13-4FEA-8BF3-94E44DDF5FA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Provider Cerner Education Session 4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12D971-4F73-427B-B5DC-21BFAC0773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 descr="C:\Users\ntdag1\AppData\Local\Temp\SNAGHTML1c9e10b8.PNG">
            <a:extLst>
              <a:ext uri="{FF2B5EF4-FFF2-40B4-BE49-F238E27FC236}">
                <a16:creationId xmlns:a16="http://schemas.microsoft.com/office/drawing/2014/main" xmlns="" id="{B0EC22FC-F14E-4681-95AE-08D6539A8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713" y="1531855"/>
            <a:ext cx="7420462" cy="107925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tdag1\AppData\Local\Temp\SNAGHTML1ca9cdd0.PNG">
            <a:extLst>
              <a:ext uri="{FF2B5EF4-FFF2-40B4-BE49-F238E27FC236}">
                <a16:creationId xmlns:a16="http://schemas.microsoft.com/office/drawing/2014/main" xmlns="" id="{47AF69C7-EF75-40C0-B8CB-EE0A7EA25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713" y="2753030"/>
            <a:ext cx="6456580" cy="372793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108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lh_colors_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877"/>
      </a:accent1>
      <a:accent2>
        <a:srgbClr val="19909B"/>
      </a:accent2>
      <a:accent3>
        <a:srgbClr val="4CA585"/>
      </a:accent3>
      <a:accent4>
        <a:srgbClr val="8CAC17"/>
      </a:accent4>
      <a:accent5>
        <a:srgbClr val="E87722"/>
      </a:accent5>
      <a:accent6>
        <a:srgbClr val="FFB60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_nlh_ppt_std_16x9_180724" id="{ABB11E13-1071-4EC4-81D8-43CB755732C9}" vid="{040DEF4C-DC9E-486E-A5F0-39B3ACE71F28}"/>
    </a:ext>
  </a:extLst>
</a:theme>
</file>

<file path=ppt/theme/theme2.xml><?xml version="1.0" encoding="utf-8"?>
<a:theme xmlns:a="http://schemas.openxmlformats.org/drawingml/2006/main" name="1_Office Theme">
  <a:themeElements>
    <a:clrScheme name="nlh_colors_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877"/>
      </a:accent1>
      <a:accent2>
        <a:srgbClr val="19909B"/>
      </a:accent2>
      <a:accent3>
        <a:srgbClr val="4CA585"/>
      </a:accent3>
      <a:accent4>
        <a:srgbClr val="8CAC17"/>
      </a:accent4>
      <a:accent5>
        <a:srgbClr val="E87722"/>
      </a:accent5>
      <a:accent6>
        <a:srgbClr val="FFB60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_nlh_ppt_std_16x9_180724" id="{ABB11E13-1071-4EC4-81D8-43CB755732C9}" vid="{040DEF4C-DC9E-486E-A5F0-39B3ACE71F2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1952</Words>
  <Application>Microsoft Office PowerPoint</Application>
  <PresentationFormat>Widescreen</PresentationFormat>
  <Paragraphs>596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1_Office Theme</vt:lpstr>
      <vt:lpstr>Provider Cerner Education Session 4</vt:lpstr>
      <vt:lpstr>Test Patients for Use</vt:lpstr>
      <vt:lpstr>Overview: Topics to be Addressed Today </vt:lpstr>
      <vt:lpstr>The Star of Today’s Class:</vt:lpstr>
      <vt:lpstr>Different Roles for Medication Reconciliation:</vt:lpstr>
      <vt:lpstr>Demo Example: Starring your MA/Provider dyad</vt:lpstr>
      <vt:lpstr>Completing Medication Reconciliation</vt:lpstr>
      <vt:lpstr>Changing a medication dose during med reconciliation.</vt:lpstr>
      <vt:lpstr>Prescription Refills During an Office Visit</vt:lpstr>
      <vt:lpstr>Adding New Medications During an Office Visit</vt:lpstr>
      <vt:lpstr>Freetext Medications:</vt:lpstr>
      <vt:lpstr>Pharmacy changes:</vt:lpstr>
      <vt:lpstr>Prescribing/Refilling Medications from a Message Center Message</vt:lpstr>
      <vt:lpstr>Addressing Proposed Medications/eRx Renewals</vt:lpstr>
      <vt:lpstr>Reviewing Prior Medication: Using the Medication History Snapshot</vt:lpstr>
      <vt:lpstr>Medication History  and Filtering Options</vt:lpstr>
      <vt:lpstr>Customizing View</vt:lpstr>
      <vt:lpstr>   Mmodal Training:</vt:lpstr>
      <vt:lpstr>   Tickets and Feedback:</vt:lpstr>
      <vt:lpstr>Your Feedback Matters</vt:lpstr>
      <vt:lpstr>Service now: Current</vt:lpstr>
      <vt:lpstr>Options </vt:lpstr>
      <vt:lpstr>Planned changes:</vt:lpstr>
      <vt:lpstr>Old</vt:lpstr>
      <vt:lpstr>Proposed new verbiage </vt:lpstr>
      <vt:lpstr>Survey results:  Pre-Education, Dec 20, 2018 (Baseline) </vt:lpstr>
      <vt:lpstr>Survey results: 3 Educational Sessions, Feb 12, 2019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Provider Cerner Education Session 4</dc:title>
  <dc:creator>Ross, MD, Michael A</dc:creator>
  <cp:lastModifiedBy>Graves, Jennifer</cp:lastModifiedBy>
  <cp:revision>10</cp:revision>
  <cp:lastPrinted>2019-02-14T11:03:34Z</cp:lastPrinted>
  <dcterms:created xsi:type="dcterms:W3CDTF">2019-02-14T01:38:50Z</dcterms:created>
  <dcterms:modified xsi:type="dcterms:W3CDTF">2019-02-14T11:47:04Z</dcterms:modified>
</cp:coreProperties>
</file>