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716" r:id="rId2"/>
  </p:sldMasterIdLst>
  <p:notesMasterIdLst>
    <p:notesMasterId r:id="rId41"/>
  </p:notesMasterIdLst>
  <p:handoutMasterIdLst>
    <p:handoutMasterId r:id="rId42"/>
  </p:handoutMasterIdLst>
  <p:sldIdLst>
    <p:sldId id="279" r:id="rId3"/>
    <p:sldId id="314" r:id="rId4"/>
    <p:sldId id="359" r:id="rId5"/>
    <p:sldId id="345" r:id="rId6"/>
    <p:sldId id="327" r:id="rId7"/>
    <p:sldId id="301" r:id="rId8"/>
    <p:sldId id="300" r:id="rId9"/>
    <p:sldId id="348" r:id="rId10"/>
    <p:sldId id="316" r:id="rId11"/>
    <p:sldId id="346" r:id="rId12"/>
    <p:sldId id="331" r:id="rId13"/>
    <p:sldId id="362" r:id="rId14"/>
    <p:sldId id="347" r:id="rId15"/>
    <p:sldId id="335" r:id="rId16"/>
    <p:sldId id="365" r:id="rId17"/>
    <p:sldId id="364" r:id="rId18"/>
    <p:sldId id="367" r:id="rId19"/>
    <p:sldId id="366" r:id="rId20"/>
    <p:sldId id="338" r:id="rId21"/>
    <p:sldId id="349" r:id="rId22"/>
    <p:sldId id="350" r:id="rId23"/>
    <p:sldId id="278" r:id="rId24"/>
    <p:sldId id="351" r:id="rId25"/>
    <p:sldId id="360" r:id="rId26"/>
    <p:sldId id="352" r:id="rId27"/>
    <p:sldId id="353" r:id="rId28"/>
    <p:sldId id="354" r:id="rId29"/>
    <p:sldId id="355" r:id="rId30"/>
    <p:sldId id="288" r:id="rId31"/>
    <p:sldId id="289" r:id="rId32"/>
    <p:sldId id="356" r:id="rId33"/>
    <p:sldId id="303" r:id="rId34"/>
    <p:sldId id="305" r:id="rId35"/>
    <p:sldId id="306" r:id="rId36"/>
    <p:sldId id="307" r:id="rId37"/>
    <p:sldId id="304" r:id="rId38"/>
    <p:sldId id="256" r:id="rId39"/>
    <p:sldId id="358"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A9B8"/>
    <a:srgbClr val="777777"/>
    <a:srgbClr val="006877"/>
    <a:srgbClr val="E87722"/>
    <a:srgbClr val="3D45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660"/>
  </p:normalViewPr>
  <p:slideViewPr>
    <p:cSldViewPr snapToGrid="0">
      <p:cViewPr varScale="1">
        <p:scale>
          <a:sx n="68" d="100"/>
          <a:sy n="68" d="100"/>
        </p:scale>
        <p:origin x="656" y="48"/>
      </p:cViewPr>
      <p:guideLst/>
    </p:cSldViewPr>
  </p:slideViewPr>
  <p:notesTextViewPr>
    <p:cViewPr>
      <p:scale>
        <a:sx n="3" d="2"/>
        <a:sy n="3" d="2"/>
      </p:scale>
      <p:origin x="0" y="0"/>
    </p:cViewPr>
  </p:notesTextViewPr>
  <p:notesViewPr>
    <p:cSldViewPr snapToGrid="0" showGuides="1">
      <p:cViewPr varScale="1">
        <p:scale>
          <a:sx n="84" d="100"/>
          <a:sy n="84" d="100"/>
        </p:scale>
        <p:origin x="297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57F437-34E4-457B-ACAA-C109BC5AD2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6C9805C-0D4B-456D-9316-F45962E2F5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B91EB8-1FC0-49BA-B8A0-9D4051C7D0E5}" type="datetimeFigureOut">
              <a:rPr lang="en-US" smtClean="0"/>
              <a:t>1/29/2019</a:t>
            </a:fld>
            <a:endParaRPr lang="en-US"/>
          </a:p>
        </p:txBody>
      </p:sp>
      <p:sp>
        <p:nvSpPr>
          <p:cNvPr id="4" name="Footer Placeholder 3">
            <a:extLst>
              <a:ext uri="{FF2B5EF4-FFF2-40B4-BE49-F238E27FC236}">
                <a16:creationId xmlns:a16="http://schemas.microsoft.com/office/drawing/2014/main" id="{C3170BBA-56B5-4091-9B11-25E0561642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017362-806F-4EA8-BAA6-0CA6D364BC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6AC5C8-AA3E-49B6-9C0B-3EDF0860F219}" type="slidenum">
              <a:rPr lang="en-US" smtClean="0"/>
              <a:t>‹#›</a:t>
            </a:fld>
            <a:endParaRPr lang="en-US"/>
          </a:p>
        </p:txBody>
      </p:sp>
    </p:spTree>
    <p:extLst>
      <p:ext uri="{BB962C8B-B14F-4D97-AF65-F5344CB8AC3E}">
        <p14:creationId xmlns:p14="http://schemas.microsoft.com/office/powerpoint/2010/main" val="3942118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D89D3-6540-412A-8DF7-24F6B362E6BB}"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CCA8E-E054-4945-93F6-8F3E2A7D5A26}" type="slidenum">
              <a:rPr lang="en-US" smtClean="0"/>
              <a:t>‹#›</a:t>
            </a:fld>
            <a:endParaRPr lang="en-US"/>
          </a:p>
        </p:txBody>
      </p:sp>
    </p:spTree>
    <p:extLst>
      <p:ext uri="{BB962C8B-B14F-4D97-AF65-F5344CB8AC3E}">
        <p14:creationId xmlns:p14="http://schemas.microsoft.com/office/powerpoint/2010/main" val="223095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BCCA8E-E054-4945-93F6-8F3E2A7D5A26}" type="slidenum">
              <a:rPr lang="en-US" smtClean="0"/>
              <a:t>13</a:t>
            </a:fld>
            <a:endParaRPr lang="en-US"/>
          </a:p>
        </p:txBody>
      </p:sp>
    </p:spTree>
    <p:extLst>
      <p:ext uri="{BB962C8B-B14F-4D97-AF65-F5344CB8AC3E}">
        <p14:creationId xmlns:p14="http://schemas.microsoft.com/office/powerpoint/2010/main" val="1378152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BCCA8E-E054-4945-93F6-8F3E2A7D5A26}" type="slidenum">
              <a:rPr lang="en-US" smtClean="0"/>
              <a:t>29</a:t>
            </a:fld>
            <a:endParaRPr lang="en-US"/>
          </a:p>
        </p:txBody>
      </p:sp>
    </p:spTree>
    <p:extLst>
      <p:ext uri="{BB962C8B-B14F-4D97-AF65-F5344CB8AC3E}">
        <p14:creationId xmlns:p14="http://schemas.microsoft.com/office/powerpoint/2010/main" val="981877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BCCA8E-E054-4945-93F6-8F3E2A7D5A26}" type="slidenum">
              <a:rPr lang="en-US" smtClean="0"/>
              <a:t>30</a:t>
            </a:fld>
            <a:endParaRPr lang="en-US"/>
          </a:p>
        </p:txBody>
      </p:sp>
    </p:spTree>
    <p:extLst>
      <p:ext uri="{BB962C8B-B14F-4D97-AF65-F5344CB8AC3E}">
        <p14:creationId xmlns:p14="http://schemas.microsoft.com/office/powerpoint/2010/main" val="15019596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_no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88951" y="2349371"/>
            <a:ext cx="7376583" cy="1371600"/>
          </a:xfrm>
        </p:spPr>
        <p:txBody>
          <a:bodyPr lIns="0" tIns="0" rIns="0" bIns="0" anchor="t" anchorCtr="0"/>
          <a:lstStyle>
            <a:lvl1pPr>
              <a:defRPr sz="3200" b="0">
                <a:solidFill>
                  <a:srgbClr val="006877"/>
                </a:solidFill>
              </a:defRPr>
            </a:lvl1pPr>
          </a:lstStyle>
          <a:p>
            <a:r>
              <a:rPr lang="en-US"/>
              <a:t>Click to edit Master title style</a:t>
            </a:r>
          </a:p>
        </p:txBody>
      </p:sp>
      <p:sp>
        <p:nvSpPr>
          <p:cNvPr id="6" name="Date Placeholder 5">
            <a:extLst>
              <a:ext uri="{FF2B5EF4-FFF2-40B4-BE49-F238E27FC236}">
                <a16:creationId xmlns:a16="http://schemas.microsoft.com/office/drawing/2014/main" id="{5CC17B62-8F17-4111-B083-3AC63A3E0257}"/>
              </a:ext>
            </a:extLst>
          </p:cNvPr>
          <p:cNvSpPr>
            <a:spLocks noGrp="1"/>
          </p:cNvSpPr>
          <p:nvPr>
            <p:ph type="dt" sz="half" idx="10"/>
          </p:nvPr>
        </p:nvSpPr>
        <p:spPr>
          <a:xfrm>
            <a:off x="488951" y="6003668"/>
            <a:ext cx="1381163" cy="180183"/>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r>
              <a:rPr lang="en-US"/>
              <a:t>01.31.2019</a:t>
            </a:r>
          </a:p>
        </p:txBody>
      </p:sp>
      <p:sp>
        <p:nvSpPr>
          <p:cNvPr id="10" name="Text Placeholder 9">
            <a:extLst>
              <a:ext uri="{FF2B5EF4-FFF2-40B4-BE49-F238E27FC236}">
                <a16:creationId xmlns:a16="http://schemas.microsoft.com/office/drawing/2014/main" id="{CF417E6A-C399-4D34-AA35-6617A97C73B1}"/>
              </a:ext>
            </a:extLst>
          </p:cNvPr>
          <p:cNvSpPr>
            <a:spLocks noGrp="1"/>
          </p:cNvSpPr>
          <p:nvPr>
            <p:ph type="body" sz="quarter" idx="13"/>
          </p:nvPr>
        </p:nvSpPr>
        <p:spPr>
          <a:xfrm>
            <a:off x="488950" y="1686381"/>
            <a:ext cx="7376583" cy="559290"/>
          </a:xfrm>
        </p:spPr>
        <p:txBody>
          <a:bodyPr anchor="b" anchorCtr="0"/>
          <a:lstStyle>
            <a:lvl1pPr>
              <a:lnSpc>
                <a:spcPts val="2000"/>
              </a:lnSpc>
              <a:spcAft>
                <a:spcPts val="0"/>
              </a:spcAft>
              <a:defRPr sz="1600" b="1">
                <a:solidFill>
                  <a:srgbClr val="777777"/>
                </a:solidFill>
              </a:defRPr>
            </a:lvl1pPr>
            <a:lvl2pPr>
              <a:lnSpc>
                <a:spcPts val="2000"/>
              </a:lnSpc>
              <a:spcAft>
                <a:spcPts val="0"/>
              </a:spcAft>
              <a:defRPr sz="1600" b="1">
                <a:solidFill>
                  <a:srgbClr val="777777"/>
                </a:solidFill>
              </a:defRPr>
            </a:lvl2pPr>
            <a:lvl3pPr marL="0" indent="0">
              <a:lnSpc>
                <a:spcPts val="2000"/>
              </a:lnSpc>
              <a:spcAft>
                <a:spcPts val="0"/>
              </a:spcAft>
              <a:buNone/>
              <a:defRPr sz="1600" b="1">
                <a:solidFill>
                  <a:srgbClr val="777777"/>
                </a:solidFill>
              </a:defRPr>
            </a:lvl3pPr>
            <a:lvl4pPr marL="0" indent="0">
              <a:spcAft>
                <a:spcPts val="0"/>
              </a:spcAft>
              <a:buNone/>
              <a:defRPr sz="1600" b="1">
                <a:solidFill>
                  <a:srgbClr val="777777"/>
                </a:solidFill>
              </a:defRPr>
            </a:lvl4pPr>
            <a:lvl5pPr marL="0" indent="0">
              <a:spcAft>
                <a:spcPts val="0"/>
              </a:spcAft>
              <a:buNone/>
              <a:defRPr sz="1600" b="1">
                <a:solidFill>
                  <a:srgbClr val="777777"/>
                </a:solidFill>
              </a:defRPr>
            </a:lvl5pPr>
            <a:lvl6pPr marL="0" indent="0">
              <a:spcAft>
                <a:spcPts val="0"/>
              </a:spcAft>
              <a:buNone/>
              <a:defRPr sz="1600" b="1">
                <a:solidFill>
                  <a:srgbClr val="777777"/>
                </a:solidFill>
              </a:defRPr>
            </a:lvl6pPr>
            <a:lvl7pPr marL="0" indent="0">
              <a:spcAft>
                <a:spcPts val="0"/>
              </a:spcAft>
              <a:buNone/>
              <a:defRPr sz="1600" b="1">
                <a:solidFill>
                  <a:srgbClr val="777777"/>
                </a:solidFill>
              </a:defRPr>
            </a:lvl7pPr>
            <a:lvl8pPr marL="0" indent="0">
              <a:lnSpc>
                <a:spcPts val="2000"/>
              </a:lnSpc>
              <a:spcAft>
                <a:spcPts val="0"/>
              </a:spcAft>
              <a:buNone/>
              <a:defRPr sz="1600" b="1">
                <a:solidFill>
                  <a:srgbClr val="777777"/>
                </a:solidFill>
              </a:defRPr>
            </a:lvl8pPr>
            <a:lvl9pPr marL="0" indent="0">
              <a:lnSpc>
                <a:spcPts val="2000"/>
              </a:lnSpc>
              <a:spcAft>
                <a:spcPts val="0"/>
              </a:spcAft>
              <a:buNone/>
              <a:defRPr sz="1600" b="1">
                <a:solidFill>
                  <a:srgbClr val="777777"/>
                </a:solidFill>
              </a:defRPr>
            </a:lvl9pPr>
          </a:lstStyle>
          <a:p>
            <a:pPr lvl="0"/>
            <a:r>
              <a:rPr lang="en-US"/>
              <a:t>Click to edit Master text styles</a:t>
            </a:r>
          </a:p>
          <a:p>
            <a:pPr lvl="1"/>
            <a:r>
              <a:rPr lang="en-US"/>
              <a:t>Second level</a:t>
            </a:r>
          </a:p>
        </p:txBody>
      </p:sp>
      <p:sp>
        <p:nvSpPr>
          <p:cNvPr id="15" name="Text Placeholder 14">
            <a:extLst>
              <a:ext uri="{FF2B5EF4-FFF2-40B4-BE49-F238E27FC236}">
                <a16:creationId xmlns:a16="http://schemas.microsoft.com/office/drawing/2014/main" id="{3727C295-E0FE-4AF3-AE2A-BB7B8D859800}"/>
              </a:ext>
            </a:extLst>
          </p:cNvPr>
          <p:cNvSpPr>
            <a:spLocks noGrp="1"/>
          </p:cNvSpPr>
          <p:nvPr>
            <p:ph type="body" sz="quarter" idx="14" hasCustomPrompt="1"/>
          </p:nvPr>
        </p:nvSpPr>
        <p:spPr>
          <a:xfrm>
            <a:off x="2096305" y="6000197"/>
            <a:ext cx="4493408" cy="182880"/>
          </a:xfrm>
        </p:spPr>
        <p:txBody>
          <a:bodyPr anchor="b" anchorCtr="0">
            <a:noAutofit/>
          </a:bodyPr>
          <a:lstStyle>
            <a:lvl1pPr>
              <a:defRPr lang="en-US" sz="1600" kern="1200" smtClean="0">
                <a:solidFill>
                  <a:srgbClr val="777777"/>
                </a:solidFill>
                <a:latin typeface="+mn-lt"/>
                <a:ea typeface="+mn-ea"/>
                <a:cs typeface="+mn-cs"/>
              </a:defRPr>
            </a:lvl1pPr>
            <a:lvl2pPr>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a:t>Presenter name</a:t>
            </a:r>
          </a:p>
        </p:txBody>
      </p:sp>
      <p:pic>
        <p:nvPicPr>
          <p:cNvPr id="4" name="Picture 3">
            <a:extLst>
              <a:ext uri="{FF2B5EF4-FFF2-40B4-BE49-F238E27FC236}">
                <a16:creationId xmlns:a16="http://schemas.microsoft.com/office/drawing/2014/main" id="{6D0C9645-5188-48B2-B71E-AE3249508C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7680" y="365760"/>
            <a:ext cx="1799292" cy="1005840"/>
          </a:xfrm>
          <a:prstGeom prst="rect">
            <a:avLst/>
          </a:prstGeom>
        </p:spPr>
      </p:pic>
      <p:sp>
        <p:nvSpPr>
          <p:cNvPr id="12" name="TextBox 11">
            <a:extLst>
              <a:ext uri="{FF2B5EF4-FFF2-40B4-BE49-F238E27FC236}">
                <a16:creationId xmlns:a16="http://schemas.microsoft.com/office/drawing/2014/main" id="{C2F72003-0385-405A-94CB-9A068C36E8C8}"/>
              </a:ext>
            </a:extLst>
          </p:cNvPr>
          <p:cNvSpPr txBox="1"/>
          <p:nvPr userDrawn="1"/>
        </p:nvSpPr>
        <p:spPr>
          <a:xfrm>
            <a:off x="1751873" y="5936857"/>
            <a:ext cx="267971" cy="246221"/>
          </a:xfrm>
          <a:prstGeom prst="rect">
            <a:avLst/>
          </a:prstGeom>
          <a:noFill/>
        </p:spPr>
        <p:txBody>
          <a:bodyPr wrap="square" lIns="0" tIns="0" rIns="0" bIns="0" rtlCol="0" anchor="b" anchorCtr="0">
            <a:spAutoFit/>
          </a:bodyPr>
          <a:lstStyle/>
          <a:p>
            <a:pPr algn="ctr"/>
            <a:r>
              <a:rPr lang="en-US" sz="1600">
                <a:solidFill>
                  <a:srgbClr val="777777"/>
                </a:solidFill>
              </a:rPr>
              <a:t>|</a:t>
            </a:r>
          </a:p>
        </p:txBody>
      </p:sp>
    </p:spTree>
    <p:extLst>
      <p:ext uri="{BB962C8B-B14F-4D97-AF65-F5344CB8AC3E}">
        <p14:creationId xmlns:p14="http://schemas.microsoft.com/office/powerpoint/2010/main" val="2522851205"/>
      </p:ext>
    </p:extLst>
  </p:cSld>
  <p:clrMapOvr>
    <a:masterClrMapping/>
  </p:clrMapOvr>
  <p:extLst mod="1">
    <p:ext uri="{DCECCB84-F9BA-43D5-87BE-67443E8EF086}">
      <p15:sldGuideLst xmlns:p15="http://schemas.microsoft.com/office/powerpoint/2012/main">
        <p15:guide id="1" orient="horz" pos="1379">
          <p15:clr>
            <a:srgbClr val="FBAE40"/>
          </p15:clr>
        </p15:guide>
        <p15:guide id="2" orient="horz" pos="16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col_tourma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88950" y="0"/>
            <a:ext cx="9930384" cy="1325563"/>
          </a:xfrm>
        </p:spPr>
        <p:txBody>
          <a:bodyPr lIns="0" tIns="0" rIns="0" bIns="0"/>
          <a:lstStyle>
            <a:lvl1pPr>
              <a:defRPr>
                <a:solidFill>
                  <a:schemeClr val="bg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89460896-BBD5-4265-B217-9DE153A9B618}"/>
              </a:ext>
            </a:extLst>
          </p:cNvPr>
          <p:cNvSpPr>
            <a:spLocks noGrp="1"/>
          </p:cNvSpPr>
          <p:nvPr>
            <p:ph sz="quarter" idx="14"/>
          </p:nvPr>
        </p:nvSpPr>
        <p:spPr>
          <a:xfrm>
            <a:off x="488951" y="2238375"/>
            <a:ext cx="865632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B082D9DC-66E7-4773-8A48-09148E1503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id="{46092C70-588A-4BEF-B71E-68B2C441EAD9}"/>
              </a:ext>
            </a:extLst>
          </p:cNvPr>
          <p:cNvSpPr>
            <a:spLocks noGrp="1"/>
          </p:cNvSpPr>
          <p:nvPr>
            <p:ph type="dt" sz="half" idx="15"/>
          </p:nvPr>
        </p:nvSpPr>
        <p:spPr/>
        <p:txBody>
          <a:bodyPr/>
          <a:lstStyle/>
          <a:p>
            <a:pPr indent="-3657600"/>
            <a:r>
              <a:rPr lang="en-US"/>
              <a:t>01.31.2019</a:t>
            </a:r>
          </a:p>
        </p:txBody>
      </p:sp>
      <p:sp>
        <p:nvSpPr>
          <p:cNvPr id="9" name="Footer Placeholder 8">
            <a:extLst>
              <a:ext uri="{FF2B5EF4-FFF2-40B4-BE49-F238E27FC236}">
                <a16:creationId xmlns:a16="http://schemas.microsoft.com/office/drawing/2014/main" id="{B21D6B99-9BE4-44D7-BE1D-119B0C00D2EF}"/>
              </a:ext>
            </a:extLst>
          </p:cNvPr>
          <p:cNvSpPr>
            <a:spLocks noGrp="1"/>
          </p:cNvSpPr>
          <p:nvPr>
            <p:ph type="ftr" sz="quarter" idx="16"/>
          </p:nvPr>
        </p:nvSpPr>
        <p:spPr/>
        <p:txBody>
          <a:bodyPr/>
          <a:lstStyle/>
          <a:p>
            <a:r>
              <a:rPr lang="en-US"/>
              <a:t>Provider Cerner Education Session 3</a:t>
            </a:r>
          </a:p>
        </p:txBody>
      </p:sp>
      <p:sp>
        <p:nvSpPr>
          <p:cNvPr id="11" name="Slide Number Placeholder 10">
            <a:extLst>
              <a:ext uri="{FF2B5EF4-FFF2-40B4-BE49-F238E27FC236}">
                <a16:creationId xmlns:a16="http://schemas.microsoft.com/office/drawing/2014/main" id="{EED1CB70-94F9-4189-AEF2-4599AFECF57F}"/>
              </a:ext>
            </a:extLst>
          </p:cNvPr>
          <p:cNvSpPr>
            <a:spLocks noGrp="1"/>
          </p:cNvSpPr>
          <p:nvPr>
            <p:ph type="sldNum" sz="quarter" idx="17"/>
          </p:nvPr>
        </p:nvSpPr>
        <p:spPr/>
        <p:txBody>
          <a:bodyPr/>
          <a:lstStyle/>
          <a:p>
            <a:fld id="{63DCA5C9-2E11-4C67-86EB-AE1DE127DC64}" type="slidenum">
              <a:rPr lang="en-US" smtClean="0"/>
              <a:pPr/>
              <a:t>‹#›</a:t>
            </a:fld>
            <a:endParaRPr lang="en-US"/>
          </a:p>
        </p:txBody>
      </p:sp>
      <p:sp>
        <p:nvSpPr>
          <p:cNvPr id="12" name="TextBox 11">
            <a:extLst>
              <a:ext uri="{FF2B5EF4-FFF2-40B4-BE49-F238E27FC236}">
                <a16:creationId xmlns:a16="http://schemas.microsoft.com/office/drawing/2014/main" id="{44F359B0-C9BB-421F-B171-3D2B343BBE23}"/>
              </a:ext>
            </a:extLst>
          </p:cNvPr>
          <p:cNvSpPr txBox="1"/>
          <p:nvPr userDrawn="1"/>
        </p:nvSpPr>
        <p:spPr>
          <a:xfrm>
            <a:off x="10421938" y="6468858"/>
            <a:ext cx="244157" cy="215444"/>
          </a:xfrm>
          <a:prstGeom prst="rect">
            <a:avLst/>
          </a:prstGeom>
          <a:noFill/>
        </p:spPr>
        <p:txBody>
          <a:bodyPr wrap="square" lIns="0" tIns="0" rIns="0" bIns="0" rtlCol="0" anchor="b" anchorCtr="0">
            <a:spAutoFit/>
          </a:bodyPr>
          <a:lstStyle/>
          <a:p>
            <a:pPr algn="ctr"/>
            <a:r>
              <a:rPr lang="en-US" sz="1400">
                <a:solidFill>
                  <a:srgbClr val="777777"/>
                </a:solidFill>
              </a:rPr>
              <a:t>|</a:t>
            </a:r>
          </a:p>
        </p:txBody>
      </p:sp>
    </p:spTree>
    <p:extLst>
      <p:ext uri="{BB962C8B-B14F-4D97-AF65-F5344CB8AC3E}">
        <p14:creationId xmlns:p14="http://schemas.microsoft.com/office/powerpoint/2010/main" val="47173394"/>
      </p:ext>
    </p:extLst>
  </p:cSld>
  <p:clrMapOvr>
    <a:masterClrMapping/>
  </p:clrMapOvr>
  <p:extLst mod="1">
    <p:ext uri="{DCECCB84-F9BA-43D5-87BE-67443E8EF086}">
      <p15:sldGuideLst xmlns:p15="http://schemas.microsoft.com/office/powerpoint/2012/main">
        <p15:guide id="1" orient="horz" pos="141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2F915CA-EFC0-462A-B011-E90177DE45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id="{86466997-8AD9-41F7-A15E-CF4823028290}"/>
              </a:ext>
            </a:extLst>
          </p:cNvPr>
          <p:cNvSpPr>
            <a:spLocks noGrp="1"/>
          </p:cNvSpPr>
          <p:nvPr>
            <p:ph type="dt" sz="half" idx="16"/>
          </p:nvPr>
        </p:nvSpPr>
        <p:spPr/>
        <p:txBody>
          <a:bodyPr/>
          <a:lstStyle/>
          <a:p>
            <a:pPr indent="-3657600"/>
            <a:r>
              <a:rPr lang="en-US"/>
              <a:t>01.31.2019</a:t>
            </a:r>
          </a:p>
        </p:txBody>
      </p:sp>
      <p:sp>
        <p:nvSpPr>
          <p:cNvPr id="7" name="Footer Placeholder 6">
            <a:extLst>
              <a:ext uri="{FF2B5EF4-FFF2-40B4-BE49-F238E27FC236}">
                <a16:creationId xmlns:a16="http://schemas.microsoft.com/office/drawing/2014/main" id="{C74726E4-A9FC-4EF4-978C-A3C55F66C8BB}"/>
              </a:ext>
            </a:extLst>
          </p:cNvPr>
          <p:cNvSpPr>
            <a:spLocks noGrp="1"/>
          </p:cNvSpPr>
          <p:nvPr>
            <p:ph type="ftr" sz="quarter" idx="17"/>
          </p:nvPr>
        </p:nvSpPr>
        <p:spPr/>
        <p:txBody>
          <a:bodyPr/>
          <a:lstStyle/>
          <a:p>
            <a:r>
              <a:rPr lang="en-US"/>
              <a:t>Provider Cerner Education Session 3</a:t>
            </a:r>
          </a:p>
        </p:txBody>
      </p:sp>
      <p:sp>
        <p:nvSpPr>
          <p:cNvPr id="11" name="Slide Number Placeholder 10">
            <a:extLst>
              <a:ext uri="{FF2B5EF4-FFF2-40B4-BE49-F238E27FC236}">
                <a16:creationId xmlns:a16="http://schemas.microsoft.com/office/drawing/2014/main" id="{5B0E57BC-274E-48A5-A975-5279E5604F41}"/>
              </a:ext>
            </a:extLst>
          </p:cNvPr>
          <p:cNvSpPr>
            <a:spLocks noGrp="1"/>
          </p:cNvSpPr>
          <p:nvPr>
            <p:ph type="sldNum" sz="quarter" idx="18"/>
          </p:nvPr>
        </p:nvSpPr>
        <p:spPr/>
        <p:txBody>
          <a:bodyPr/>
          <a:lstStyle/>
          <a:p>
            <a:fld id="{63DCA5C9-2E11-4C67-86EB-AE1DE127DC64}" type="slidenum">
              <a:rPr lang="en-US" smtClean="0"/>
              <a:pPr/>
              <a:t>‹#›</a:t>
            </a:fld>
            <a:endParaRPr lang="en-US"/>
          </a:p>
        </p:txBody>
      </p:sp>
      <p:sp>
        <p:nvSpPr>
          <p:cNvPr id="13" name="TextBox 12">
            <a:extLst>
              <a:ext uri="{FF2B5EF4-FFF2-40B4-BE49-F238E27FC236}">
                <a16:creationId xmlns:a16="http://schemas.microsoft.com/office/drawing/2014/main" id="{0E994FC8-2EE6-4F81-81DF-BD2B9CB28C99}"/>
              </a:ext>
            </a:extLst>
          </p:cNvPr>
          <p:cNvSpPr txBox="1"/>
          <p:nvPr userDrawn="1"/>
        </p:nvSpPr>
        <p:spPr>
          <a:xfrm>
            <a:off x="10421938" y="6468858"/>
            <a:ext cx="244157" cy="215444"/>
          </a:xfrm>
          <a:prstGeom prst="rect">
            <a:avLst/>
          </a:prstGeom>
          <a:noFill/>
        </p:spPr>
        <p:txBody>
          <a:bodyPr wrap="square" lIns="0" tIns="0" rIns="0" bIns="0" rtlCol="0" anchor="b" anchorCtr="0">
            <a:spAutoFit/>
          </a:bodyPr>
          <a:lstStyle/>
          <a:p>
            <a:pPr algn="ctr"/>
            <a:r>
              <a:rPr lang="en-US" sz="1400">
                <a:solidFill>
                  <a:srgbClr val="777777"/>
                </a:solidFill>
              </a:rPr>
              <a:t>|</a:t>
            </a:r>
          </a:p>
        </p:txBody>
      </p:sp>
    </p:spTree>
    <p:extLst>
      <p:ext uri="{BB962C8B-B14F-4D97-AF65-F5344CB8AC3E}">
        <p14:creationId xmlns:p14="http://schemas.microsoft.com/office/powerpoint/2010/main" val="2005659575"/>
      </p:ext>
    </p:extLst>
  </p:cSld>
  <p:clrMapOvr>
    <a:masterClrMapping/>
  </p:clrMapOvr>
  <p:extLst mod="1">
    <p:ext uri="{DCECCB84-F9BA-43D5-87BE-67443E8EF086}">
      <p15:sldGuideLst xmlns:p15="http://schemas.microsoft.com/office/powerpoint/2012/main">
        <p15:guide id="1" orient="horz" pos="141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v_tourma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88951" y="2240280"/>
            <a:ext cx="7376583" cy="2743200"/>
          </a:xfrm>
        </p:spPr>
        <p:txBody>
          <a:bodyPr tIns="0" bIns="0" anchor="t" anchorCtr="0"/>
          <a:lstStyle>
            <a:lvl1pPr>
              <a:defRPr sz="3200" b="0">
                <a:solidFill>
                  <a:schemeClr val="bg1"/>
                </a:solidFill>
              </a:defRPr>
            </a:lvl1pPr>
          </a:lstStyle>
          <a:p>
            <a:r>
              <a:rPr lang="en-US"/>
              <a:t>Click to edit Master title style</a:t>
            </a:r>
          </a:p>
        </p:txBody>
      </p:sp>
      <p:sp>
        <p:nvSpPr>
          <p:cNvPr id="6" name="TextBox 5">
            <a:extLst>
              <a:ext uri="{FF2B5EF4-FFF2-40B4-BE49-F238E27FC236}">
                <a16:creationId xmlns:a16="http://schemas.microsoft.com/office/drawing/2014/main" id="{2927C195-B4DA-419D-8F21-EFFECBAE6858}"/>
              </a:ext>
            </a:extLst>
          </p:cNvPr>
          <p:cNvSpPr txBox="1"/>
          <p:nvPr userDrawn="1"/>
        </p:nvSpPr>
        <p:spPr>
          <a:xfrm>
            <a:off x="10421938" y="6468858"/>
            <a:ext cx="244157" cy="215444"/>
          </a:xfrm>
          <a:prstGeom prst="rect">
            <a:avLst/>
          </a:prstGeom>
          <a:noFill/>
        </p:spPr>
        <p:txBody>
          <a:bodyPr wrap="square" lIns="0" tIns="0" rIns="0" bIns="0" rtlCol="0" anchor="b" anchorCtr="0">
            <a:spAutoFit/>
          </a:bodyPr>
          <a:lstStyle/>
          <a:p>
            <a:pPr algn="ctr"/>
            <a:r>
              <a:rPr lang="en-US" sz="1400">
                <a:solidFill>
                  <a:srgbClr val="777777"/>
                </a:solidFill>
              </a:rPr>
              <a:t>|</a:t>
            </a:r>
          </a:p>
        </p:txBody>
      </p:sp>
      <p:pic>
        <p:nvPicPr>
          <p:cNvPr id="8" name="Picture 7">
            <a:extLst>
              <a:ext uri="{FF2B5EF4-FFF2-40B4-BE49-F238E27FC236}">
                <a16:creationId xmlns:a16="http://schemas.microsoft.com/office/drawing/2014/main" id="{647A1BD1-79F2-4460-9208-9D6D021144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7" name="Date Placeholder 6">
            <a:extLst>
              <a:ext uri="{FF2B5EF4-FFF2-40B4-BE49-F238E27FC236}">
                <a16:creationId xmlns:a16="http://schemas.microsoft.com/office/drawing/2014/main" id="{3FEBA21F-2F5E-44CF-A3DD-DABAF16087FB}"/>
              </a:ext>
            </a:extLst>
          </p:cNvPr>
          <p:cNvSpPr>
            <a:spLocks noGrp="1"/>
          </p:cNvSpPr>
          <p:nvPr>
            <p:ph type="dt" sz="half" idx="10"/>
          </p:nvPr>
        </p:nvSpPr>
        <p:spPr/>
        <p:txBody>
          <a:bodyPr/>
          <a:lstStyle/>
          <a:p>
            <a:pPr indent="-3657600"/>
            <a:r>
              <a:rPr lang="en-US"/>
              <a:t>01.31.2019</a:t>
            </a:r>
          </a:p>
        </p:txBody>
      </p:sp>
      <p:sp>
        <p:nvSpPr>
          <p:cNvPr id="9" name="Footer Placeholder 8">
            <a:extLst>
              <a:ext uri="{FF2B5EF4-FFF2-40B4-BE49-F238E27FC236}">
                <a16:creationId xmlns:a16="http://schemas.microsoft.com/office/drawing/2014/main" id="{91F7EF1A-B5E8-4D22-92C4-3988B4EB6181}"/>
              </a:ext>
            </a:extLst>
          </p:cNvPr>
          <p:cNvSpPr>
            <a:spLocks noGrp="1"/>
          </p:cNvSpPr>
          <p:nvPr>
            <p:ph type="ftr" sz="quarter" idx="11"/>
          </p:nvPr>
        </p:nvSpPr>
        <p:spPr/>
        <p:txBody>
          <a:bodyPr/>
          <a:lstStyle/>
          <a:p>
            <a:r>
              <a:rPr lang="en-US"/>
              <a:t>Provider Cerner Education Session 3</a:t>
            </a:r>
          </a:p>
        </p:txBody>
      </p:sp>
      <p:sp>
        <p:nvSpPr>
          <p:cNvPr id="10" name="Slide Number Placeholder 9">
            <a:extLst>
              <a:ext uri="{FF2B5EF4-FFF2-40B4-BE49-F238E27FC236}">
                <a16:creationId xmlns:a16="http://schemas.microsoft.com/office/drawing/2014/main" id="{04E93BC0-8512-45B2-920B-7E052CF03779}"/>
              </a:ext>
            </a:extLst>
          </p:cNvPr>
          <p:cNvSpPr>
            <a:spLocks noGrp="1"/>
          </p:cNvSpPr>
          <p:nvPr>
            <p:ph type="sldNum" sz="quarter" idx="12"/>
          </p:nvPr>
        </p:nvSpPr>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3833632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col_heavy_tourma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93776" y="0"/>
            <a:ext cx="9928162" cy="1325563"/>
          </a:xfrm>
        </p:spPr>
        <p:txBody>
          <a:bodyPr lIns="0" tIns="0" rIns="0" bIns="0"/>
          <a:lstStyle>
            <a:lvl1pPr>
              <a:defRPr b="1">
                <a:solidFill>
                  <a:schemeClr val="bg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89460896-BBD5-4265-B217-9DE153A9B618}"/>
              </a:ext>
            </a:extLst>
          </p:cNvPr>
          <p:cNvSpPr>
            <a:spLocks noGrp="1"/>
          </p:cNvSpPr>
          <p:nvPr>
            <p:ph sz="quarter" idx="14"/>
          </p:nvPr>
        </p:nvSpPr>
        <p:spPr>
          <a:xfrm>
            <a:off x="488951" y="1692275"/>
            <a:ext cx="8656320" cy="4435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5AD714D8-63A1-498C-A8AB-AD027A18AA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id="{17547698-9890-4D55-816E-AE5C275A7A6D}"/>
              </a:ext>
            </a:extLst>
          </p:cNvPr>
          <p:cNvSpPr>
            <a:spLocks noGrp="1"/>
          </p:cNvSpPr>
          <p:nvPr>
            <p:ph type="dt" sz="half" idx="15"/>
          </p:nvPr>
        </p:nvSpPr>
        <p:spPr/>
        <p:txBody>
          <a:bodyPr/>
          <a:lstStyle/>
          <a:p>
            <a:pPr indent="-3657600"/>
            <a:r>
              <a:rPr lang="en-US"/>
              <a:t>01.31.2019</a:t>
            </a:r>
          </a:p>
        </p:txBody>
      </p:sp>
      <p:sp>
        <p:nvSpPr>
          <p:cNvPr id="10" name="Footer Placeholder 9">
            <a:extLst>
              <a:ext uri="{FF2B5EF4-FFF2-40B4-BE49-F238E27FC236}">
                <a16:creationId xmlns:a16="http://schemas.microsoft.com/office/drawing/2014/main" id="{E5B62241-370C-4387-9B5C-AD5E3A929F04}"/>
              </a:ext>
            </a:extLst>
          </p:cNvPr>
          <p:cNvSpPr>
            <a:spLocks noGrp="1"/>
          </p:cNvSpPr>
          <p:nvPr>
            <p:ph type="ftr" sz="quarter" idx="16"/>
          </p:nvPr>
        </p:nvSpPr>
        <p:spPr/>
        <p:txBody>
          <a:bodyPr/>
          <a:lstStyle/>
          <a:p>
            <a:r>
              <a:rPr lang="en-US"/>
              <a:t>Provider Cerner Education Session 3</a:t>
            </a:r>
          </a:p>
        </p:txBody>
      </p:sp>
      <p:sp>
        <p:nvSpPr>
          <p:cNvPr id="11" name="Slide Number Placeholder 10">
            <a:extLst>
              <a:ext uri="{FF2B5EF4-FFF2-40B4-BE49-F238E27FC236}">
                <a16:creationId xmlns:a16="http://schemas.microsoft.com/office/drawing/2014/main" id="{5227BA94-4F6F-4BA5-A5CA-F3BFA36A4B0F}"/>
              </a:ext>
            </a:extLst>
          </p:cNvPr>
          <p:cNvSpPr>
            <a:spLocks noGrp="1"/>
          </p:cNvSpPr>
          <p:nvPr>
            <p:ph type="sldNum" sz="quarter" idx="17"/>
          </p:nvPr>
        </p:nvSpPr>
        <p:spPr/>
        <p:txBody>
          <a:bodyPr/>
          <a:lstStyle/>
          <a:p>
            <a:fld id="{63DCA5C9-2E11-4C67-86EB-AE1DE127DC64}" type="slidenum">
              <a:rPr lang="en-US" smtClean="0"/>
              <a:pPr/>
              <a:t>‹#›</a:t>
            </a:fld>
            <a:endParaRPr lang="en-US"/>
          </a:p>
        </p:txBody>
      </p:sp>
      <p:sp>
        <p:nvSpPr>
          <p:cNvPr id="12" name="TextBox 11">
            <a:extLst>
              <a:ext uri="{FF2B5EF4-FFF2-40B4-BE49-F238E27FC236}">
                <a16:creationId xmlns:a16="http://schemas.microsoft.com/office/drawing/2014/main" id="{B9E72CB7-7A01-419B-9A02-D7EEBFBBE3D1}"/>
              </a:ext>
            </a:extLst>
          </p:cNvPr>
          <p:cNvSpPr txBox="1"/>
          <p:nvPr userDrawn="1"/>
        </p:nvSpPr>
        <p:spPr>
          <a:xfrm>
            <a:off x="10421938" y="6468858"/>
            <a:ext cx="244157" cy="215444"/>
          </a:xfrm>
          <a:prstGeom prst="rect">
            <a:avLst/>
          </a:prstGeom>
          <a:noFill/>
        </p:spPr>
        <p:txBody>
          <a:bodyPr wrap="square" lIns="0" tIns="0" rIns="0" bIns="0" rtlCol="0" anchor="b" anchorCtr="0">
            <a:spAutoFit/>
          </a:bodyPr>
          <a:lstStyle/>
          <a:p>
            <a:pPr algn="ctr"/>
            <a:r>
              <a:rPr lang="en-US" sz="1400">
                <a:solidFill>
                  <a:srgbClr val="777777"/>
                </a:solidFill>
              </a:rPr>
              <a:t>|</a:t>
            </a:r>
          </a:p>
        </p:txBody>
      </p:sp>
    </p:spTree>
    <p:extLst>
      <p:ext uri="{BB962C8B-B14F-4D97-AF65-F5344CB8AC3E}">
        <p14:creationId xmlns:p14="http://schemas.microsoft.com/office/powerpoint/2010/main" val="222701492"/>
      </p:ext>
    </p:extLst>
  </p:cSld>
  <p:clrMapOvr>
    <a:masterClrMapping/>
  </p:clrMapOvr>
  <p:extLst mod="1">
    <p:ext uri="{DCECCB84-F9BA-43D5-87BE-67443E8EF086}">
      <p15:sldGuideLst xmlns:p15="http://schemas.microsoft.com/office/powerpoint/2012/main">
        <p15:guide id="1" orient="horz" pos="106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col_tourma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88950" y="0"/>
            <a:ext cx="9930384" cy="1325563"/>
          </a:xfrm>
        </p:spPr>
        <p:txBody>
          <a:bodyPr lIns="0" tIns="0" rIns="0" bIns="0"/>
          <a:lstStyle>
            <a:lvl1pPr>
              <a:defRPr>
                <a:solidFill>
                  <a:schemeClr val="bg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89460896-BBD5-4265-B217-9DE153A9B618}"/>
              </a:ext>
            </a:extLst>
          </p:cNvPr>
          <p:cNvSpPr>
            <a:spLocks noGrp="1"/>
          </p:cNvSpPr>
          <p:nvPr>
            <p:ph sz="quarter" idx="14"/>
          </p:nvPr>
        </p:nvSpPr>
        <p:spPr>
          <a:xfrm>
            <a:off x="488951" y="2238375"/>
            <a:ext cx="865632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B082D9DC-66E7-4773-8A48-09148E1503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id="{46092C70-588A-4BEF-B71E-68B2C441EAD9}"/>
              </a:ext>
            </a:extLst>
          </p:cNvPr>
          <p:cNvSpPr>
            <a:spLocks noGrp="1"/>
          </p:cNvSpPr>
          <p:nvPr>
            <p:ph type="dt" sz="half" idx="15"/>
          </p:nvPr>
        </p:nvSpPr>
        <p:spPr/>
        <p:txBody>
          <a:bodyPr/>
          <a:lstStyle/>
          <a:p>
            <a:pPr indent="-3657600"/>
            <a:r>
              <a:rPr lang="en-US"/>
              <a:t>01.31.2019</a:t>
            </a:r>
          </a:p>
        </p:txBody>
      </p:sp>
      <p:sp>
        <p:nvSpPr>
          <p:cNvPr id="9" name="Footer Placeholder 8">
            <a:extLst>
              <a:ext uri="{FF2B5EF4-FFF2-40B4-BE49-F238E27FC236}">
                <a16:creationId xmlns:a16="http://schemas.microsoft.com/office/drawing/2014/main" id="{B21D6B99-9BE4-44D7-BE1D-119B0C00D2EF}"/>
              </a:ext>
            </a:extLst>
          </p:cNvPr>
          <p:cNvSpPr>
            <a:spLocks noGrp="1"/>
          </p:cNvSpPr>
          <p:nvPr>
            <p:ph type="ftr" sz="quarter" idx="16"/>
          </p:nvPr>
        </p:nvSpPr>
        <p:spPr/>
        <p:txBody>
          <a:bodyPr/>
          <a:lstStyle/>
          <a:p>
            <a:r>
              <a:rPr lang="en-US"/>
              <a:t>Provider Cerner Education Session 3</a:t>
            </a:r>
          </a:p>
        </p:txBody>
      </p:sp>
      <p:sp>
        <p:nvSpPr>
          <p:cNvPr id="11" name="Slide Number Placeholder 10">
            <a:extLst>
              <a:ext uri="{FF2B5EF4-FFF2-40B4-BE49-F238E27FC236}">
                <a16:creationId xmlns:a16="http://schemas.microsoft.com/office/drawing/2014/main" id="{EED1CB70-94F9-4189-AEF2-4599AFECF57F}"/>
              </a:ext>
            </a:extLst>
          </p:cNvPr>
          <p:cNvSpPr>
            <a:spLocks noGrp="1"/>
          </p:cNvSpPr>
          <p:nvPr>
            <p:ph type="sldNum" sz="quarter" idx="17"/>
          </p:nvPr>
        </p:nvSpPr>
        <p:spPr/>
        <p:txBody>
          <a:bodyPr/>
          <a:lstStyle/>
          <a:p>
            <a:fld id="{63DCA5C9-2E11-4C67-86EB-AE1DE127DC64}" type="slidenum">
              <a:rPr lang="en-US" smtClean="0"/>
              <a:pPr/>
              <a:t>‹#›</a:t>
            </a:fld>
            <a:endParaRPr lang="en-US"/>
          </a:p>
        </p:txBody>
      </p:sp>
      <p:sp>
        <p:nvSpPr>
          <p:cNvPr id="12" name="TextBox 11">
            <a:extLst>
              <a:ext uri="{FF2B5EF4-FFF2-40B4-BE49-F238E27FC236}">
                <a16:creationId xmlns:a16="http://schemas.microsoft.com/office/drawing/2014/main" id="{44F359B0-C9BB-421F-B171-3D2B343BBE23}"/>
              </a:ext>
            </a:extLst>
          </p:cNvPr>
          <p:cNvSpPr txBox="1"/>
          <p:nvPr userDrawn="1"/>
        </p:nvSpPr>
        <p:spPr>
          <a:xfrm>
            <a:off x="10421938" y="6468858"/>
            <a:ext cx="244157" cy="215444"/>
          </a:xfrm>
          <a:prstGeom prst="rect">
            <a:avLst/>
          </a:prstGeom>
          <a:noFill/>
        </p:spPr>
        <p:txBody>
          <a:bodyPr wrap="square" lIns="0" tIns="0" rIns="0" bIns="0" rtlCol="0" anchor="b" anchorCtr="0">
            <a:spAutoFit/>
          </a:bodyPr>
          <a:lstStyle/>
          <a:p>
            <a:pPr algn="ctr"/>
            <a:r>
              <a:rPr lang="en-US" sz="1400">
                <a:solidFill>
                  <a:srgbClr val="777777"/>
                </a:solidFill>
              </a:rPr>
              <a:t>|</a:t>
            </a:r>
          </a:p>
        </p:txBody>
      </p:sp>
    </p:spTree>
    <p:extLst>
      <p:ext uri="{BB962C8B-B14F-4D97-AF65-F5344CB8AC3E}">
        <p14:creationId xmlns:p14="http://schemas.microsoft.com/office/powerpoint/2010/main" val="3693031133"/>
      </p:ext>
    </p:extLst>
  </p:cSld>
  <p:clrMapOvr>
    <a:masterClrMapping/>
  </p:clrMapOvr>
  <p:extLst mod="1">
    <p:ext uri="{DCECCB84-F9BA-43D5-87BE-67443E8EF086}">
      <p15:sldGuideLst xmlns:p15="http://schemas.microsoft.com/office/powerpoint/2012/main">
        <p15:guide id="1" orient="horz" pos="141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col_wide_tourma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93776" y="0"/>
            <a:ext cx="9930384" cy="1325563"/>
          </a:xfrm>
        </p:spPr>
        <p:txBody>
          <a:bodyPr lIns="0" tIns="0" rIns="0" bIns="0"/>
          <a:lstStyle>
            <a:lvl1pPr>
              <a:defRPr>
                <a:solidFill>
                  <a:schemeClr val="bg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DF0A26A0-13A4-4FE0-972A-7E832073E8CE}"/>
              </a:ext>
            </a:extLst>
          </p:cNvPr>
          <p:cNvSpPr>
            <a:spLocks noGrp="1"/>
          </p:cNvSpPr>
          <p:nvPr>
            <p:ph sz="quarter" idx="14"/>
          </p:nvPr>
        </p:nvSpPr>
        <p:spPr>
          <a:xfrm>
            <a:off x="6891867" y="2240281"/>
            <a:ext cx="4813300" cy="3887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a:extLst>
              <a:ext uri="{FF2B5EF4-FFF2-40B4-BE49-F238E27FC236}">
                <a16:creationId xmlns:a16="http://schemas.microsoft.com/office/drawing/2014/main" id="{08FCB067-4CCE-4E9A-AF59-E37348367906}"/>
              </a:ext>
            </a:extLst>
          </p:cNvPr>
          <p:cNvSpPr>
            <a:spLocks noGrp="1"/>
          </p:cNvSpPr>
          <p:nvPr>
            <p:ph sz="quarter" idx="15"/>
          </p:nvPr>
        </p:nvSpPr>
        <p:spPr>
          <a:xfrm>
            <a:off x="484715" y="2240694"/>
            <a:ext cx="60960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72F915CA-EFC0-462A-B011-E90177DE45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id="{86466997-8AD9-41F7-A15E-CF4823028290}"/>
              </a:ext>
            </a:extLst>
          </p:cNvPr>
          <p:cNvSpPr>
            <a:spLocks noGrp="1"/>
          </p:cNvSpPr>
          <p:nvPr>
            <p:ph type="dt" sz="half" idx="16"/>
          </p:nvPr>
        </p:nvSpPr>
        <p:spPr/>
        <p:txBody>
          <a:bodyPr/>
          <a:lstStyle/>
          <a:p>
            <a:pPr indent="-3657600"/>
            <a:r>
              <a:rPr lang="en-US"/>
              <a:t>01.31.2019</a:t>
            </a:r>
          </a:p>
        </p:txBody>
      </p:sp>
      <p:sp>
        <p:nvSpPr>
          <p:cNvPr id="7" name="Footer Placeholder 6">
            <a:extLst>
              <a:ext uri="{FF2B5EF4-FFF2-40B4-BE49-F238E27FC236}">
                <a16:creationId xmlns:a16="http://schemas.microsoft.com/office/drawing/2014/main" id="{C74726E4-A9FC-4EF4-978C-A3C55F66C8BB}"/>
              </a:ext>
            </a:extLst>
          </p:cNvPr>
          <p:cNvSpPr>
            <a:spLocks noGrp="1"/>
          </p:cNvSpPr>
          <p:nvPr>
            <p:ph type="ftr" sz="quarter" idx="17"/>
          </p:nvPr>
        </p:nvSpPr>
        <p:spPr/>
        <p:txBody>
          <a:bodyPr/>
          <a:lstStyle/>
          <a:p>
            <a:r>
              <a:rPr lang="en-US"/>
              <a:t>Provider Cerner Education Session 3</a:t>
            </a:r>
          </a:p>
        </p:txBody>
      </p:sp>
      <p:sp>
        <p:nvSpPr>
          <p:cNvPr id="11" name="Slide Number Placeholder 10">
            <a:extLst>
              <a:ext uri="{FF2B5EF4-FFF2-40B4-BE49-F238E27FC236}">
                <a16:creationId xmlns:a16="http://schemas.microsoft.com/office/drawing/2014/main" id="{5B0E57BC-274E-48A5-A975-5279E5604F41}"/>
              </a:ext>
            </a:extLst>
          </p:cNvPr>
          <p:cNvSpPr>
            <a:spLocks noGrp="1"/>
          </p:cNvSpPr>
          <p:nvPr>
            <p:ph type="sldNum" sz="quarter" idx="18"/>
          </p:nvPr>
        </p:nvSpPr>
        <p:spPr/>
        <p:txBody>
          <a:bodyPr/>
          <a:lstStyle/>
          <a:p>
            <a:fld id="{63DCA5C9-2E11-4C67-86EB-AE1DE127DC64}" type="slidenum">
              <a:rPr lang="en-US" smtClean="0"/>
              <a:pPr/>
              <a:t>‹#›</a:t>
            </a:fld>
            <a:endParaRPr lang="en-US"/>
          </a:p>
        </p:txBody>
      </p:sp>
      <p:sp>
        <p:nvSpPr>
          <p:cNvPr id="13" name="TextBox 12">
            <a:extLst>
              <a:ext uri="{FF2B5EF4-FFF2-40B4-BE49-F238E27FC236}">
                <a16:creationId xmlns:a16="http://schemas.microsoft.com/office/drawing/2014/main" id="{0E994FC8-2EE6-4F81-81DF-BD2B9CB28C99}"/>
              </a:ext>
            </a:extLst>
          </p:cNvPr>
          <p:cNvSpPr txBox="1"/>
          <p:nvPr userDrawn="1"/>
        </p:nvSpPr>
        <p:spPr>
          <a:xfrm>
            <a:off x="10421938" y="6468858"/>
            <a:ext cx="244157" cy="215444"/>
          </a:xfrm>
          <a:prstGeom prst="rect">
            <a:avLst/>
          </a:prstGeom>
          <a:noFill/>
        </p:spPr>
        <p:txBody>
          <a:bodyPr wrap="square" lIns="0" tIns="0" rIns="0" bIns="0" rtlCol="0" anchor="b" anchorCtr="0">
            <a:spAutoFit/>
          </a:bodyPr>
          <a:lstStyle/>
          <a:p>
            <a:pPr algn="ctr"/>
            <a:r>
              <a:rPr lang="en-US" sz="1400">
                <a:solidFill>
                  <a:srgbClr val="777777"/>
                </a:solidFill>
              </a:rPr>
              <a:t>|</a:t>
            </a:r>
          </a:p>
        </p:txBody>
      </p:sp>
    </p:spTree>
    <p:extLst>
      <p:ext uri="{BB962C8B-B14F-4D97-AF65-F5344CB8AC3E}">
        <p14:creationId xmlns:p14="http://schemas.microsoft.com/office/powerpoint/2010/main" val="3683409468"/>
      </p:ext>
    </p:extLst>
  </p:cSld>
  <p:clrMapOvr>
    <a:masterClrMapping/>
  </p:clrMapOvr>
  <p:extLst mod="1">
    <p:ext uri="{DCECCB84-F9BA-43D5-87BE-67443E8EF086}">
      <p15:sldGuideLst xmlns:p15="http://schemas.microsoft.com/office/powerpoint/2012/main">
        <p15:guide id="1" orient="horz" pos="141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2F915CA-EFC0-462A-B011-E90177DE45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id="{86466997-8AD9-41F7-A15E-CF4823028290}"/>
              </a:ext>
            </a:extLst>
          </p:cNvPr>
          <p:cNvSpPr>
            <a:spLocks noGrp="1"/>
          </p:cNvSpPr>
          <p:nvPr>
            <p:ph type="dt" sz="half" idx="16"/>
          </p:nvPr>
        </p:nvSpPr>
        <p:spPr/>
        <p:txBody>
          <a:bodyPr/>
          <a:lstStyle/>
          <a:p>
            <a:pPr indent="-3657600"/>
            <a:r>
              <a:rPr lang="en-US"/>
              <a:t>01.31.2019</a:t>
            </a:r>
          </a:p>
        </p:txBody>
      </p:sp>
      <p:sp>
        <p:nvSpPr>
          <p:cNvPr id="7" name="Footer Placeholder 6">
            <a:extLst>
              <a:ext uri="{FF2B5EF4-FFF2-40B4-BE49-F238E27FC236}">
                <a16:creationId xmlns:a16="http://schemas.microsoft.com/office/drawing/2014/main" id="{C74726E4-A9FC-4EF4-978C-A3C55F66C8BB}"/>
              </a:ext>
            </a:extLst>
          </p:cNvPr>
          <p:cNvSpPr>
            <a:spLocks noGrp="1"/>
          </p:cNvSpPr>
          <p:nvPr>
            <p:ph type="ftr" sz="quarter" idx="17"/>
          </p:nvPr>
        </p:nvSpPr>
        <p:spPr/>
        <p:txBody>
          <a:bodyPr/>
          <a:lstStyle/>
          <a:p>
            <a:r>
              <a:rPr lang="en-US"/>
              <a:t>Provider Cerner Education Session 3</a:t>
            </a:r>
          </a:p>
        </p:txBody>
      </p:sp>
      <p:sp>
        <p:nvSpPr>
          <p:cNvPr id="11" name="Slide Number Placeholder 10">
            <a:extLst>
              <a:ext uri="{FF2B5EF4-FFF2-40B4-BE49-F238E27FC236}">
                <a16:creationId xmlns:a16="http://schemas.microsoft.com/office/drawing/2014/main" id="{5B0E57BC-274E-48A5-A975-5279E5604F41}"/>
              </a:ext>
            </a:extLst>
          </p:cNvPr>
          <p:cNvSpPr>
            <a:spLocks noGrp="1"/>
          </p:cNvSpPr>
          <p:nvPr>
            <p:ph type="sldNum" sz="quarter" idx="18"/>
          </p:nvPr>
        </p:nvSpPr>
        <p:spPr/>
        <p:txBody>
          <a:bodyPr/>
          <a:lstStyle/>
          <a:p>
            <a:fld id="{63DCA5C9-2E11-4C67-86EB-AE1DE127DC64}" type="slidenum">
              <a:rPr lang="en-US" smtClean="0"/>
              <a:pPr/>
              <a:t>‹#›</a:t>
            </a:fld>
            <a:endParaRPr lang="en-US"/>
          </a:p>
        </p:txBody>
      </p:sp>
      <p:sp>
        <p:nvSpPr>
          <p:cNvPr id="13" name="TextBox 12">
            <a:extLst>
              <a:ext uri="{FF2B5EF4-FFF2-40B4-BE49-F238E27FC236}">
                <a16:creationId xmlns:a16="http://schemas.microsoft.com/office/drawing/2014/main" id="{0E994FC8-2EE6-4F81-81DF-BD2B9CB28C99}"/>
              </a:ext>
            </a:extLst>
          </p:cNvPr>
          <p:cNvSpPr txBox="1"/>
          <p:nvPr userDrawn="1"/>
        </p:nvSpPr>
        <p:spPr>
          <a:xfrm>
            <a:off x="10421938" y="6468858"/>
            <a:ext cx="244157" cy="215444"/>
          </a:xfrm>
          <a:prstGeom prst="rect">
            <a:avLst/>
          </a:prstGeom>
          <a:noFill/>
        </p:spPr>
        <p:txBody>
          <a:bodyPr wrap="square" lIns="0" tIns="0" rIns="0" bIns="0" rtlCol="0" anchor="b" anchorCtr="0">
            <a:spAutoFit/>
          </a:bodyPr>
          <a:lstStyle/>
          <a:p>
            <a:pPr algn="ctr"/>
            <a:r>
              <a:rPr lang="en-US" sz="1400">
                <a:solidFill>
                  <a:srgbClr val="777777"/>
                </a:solidFill>
              </a:rPr>
              <a:t>|</a:t>
            </a:r>
          </a:p>
        </p:txBody>
      </p:sp>
    </p:spTree>
    <p:extLst>
      <p:ext uri="{BB962C8B-B14F-4D97-AF65-F5344CB8AC3E}">
        <p14:creationId xmlns:p14="http://schemas.microsoft.com/office/powerpoint/2010/main" val="2778075740"/>
      </p:ext>
    </p:extLst>
  </p:cSld>
  <p:clrMapOvr>
    <a:masterClrMapping/>
  </p:clrMapOvr>
  <p:extLst mod="1">
    <p:ext uri="{DCECCB84-F9BA-43D5-87BE-67443E8EF086}">
      <p15:sldGuideLst xmlns:p15="http://schemas.microsoft.com/office/powerpoint/2012/main">
        <p15:guide id="1" orient="horz" pos="141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col_heavy_spru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93776" y="0"/>
            <a:ext cx="9930384" cy="1325563"/>
          </a:xfrm>
        </p:spPr>
        <p:txBody>
          <a:bodyPr lIns="0" tIns="0" rIns="0" bIns="0"/>
          <a:lstStyle>
            <a:lvl1pPr>
              <a:defRPr>
                <a:solidFill>
                  <a:schemeClr val="bg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89460896-BBD5-4265-B217-9DE153A9B618}"/>
              </a:ext>
            </a:extLst>
          </p:cNvPr>
          <p:cNvSpPr>
            <a:spLocks noGrp="1"/>
          </p:cNvSpPr>
          <p:nvPr>
            <p:ph sz="quarter" idx="14"/>
          </p:nvPr>
        </p:nvSpPr>
        <p:spPr>
          <a:xfrm>
            <a:off x="488951" y="1692275"/>
            <a:ext cx="8656320" cy="4435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1119CA94-FF68-41F2-8449-56C4C70320D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id="{73F33FA3-B5AC-44B9-B9CA-555F5D9C1061}"/>
              </a:ext>
            </a:extLst>
          </p:cNvPr>
          <p:cNvSpPr>
            <a:spLocks noGrp="1"/>
          </p:cNvSpPr>
          <p:nvPr>
            <p:ph type="dt" sz="half" idx="15"/>
          </p:nvPr>
        </p:nvSpPr>
        <p:spPr/>
        <p:txBody>
          <a:bodyPr/>
          <a:lstStyle/>
          <a:p>
            <a:pPr indent="-3657600"/>
            <a:r>
              <a:rPr lang="en-US"/>
              <a:t>01.31.2019</a:t>
            </a:r>
          </a:p>
        </p:txBody>
      </p:sp>
      <p:sp>
        <p:nvSpPr>
          <p:cNvPr id="9" name="Footer Placeholder 8">
            <a:extLst>
              <a:ext uri="{FF2B5EF4-FFF2-40B4-BE49-F238E27FC236}">
                <a16:creationId xmlns:a16="http://schemas.microsoft.com/office/drawing/2014/main" id="{1A4A90A0-A5E3-4FCC-BBF1-F49E49BE33FC}"/>
              </a:ext>
            </a:extLst>
          </p:cNvPr>
          <p:cNvSpPr>
            <a:spLocks noGrp="1"/>
          </p:cNvSpPr>
          <p:nvPr>
            <p:ph type="ftr" sz="quarter" idx="16"/>
          </p:nvPr>
        </p:nvSpPr>
        <p:spPr/>
        <p:txBody>
          <a:bodyPr/>
          <a:lstStyle/>
          <a:p>
            <a:r>
              <a:rPr lang="en-US"/>
              <a:t>Provider Cerner Education Session 3</a:t>
            </a:r>
          </a:p>
        </p:txBody>
      </p:sp>
      <p:sp>
        <p:nvSpPr>
          <p:cNvPr id="11" name="Slide Number Placeholder 10">
            <a:extLst>
              <a:ext uri="{FF2B5EF4-FFF2-40B4-BE49-F238E27FC236}">
                <a16:creationId xmlns:a16="http://schemas.microsoft.com/office/drawing/2014/main" id="{FAD96962-EFB5-4E74-B0CB-05E93BA1DDE9}"/>
              </a:ext>
            </a:extLst>
          </p:cNvPr>
          <p:cNvSpPr>
            <a:spLocks noGrp="1"/>
          </p:cNvSpPr>
          <p:nvPr>
            <p:ph type="sldNum" sz="quarter" idx="17"/>
          </p:nvPr>
        </p:nvSpPr>
        <p:spPr/>
        <p:txBody>
          <a:bodyPr/>
          <a:lstStyle/>
          <a:p>
            <a:fld id="{63DCA5C9-2E11-4C67-86EB-AE1DE127DC64}" type="slidenum">
              <a:rPr lang="en-US" smtClean="0"/>
              <a:pPr/>
              <a:t>‹#›</a:t>
            </a:fld>
            <a:endParaRPr lang="en-US"/>
          </a:p>
        </p:txBody>
      </p:sp>
      <p:sp>
        <p:nvSpPr>
          <p:cNvPr id="12" name="TextBox 11">
            <a:extLst>
              <a:ext uri="{FF2B5EF4-FFF2-40B4-BE49-F238E27FC236}">
                <a16:creationId xmlns:a16="http://schemas.microsoft.com/office/drawing/2014/main" id="{E3167217-C0F0-413A-85B0-3D80CBF84C63}"/>
              </a:ext>
            </a:extLst>
          </p:cNvPr>
          <p:cNvSpPr txBox="1"/>
          <p:nvPr userDrawn="1"/>
        </p:nvSpPr>
        <p:spPr>
          <a:xfrm>
            <a:off x="10421938" y="6468858"/>
            <a:ext cx="244157" cy="215444"/>
          </a:xfrm>
          <a:prstGeom prst="rect">
            <a:avLst/>
          </a:prstGeom>
          <a:noFill/>
        </p:spPr>
        <p:txBody>
          <a:bodyPr wrap="square" lIns="0" tIns="0" rIns="0" bIns="0" rtlCol="0" anchor="b" anchorCtr="0">
            <a:spAutoFit/>
          </a:bodyPr>
          <a:lstStyle/>
          <a:p>
            <a:pPr algn="ctr"/>
            <a:r>
              <a:rPr lang="en-US" sz="1400">
                <a:solidFill>
                  <a:srgbClr val="777777"/>
                </a:solidFill>
              </a:rPr>
              <a:t>|</a:t>
            </a:r>
          </a:p>
        </p:txBody>
      </p:sp>
    </p:spTree>
    <p:extLst>
      <p:ext uri="{BB962C8B-B14F-4D97-AF65-F5344CB8AC3E}">
        <p14:creationId xmlns:p14="http://schemas.microsoft.com/office/powerpoint/2010/main" val="2807712682"/>
      </p:ext>
    </p:extLst>
  </p:cSld>
  <p:clrMapOvr>
    <a:masterClrMapping/>
  </p:clrMapOvr>
  <p:extLst mod="1">
    <p:ext uri="{DCECCB84-F9BA-43D5-87BE-67443E8EF086}">
      <p15:sldGuideLst xmlns:p15="http://schemas.microsoft.com/office/powerpoint/2012/main">
        <p15:guide id="1" orient="horz" pos="106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3776" y="0"/>
            <a:ext cx="9930384"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88950" y="1776412"/>
            <a:ext cx="9930384" cy="4351338"/>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3"/>
            <a:r>
              <a:rPr lang="en-US"/>
              <a:t>Fifth level</a:t>
            </a:r>
            <a:endParaRPr lang="en-US" dirty="0"/>
          </a:p>
        </p:txBody>
      </p:sp>
      <p:sp>
        <p:nvSpPr>
          <p:cNvPr id="4" name="Date Placeholder 3"/>
          <p:cNvSpPr>
            <a:spLocks noGrp="1"/>
          </p:cNvSpPr>
          <p:nvPr>
            <p:ph type="dt" sz="half" idx="2"/>
          </p:nvPr>
        </p:nvSpPr>
        <p:spPr>
          <a:xfrm>
            <a:off x="10666095" y="6480968"/>
            <a:ext cx="640080" cy="182880"/>
          </a:xfrm>
          <a:prstGeom prst="rect">
            <a:avLst/>
          </a:prstGeom>
        </p:spPr>
        <p:txBody>
          <a:bodyPr vert="horz" lIns="0" tIns="0" rIns="0" bIns="0" rtlCol="0" anchor="b" anchorCtr="0"/>
          <a:lstStyle>
            <a:lvl1pPr algn="l">
              <a:defRPr sz="1000">
                <a:solidFill>
                  <a:srgbClr val="777777"/>
                </a:solidFill>
              </a:defRPr>
            </a:lvl1pPr>
            <a:lvl2pPr marL="0">
              <a:defRPr sz="1000">
                <a:solidFill>
                  <a:srgbClr val="777777"/>
                </a:solidFill>
              </a:defRPr>
            </a:lvl2pPr>
            <a:lvl3pPr marL="0">
              <a:defRPr sz="1000">
                <a:solidFill>
                  <a:srgbClr val="777777"/>
                </a:solidFill>
              </a:defRPr>
            </a:lvl3pPr>
            <a:lvl4pPr marL="0">
              <a:defRPr sz="1000">
                <a:solidFill>
                  <a:srgbClr val="777777"/>
                </a:solidFill>
              </a:defRPr>
            </a:lvl4pPr>
            <a:lvl5pPr marL="0">
              <a:defRPr sz="1000">
                <a:solidFill>
                  <a:srgbClr val="777777"/>
                </a:solidFill>
              </a:defRPr>
            </a:lvl5pPr>
            <a:lvl6pPr marL="0">
              <a:defRPr sz="1000">
                <a:solidFill>
                  <a:srgbClr val="777777"/>
                </a:solidFill>
              </a:defRPr>
            </a:lvl6pPr>
            <a:lvl7pPr marL="0">
              <a:defRPr sz="1000">
                <a:solidFill>
                  <a:srgbClr val="777777"/>
                </a:solidFill>
              </a:defRPr>
            </a:lvl7pPr>
            <a:lvl8pPr marL="0">
              <a:defRPr sz="1000">
                <a:solidFill>
                  <a:srgbClr val="777777"/>
                </a:solidFill>
              </a:defRPr>
            </a:lvl8pPr>
            <a:lvl9pPr>
              <a:defRPr sz="1000">
                <a:solidFill>
                  <a:srgbClr val="777777"/>
                </a:solidFill>
              </a:defRPr>
            </a:lvl9pPr>
          </a:lstStyle>
          <a:p>
            <a:pPr indent="-3657600"/>
            <a:r>
              <a:rPr lang="en-US"/>
              <a:t>01.31.2019</a:t>
            </a:r>
          </a:p>
        </p:txBody>
      </p:sp>
      <p:sp>
        <p:nvSpPr>
          <p:cNvPr id="5" name="Footer Placeholder 4"/>
          <p:cNvSpPr>
            <a:spLocks noGrp="1"/>
          </p:cNvSpPr>
          <p:nvPr>
            <p:ph type="ftr" sz="quarter" idx="3"/>
          </p:nvPr>
        </p:nvSpPr>
        <p:spPr>
          <a:xfrm>
            <a:off x="5608638" y="6480968"/>
            <a:ext cx="4813300" cy="182880"/>
          </a:xfrm>
          <a:prstGeom prst="rect">
            <a:avLst/>
          </a:prstGeom>
        </p:spPr>
        <p:txBody>
          <a:bodyPr vert="horz" lIns="0" tIns="0" rIns="0" bIns="0" rtlCol="0" anchor="b" anchorCtr="0"/>
          <a:lstStyle>
            <a:lvl1pPr indent="0" algn="r">
              <a:defRPr sz="1000">
                <a:solidFill>
                  <a:srgbClr val="777777"/>
                </a:solidFill>
              </a:defRPr>
            </a:lvl1pPr>
            <a:lvl2pPr marL="0" algn="r">
              <a:defRPr sz="1000" b="0">
                <a:solidFill>
                  <a:srgbClr val="777777"/>
                </a:solidFill>
              </a:defRPr>
            </a:lvl2pPr>
            <a:lvl3pPr marL="0" algn="r">
              <a:defRPr sz="1000">
                <a:solidFill>
                  <a:srgbClr val="777777"/>
                </a:solidFill>
              </a:defRPr>
            </a:lvl3pPr>
            <a:lvl4pPr marL="0" algn="r">
              <a:defRPr sz="1000">
                <a:solidFill>
                  <a:srgbClr val="777777"/>
                </a:solidFill>
              </a:defRPr>
            </a:lvl4pPr>
            <a:lvl5pPr marL="0" algn="r">
              <a:defRPr sz="1000">
                <a:solidFill>
                  <a:srgbClr val="777777"/>
                </a:solidFill>
              </a:defRPr>
            </a:lvl5pPr>
            <a:lvl6pPr marL="0" algn="r">
              <a:defRPr sz="1000">
                <a:solidFill>
                  <a:srgbClr val="777777"/>
                </a:solidFill>
              </a:defRPr>
            </a:lvl6pPr>
            <a:lvl7pPr marL="0" algn="r">
              <a:defRPr sz="1000">
                <a:solidFill>
                  <a:srgbClr val="777777"/>
                </a:solidFill>
              </a:defRPr>
            </a:lvl7pPr>
            <a:lvl8pPr marL="0" algn="r">
              <a:defRPr sz="1000">
                <a:solidFill>
                  <a:srgbClr val="777777"/>
                </a:solidFill>
              </a:defRPr>
            </a:lvl8pPr>
            <a:lvl9pPr marL="0" algn="r">
              <a:defRPr sz="1000">
                <a:solidFill>
                  <a:srgbClr val="777777"/>
                </a:solidFill>
              </a:defRPr>
            </a:lvl9pPr>
          </a:lstStyle>
          <a:p>
            <a:r>
              <a:rPr lang="en-US"/>
              <a:t>Provider Cerner Education Session 3</a:t>
            </a:r>
          </a:p>
        </p:txBody>
      </p:sp>
      <p:sp>
        <p:nvSpPr>
          <p:cNvPr id="6" name="Slide Number Placeholder 5"/>
          <p:cNvSpPr>
            <a:spLocks noGrp="1"/>
          </p:cNvSpPr>
          <p:nvPr>
            <p:ph type="sldNum" sz="quarter" idx="4"/>
          </p:nvPr>
        </p:nvSpPr>
        <p:spPr>
          <a:xfrm>
            <a:off x="11306175" y="6480968"/>
            <a:ext cx="398463" cy="182880"/>
          </a:xfrm>
          <a:prstGeom prst="rect">
            <a:avLst/>
          </a:prstGeom>
        </p:spPr>
        <p:txBody>
          <a:bodyPr vert="horz" lIns="0" tIns="0" rIns="0" bIns="0" rtlCol="0" anchor="b" anchorCtr="0"/>
          <a:lstStyle>
            <a:lvl1pPr algn="r">
              <a:defRPr sz="1000" b="1">
                <a:solidFill>
                  <a:srgbClr val="777777"/>
                </a:solidFill>
              </a:defRPr>
            </a:lvl1pPr>
            <a:lvl2pPr marL="0" algn="r">
              <a:defRPr sz="1000" b="1">
                <a:solidFill>
                  <a:srgbClr val="777777"/>
                </a:solidFill>
              </a:defRPr>
            </a:lvl2pPr>
            <a:lvl3pPr marL="0" algn="r">
              <a:defRPr sz="1000" b="1">
                <a:solidFill>
                  <a:srgbClr val="777777"/>
                </a:solidFill>
              </a:defRPr>
            </a:lvl3pPr>
            <a:lvl4pPr marL="0" algn="r">
              <a:defRPr sz="1000" b="1">
                <a:solidFill>
                  <a:srgbClr val="777777"/>
                </a:solidFill>
              </a:defRPr>
            </a:lvl4pPr>
            <a:lvl5pPr marL="0" algn="r">
              <a:defRPr sz="1000" b="1">
                <a:solidFill>
                  <a:srgbClr val="777777"/>
                </a:solidFill>
              </a:defRPr>
            </a:lvl5pPr>
            <a:lvl6pPr marL="0" algn="r">
              <a:defRPr sz="1000" b="1">
                <a:solidFill>
                  <a:srgbClr val="777777"/>
                </a:solidFill>
              </a:defRPr>
            </a:lvl6pPr>
            <a:lvl7pPr marL="0" algn="r">
              <a:defRPr sz="1000" b="1">
                <a:solidFill>
                  <a:srgbClr val="777777"/>
                </a:solidFill>
              </a:defRPr>
            </a:lvl7pPr>
            <a:lvl8pPr marL="0" algn="r">
              <a:defRPr sz="1000" b="1">
                <a:solidFill>
                  <a:srgbClr val="777777"/>
                </a:solidFill>
              </a:defRPr>
            </a:lvl8pPr>
            <a:lvl9pPr marL="0" algn="r">
              <a:defRPr sz="1000" b="1">
                <a:solidFill>
                  <a:srgbClr val="777777"/>
                </a:solidFill>
              </a:defRPr>
            </a:lvl9pPr>
          </a:lstStyle>
          <a:p>
            <a:fld id="{63DCA5C9-2E11-4C67-86EB-AE1DE127DC64}" type="slidenum">
              <a:rPr lang="en-US" smtClean="0"/>
              <a:pPr/>
              <a:t>‹#›</a:t>
            </a:fld>
            <a:endParaRPr lang="en-US"/>
          </a:p>
        </p:txBody>
      </p:sp>
    </p:spTree>
    <p:extLst>
      <p:ext uri="{BB962C8B-B14F-4D97-AF65-F5344CB8AC3E}">
        <p14:creationId xmlns:p14="http://schemas.microsoft.com/office/powerpoint/2010/main" val="2970906077"/>
      </p:ext>
    </p:extLst>
  </p:cSld>
  <p:clrMap bg1="lt1" tx1="dk1" bg2="lt2" tx2="dk2" accent1="accent1" accent2="accent2" accent3="accent3" accent4="accent4" accent5="accent5" accent6="accent6" hlink="hlink" folHlink="folHlink"/>
  <p:sldLayoutIdLst>
    <p:sldLayoutId id="2147483705" r:id="rId1"/>
    <p:sldLayoutId id="2147483711" r:id="rId2"/>
    <p:sldLayoutId id="2147483715" r:id="rId3"/>
  </p:sldLayoutIdLst>
  <p:hf hdr="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0" indent="0" algn="l" defTabSz="914400" rtl="0" eaLnBrk="1" latinLnBrk="0" hangingPunct="1">
        <a:lnSpc>
          <a:spcPts val="2600"/>
        </a:lnSpc>
        <a:spcBef>
          <a:spcPts val="0"/>
        </a:spcBef>
        <a:spcAft>
          <a:spcPts val="900"/>
        </a:spcAft>
        <a:buFont typeface="Arial" panose="020B0604020202020204" pitchFamily="34" charset="0"/>
        <a:buNone/>
        <a:defRPr sz="2400" kern="1200">
          <a:solidFill>
            <a:srgbClr val="006877"/>
          </a:solidFill>
          <a:latin typeface="+mn-lt"/>
          <a:ea typeface="+mn-ea"/>
          <a:cs typeface="+mn-cs"/>
        </a:defRPr>
      </a:lvl1pPr>
      <a:lvl2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rgbClr val="777777"/>
          </a:solidFill>
          <a:latin typeface="+mn-lt"/>
          <a:ea typeface="+mn-ea"/>
          <a:cs typeface="+mn-cs"/>
        </a:defRPr>
      </a:lvl2pPr>
      <a:lvl3pPr marL="283464" indent="-283464"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3pPr>
      <a:lvl4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4pPr>
      <a:lvl5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5pPr>
      <a:lvl6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6pPr>
      <a:lvl7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7pPr>
      <a:lvl8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8pPr>
      <a:lvl9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725" userDrawn="1">
          <p15:clr>
            <a:srgbClr val="F26B43"/>
          </p15:clr>
        </p15:guide>
        <p15:guide id="2" pos="308" userDrawn="1">
          <p15:clr>
            <a:srgbClr val="F26B43"/>
          </p15:clr>
        </p15:guide>
        <p15:guide id="3" pos="925" userDrawn="1">
          <p15:clr>
            <a:srgbClr val="F26B43"/>
          </p15:clr>
        </p15:guide>
        <p15:guide id="4" pos="1112" userDrawn="1">
          <p15:clr>
            <a:srgbClr val="F26B43"/>
          </p15:clr>
        </p15:guide>
        <p15:guide id="5" pos="1729" userDrawn="1">
          <p15:clr>
            <a:srgbClr val="F26B43"/>
          </p15:clr>
        </p15:guide>
        <p15:guide id="6" pos="1917" userDrawn="1">
          <p15:clr>
            <a:srgbClr val="F26B43"/>
          </p15:clr>
        </p15:guide>
        <p15:guide id="7" pos="2535" userDrawn="1">
          <p15:clr>
            <a:srgbClr val="F26B43"/>
          </p15:clr>
        </p15:guide>
        <p15:guide id="8" pos="3343" userDrawn="1">
          <p15:clr>
            <a:srgbClr val="F26B43"/>
          </p15:clr>
        </p15:guide>
        <p15:guide id="9" pos="3533" userDrawn="1">
          <p15:clr>
            <a:srgbClr val="F26B43"/>
          </p15:clr>
        </p15:guide>
        <p15:guide id="10" pos="4151" userDrawn="1">
          <p15:clr>
            <a:srgbClr val="F26B43"/>
          </p15:clr>
        </p15:guide>
        <p15:guide id="11" pos="7373" userDrawn="1">
          <p15:clr>
            <a:srgbClr val="F26B43"/>
          </p15:clr>
        </p15:guide>
        <p15:guide id="12" pos="4341" userDrawn="1">
          <p15:clr>
            <a:srgbClr val="F26B43"/>
          </p15:clr>
        </p15:guide>
        <p15:guide id="13" pos="4955" userDrawn="1">
          <p15:clr>
            <a:srgbClr val="F26B43"/>
          </p15:clr>
        </p15:guide>
        <p15:guide id="14" pos="5145" userDrawn="1">
          <p15:clr>
            <a:srgbClr val="F26B43"/>
          </p15:clr>
        </p15:guide>
        <p15:guide id="15" pos="5763" userDrawn="1">
          <p15:clr>
            <a:srgbClr val="F26B43"/>
          </p15:clr>
        </p15:guide>
        <p15:guide id="16" pos="6761" userDrawn="1">
          <p15:clr>
            <a:srgbClr val="F26B43"/>
          </p15:clr>
        </p15:guide>
        <p15:guide id="17" pos="6565" userDrawn="1">
          <p15:clr>
            <a:srgbClr val="F26B43"/>
          </p15:clr>
        </p15:guide>
        <p15:guide id="18" pos="5953" userDrawn="1">
          <p15:clr>
            <a:srgbClr val="F26B43"/>
          </p15:clr>
        </p15:guide>
        <p15:guide id="19" orient="horz" pos="4176" userDrawn="1">
          <p15:clr>
            <a:srgbClr val="F26B43"/>
          </p15:clr>
        </p15:guide>
        <p15:guide id="20" orient="horz" pos="38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3776" y="0"/>
            <a:ext cx="9930384"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88950" y="1776412"/>
            <a:ext cx="9930384" cy="4351338"/>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3"/>
            <a:r>
              <a:rPr lang="en-US"/>
              <a:t>Fifth level</a:t>
            </a:r>
            <a:endParaRPr lang="en-US" dirty="0"/>
          </a:p>
        </p:txBody>
      </p:sp>
      <p:sp>
        <p:nvSpPr>
          <p:cNvPr id="4" name="Date Placeholder 3"/>
          <p:cNvSpPr>
            <a:spLocks noGrp="1"/>
          </p:cNvSpPr>
          <p:nvPr>
            <p:ph type="dt" sz="half" idx="2"/>
          </p:nvPr>
        </p:nvSpPr>
        <p:spPr>
          <a:xfrm>
            <a:off x="10666095" y="6480968"/>
            <a:ext cx="640080" cy="182880"/>
          </a:xfrm>
          <a:prstGeom prst="rect">
            <a:avLst/>
          </a:prstGeom>
        </p:spPr>
        <p:txBody>
          <a:bodyPr vert="horz" lIns="0" tIns="0" rIns="0" bIns="0" rtlCol="0" anchor="b" anchorCtr="0"/>
          <a:lstStyle>
            <a:lvl1pPr algn="l">
              <a:defRPr sz="1000">
                <a:solidFill>
                  <a:srgbClr val="777777"/>
                </a:solidFill>
              </a:defRPr>
            </a:lvl1pPr>
            <a:lvl2pPr marL="0">
              <a:defRPr sz="1000">
                <a:solidFill>
                  <a:srgbClr val="777777"/>
                </a:solidFill>
              </a:defRPr>
            </a:lvl2pPr>
            <a:lvl3pPr marL="0">
              <a:defRPr sz="1000">
                <a:solidFill>
                  <a:srgbClr val="777777"/>
                </a:solidFill>
              </a:defRPr>
            </a:lvl3pPr>
            <a:lvl4pPr marL="0">
              <a:defRPr sz="1000">
                <a:solidFill>
                  <a:srgbClr val="777777"/>
                </a:solidFill>
              </a:defRPr>
            </a:lvl4pPr>
            <a:lvl5pPr marL="0">
              <a:defRPr sz="1000">
                <a:solidFill>
                  <a:srgbClr val="777777"/>
                </a:solidFill>
              </a:defRPr>
            </a:lvl5pPr>
            <a:lvl6pPr marL="0">
              <a:defRPr sz="1000">
                <a:solidFill>
                  <a:srgbClr val="777777"/>
                </a:solidFill>
              </a:defRPr>
            </a:lvl6pPr>
            <a:lvl7pPr marL="0">
              <a:defRPr sz="1000">
                <a:solidFill>
                  <a:srgbClr val="777777"/>
                </a:solidFill>
              </a:defRPr>
            </a:lvl7pPr>
            <a:lvl8pPr marL="0">
              <a:defRPr sz="1000">
                <a:solidFill>
                  <a:srgbClr val="777777"/>
                </a:solidFill>
              </a:defRPr>
            </a:lvl8pPr>
            <a:lvl9pPr>
              <a:defRPr sz="1000">
                <a:solidFill>
                  <a:srgbClr val="777777"/>
                </a:solidFill>
              </a:defRPr>
            </a:lvl9pPr>
          </a:lstStyle>
          <a:p>
            <a:pPr indent="-3657600"/>
            <a:r>
              <a:rPr lang="en-US"/>
              <a:t>01.31.2019</a:t>
            </a:r>
          </a:p>
        </p:txBody>
      </p:sp>
      <p:sp>
        <p:nvSpPr>
          <p:cNvPr id="5" name="Footer Placeholder 4"/>
          <p:cNvSpPr>
            <a:spLocks noGrp="1"/>
          </p:cNvSpPr>
          <p:nvPr>
            <p:ph type="ftr" sz="quarter" idx="3"/>
          </p:nvPr>
        </p:nvSpPr>
        <p:spPr>
          <a:xfrm>
            <a:off x="5608638" y="6480968"/>
            <a:ext cx="4813300" cy="182880"/>
          </a:xfrm>
          <a:prstGeom prst="rect">
            <a:avLst/>
          </a:prstGeom>
        </p:spPr>
        <p:txBody>
          <a:bodyPr vert="horz" lIns="0" tIns="0" rIns="0" bIns="0" rtlCol="0" anchor="b" anchorCtr="0"/>
          <a:lstStyle>
            <a:lvl1pPr indent="0" algn="r">
              <a:defRPr sz="1000">
                <a:solidFill>
                  <a:srgbClr val="777777"/>
                </a:solidFill>
              </a:defRPr>
            </a:lvl1pPr>
            <a:lvl2pPr marL="0" algn="r">
              <a:defRPr sz="1000" b="0">
                <a:solidFill>
                  <a:srgbClr val="777777"/>
                </a:solidFill>
              </a:defRPr>
            </a:lvl2pPr>
            <a:lvl3pPr marL="0" algn="r">
              <a:defRPr sz="1000">
                <a:solidFill>
                  <a:srgbClr val="777777"/>
                </a:solidFill>
              </a:defRPr>
            </a:lvl3pPr>
            <a:lvl4pPr marL="0" algn="r">
              <a:defRPr sz="1000">
                <a:solidFill>
                  <a:srgbClr val="777777"/>
                </a:solidFill>
              </a:defRPr>
            </a:lvl4pPr>
            <a:lvl5pPr marL="0" algn="r">
              <a:defRPr sz="1000">
                <a:solidFill>
                  <a:srgbClr val="777777"/>
                </a:solidFill>
              </a:defRPr>
            </a:lvl5pPr>
            <a:lvl6pPr marL="0" algn="r">
              <a:defRPr sz="1000">
                <a:solidFill>
                  <a:srgbClr val="777777"/>
                </a:solidFill>
              </a:defRPr>
            </a:lvl6pPr>
            <a:lvl7pPr marL="0" algn="r">
              <a:defRPr sz="1000">
                <a:solidFill>
                  <a:srgbClr val="777777"/>
                </a:solidFill>
              </a:defRPr>
            </a:lvl7pPr>
            <a:lvl8pPr marL="0" algn="r">
              <a:defRPr sz="1000">
                <a:solidFill>
                  <a:srgbClr val="777777"/>
                </a:solidFill>
              </a:defRPr>
            </a:lvl8pPr>
            <a:lvl9pPr marL="0" algn="r">
              <a:defRPr sz="1000">
                <a:solidFill>
                  <a:srgbClr val="777777"/>
                </a:solidFill>
              </a:defRPr>
            </a:lvl9pPr>
          </a:lstStyle>
          <a:p>
            <a:r>
              <a:rPr lang="en-US"/>
              <a:t>Provider Cerner Education Session 3</a:t>
            </a:r>
          </a:p>
        </p:txBody>
      </p:sp>
      <p:sp>
        <p:nvSpPr>
          <p:cNvPr id="6" name="Slide Number Placeholder 5"/>
          <p:cNvSpPr>
            <a:spLocks noGrp="1"/>
          </p:cNvSpPr>
          <p:nvPr>
            <p:ph type="sldNum" sz="quarter" idx="4"/>
          </p:nvPr>
        </p:nvSpPr>
        <p:spPr>
          <a:xfrm>
            <a:off x="11306175" y="6480968"/>
            <a:ext cx="398463" cy="182880"/>
          </a:xfrm>
          <a:prstGeom prst="rect">
            <a:avLst/>
          </a:prstGeom>
        </p:spPr>
        <p:txBody>
          <a:bodyPr vert="horz" lIns="0" tIns="0" rIns="0" bIns="0" rtlCol="0" anchor="b" anchorCtr="0"/>
          <a:lstStyle>
            <a:lvl1pPr algn="r">
              <a:defRPr sz="1000" b="1">
                <a:solidFill>
                  <a:srgbClr val="777777"/>
                </a:solidFill>
              </a:defRPr>
            </a:lvl1pPr>
            <a:lvl2pPr marL="0" algn="r">
              <a:defRPr sz="1000" b="1">
                <a:solidFill>
                  <a:srgbClr val="777777"/>
                </a:solidFill>
              </a:defRPr>
            </a:lvl2pPr>
            <a:lvl3pPr marL="0" algn="r">
              <a:defRPr sz="1000" b="1">
                <a:solidFill>
                  <a:srgbClr val="777777"/>
                </a:solidFill>
              </a:defRPr>
            </a:lvl3pPr>
            <a:lvl4pPr marL="0" algn="r">
              <a:defRPr sz="1000" b="1">
                <a:solidFill>
                  <a:srgbClr val="777777"/>
                </a:solidFill>
              </a:defRPr>
            </a:lvl4pPr>
            <a:lvl5pPr marL="0" algn="r">
              <a:defRPr sz="1000" b="1">
                <a:solidFill>
                  <a:srgbClr val="777777"/>
                </a:solidFill>
              </a:defRPr>
            </a:lvl5pPr>
            <a:lvl6pPr marL="0" algn="r">
              <a:defRPr sz="1000" b="1">
                <a:solidFill>
                  <a:srgbClr val="777777"/>
                </a:solidFill>
              </a:defRPr>
            </a:lvl6pPr>
            <a:lvl7pPr marL="0" algn="r">
              <a:defRPr sz="1000" b="1">
                <a:solidFill>
                  <a:srgbClr val="777777"/>
                </a:solidFill>
              </a:defRPr>
            </a:lvl7pPr>
            <a:lvl8pPr marL="0" algn="r">
              <a:defRPr sz="1000" b="1">
                <a:solidFill>
                  <a:srgbClr val="777777"/>
                </a:solidFill>
              </a:defRPr>
            </a:lvl8pPr>
            <a:lvl9pPr marL="0" algn="r">
              <a:defRPr sz="1000" b="1">
                <a:solidFill>
                  <a:srgbClr val="777777"/>
                </a:solidFill>
              </a:defRPr>
            </a:lvl9pPr>
          </a:lstStyle>
          <a:p>
            <a:fld id="{63DCA5C9-2E11-4C67-86EB-AE1DE127DC64}" type="slidenum">
              <a:rPr lang="en-US" smtClean="0"/>
              <a:pPr/>
              <a:t>‹#›</a:t>
            </a:fld>
            <a:endParaRPr lang="en-US"/>
          </a:p>
        </p:txBody>
      </p:sp>
    </p:spTree>
    <p:extLst>
      <p:ext uri="{BB962C8B-B14F-4D97-AF65-F5344CB8AC3E}">
        <p14:creationId xmlns:p14="http://schemas.microsoft.com/office/powerpoint/2010/main" val="29030149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Lst>
  <p:hf hdr="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0" indent="0" algn="l" defTabSz="914400" rtl="0" eaLnBrk="1" latinLnBrk="0" hangingPunct="1">
        <a:lnSpc>
          <a:spcPts val="2600"/>
        </a:lnSpc>
        <a:spcBef>
          <a:spcPts val="0"/>
        </a:spcBef>
        <a:spcAft>
          <a:spcPts val="900"/>
        </a:spcAft>
        <a:buFont typeface="Arial" panose="020B0604020202020204" pitchFamily="34" charset="0"/>
        <a:buNone/>
        <a:defRPr sz="2400" kern="1200">
          <a:solidFill>
            <a:srgbClr val="006877"/>
          </a:solidFill>
          <a:latin typeface="+mn-lt"/>
          <a:ea typeface="+mn-ea"/>
          <a:cs typeface="+mn-cs"/>
        </a:defRPr>
      </a:lvl1pPr>
      <a:lvl2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rgbClr val="777777"/>
          </a:solidFill>
          <a:latin typeface="+mn-lt"/>
          <a:ea typeface="+mn-ea"/>
          <a:cs typeface="+mn-cs"/>
        </a:defRPr>
      </a:lvl2pPr>
      <a:lvl3pPr marL="283464" indent="-283464"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3pPr>
      <a:lvl4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4pPr>
      <a:lvl5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5pPr>
      <a:lvl6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6pPr>
      <a:lvl7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7pPr>
      <a:lvl8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8pPr>
      <a:lvl9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725">
          <p15:clr>
            <a:srgbClr val="F26B43"/>
          </p15:clr>
        </p15:guide>
        <p15:guide id="2" pos="308">
          <p15:clr>
            <a:srgbClr val="F26B43"/>
          </p15:clr>
        </p15:guide>
        <p15:guide id="3" pos="925">
          <p15:clr>
            <a:srgbClr val="F26B43"/>
          </p15:clr>
        </p15:guide>
        <p15:guide id="4" pos="1112">
          <p15:clr>
            <a:srgbClr val="F26B43"/>
          </p15:clr>
        </p15:guide>
        <p15:guide id="5" pos="1729">
          <p15:clr>
            <a:srgbClr val="F26B43"/>
          </p15:clr>
        </p15:guide>
        <p15:guide id="6" pos="1917">
          <p15:clr>
            <a:srgbClr val="F26B43"/>
          </p15:clr>
        </p15:guide>
        <p15:guide id="7" pos="2535">
          <p15:clr>
            <a:srgbClr val="F26B43"/>
          </p15:clr>
        </p15:guide>
        <p15:guide id="8" pos="3343">
          <p15:clr>
            <a:srgbClr val="F26B43"/>
          </p15:clr>
        </p15:guide>
        <p15:guide id="9" pos="3533">
          <p15:clr>
            <a:srgbClr val="F26B43"/>
          </p15:clr>
        </p15:guide>
        <p15:guide id="10" pos="4151">
          <p15:clr>
            <a:srgbClr val="F26B43"/>
          </p15:clr>
        </p15:guide>
        <p15:guide id="11" pos="7373">
          <p15:clr>
            <a:srgbClr val="F26B43"/>
          </p15:clr>
        </p15:guide>
        <p15:guide id="12" pos="4341">
          <p15:clr>
            <a:srgbClr val="F26B43"/>
          </p15:clr>
        </p15:guide>
        <p15:guide id="13" pos="4955">
          <p15:clr>
            <a:srgbClr val="F26B43"/>
          </p15:clr>
        </p15:guide>
        <p15:guide id="14" pos="5145">
          <p15:clr>
            <a:srgbClr val="F26B43"/>
          </p15:clr>
        </p15:guide>
        <p15:guide id="15" pos="5763">
          <p15:clr>
            <a:srgbClr val="F26B43"/>
          </p15:clr>
        </p15:guide>
        <p15:guide id="16" pos="6761">
          <p15:clr>
            <a:srgbClr val="F26B43"/>
          </p15:clr>
        </p15:guide>
        <p15:guide id="17" pos="6565">
          <p15:clr>
            <a:srgbClr val="F26B43"/>
          </p15:clr>
        </p15:guide>
        <p15:guide id="18" pos="5953">
          <p15:clr>
            <a:srgbClr val="F26B43"/>
          </p15:clr>
        </p15:guide>
        <p15:guide id="19" orient="horz" pos="4176">
          <p15:clr>
            <a:srgbClr val="F26B43"/>
          </p15:clr>
        </p15:guide>
        <p15:guide id="20" orient="horz" pos="38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E9BB1-3BEB-43DF-A1C2-0725C234D5A1}"/>
              </a:ext>
            </a:extLst>
          </p:cNvPr>
          <p:cNvSpPr>
            <a:spLocks noGrp="1"/>
          </p:cNvSpPr>
          <p:nvPr>
            <p:ph type="title"/>
          </p:nvPr>
        </p:nvSpPr>
        <p:spPr/>
        <p:txBody>
          <a:bodyPr/>
          <a:lstStyle/>
          <a:p>
            <a:r>
              <a:rPr lang="en-US" dirty="0"/>
              <a:t>Provider Cerner Education Session 3</a:t>
            </a:r>
          </a:p>
        </p:txBody>
      </p:sp>
      <p:sp>
        <p:nvSpPr>
          <p:cNvPr id="3" name="Date Placeholder 2">
            <a:extLst>
              <a:ext uri="{FF2B5EF4-FFF2-40B4-BE49-F238E27FC236}">
                <a16:creationId xmlns:a16="http://schemas.microsoft.com/office/drawing/2014/main" id="{9AEE306C-B26B-4BB1-8CB9-0ECEB28A2B76}"/>
              </a:ext>
            </a:extLst>
          </p:cNvPr>
          <p:cNvSpPr>
            <a:spLocks noGrp="1"/>
          </p:cNvSpPr>
          <p:nvPr>
            <p:ph type="dt" sz="half" idx="10"/>
          </p:nvPr>
        </p:nvSpPr>
        <p:spPr/>
        <p:txBody>
          <a:bodyPr/>
          <a:lstStyle/>
          <a:p>
            <a:r>
              <a:rPr lang="en-US"/>
              <a:t>01.31.2019</a:t>
            </a:r>
            <a:endParaRPr lang="en-US" dirty="0"/>
          </a:p>
        </p:txBody>
      </p:sp>
      <p:sp>
        <p:nvSpPr>
          <p:cNvPr id="5" name="Text Placeholder 4">
            <a:extLst>
              <a:ext uri="{FF2B5EF4-FFF2-40B4-BE49-F238E27FC236}">
                <a16:creationId xmlns:a16="http://schemas.microsoft.com/office/drawing/2014/main" id="{5097D482-5CCD-4669-AC9C-039E3F696F33}"/>
              </a:ext>
            </a:extLst>
          </p:cNvPr>
          <p:cNvSpPr>
            <a:spLocks noGrp="1"/>
          </p:cNvSpPr>
          <p:nvPr>
            <p:ph type="body" sz="quarter" idx="13"/>
          </p:nvPr>
        </p:nvSpPr>
        <p:spPr/>
        <p:txBody>
          <a:bodyPr/>
          <a:lstStyle/>
          <a:p>
            <a:r>
              <a:rPr lang="en-US" dirty="0"/>
              <a:t>Eastern Maine Medical Center</a:t>
            </a:r>
          </a:p>
        </p:txBody>
      </p:sp>
      <p:sp>
        <p:nvSpPr>
          <p:cNvPr id="6" name="Text Placeholder 5">
            <a:extLst>
              <a:ext uri="{FF2B5EF4-FFF2-40B4-BE49-F238E27FC236}">
                <a16:creationId xmlns:a16="http://schemas.microsoft.com/office/drawing/2014/main" id="{8F45F522-A10F-490A-9933-CC404F994A17}"/>
              </a:ext>
            </a:extLst>
          </p:cNvPr>
          <p:cNvSpPr>
            <a:spLocks noGrp="1"/>
          </p:cNvSpPr>
          <p:nvPr>
            <p:ph type="body" sz="quarter" idx="14"/>
          </p:nvPr>
        </p:nvSpPr>
        <p:spPr/>
        <p:txBody>
          <a:bodyPr/>
          <a:lstStyle/>
          <a:p>
            <a:r>
              <a:rPr lang="en-US" dirty="0"/>
              <a:t>Dr. Michael Ross</a:t>
            </a:r>
          </a:p>
        </p:txBody>
      </p:sp>
    </p:spTree>
    <p:extLst>
      <p:ext uri="{BB962C8B-B14F-4D97-AF65-F5344CB8AC3E}">
        <p14:creationId xmlns:p14="http://schemas.microsoft.com/office/powerpoint/2010/main" val="474433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Charges and Follow Up Orders:</a:t>
            </a:r>
          </a:p>
        </p:txBody>
      </p:sp>
      <p:sp>
        <p:nvSpPr>
          <p:cNvPr id="3" name="Content Placeholder 2"/>
          <p:cNvSpPr>
            <a:spLocks noGrp="1"/>
          </p:cNvSpPr>
          <p:nvPr>
            <p:ph sz="quarter" idx="14"/>
          </p:nvPr>
        </p:nvSpPr>
        <p:spPr>
          <a:xfrm>
            <a:off x="488952" y="1881982"/>
            <a:ext cx="3766525" cy="4242593"/>
          </a:xfrm>
        </p:spPr>
        <p:txBody>
          <a:bodyPr>
            <a:normAutofit/>
          </a:bodyPr>
          <a:lstStyle/>
          <a:p>
            <a:pPr marL="342900" indent="-228600">
              <a:lnSpc>
                <a:spcPct val="90000"/>
              </a:lnSpc>
              <a:buFont typeface="Arial" panose="020B0604020202020204" pitchFamily="34" charset="0"/>
              <a:buChar char="•"/>
            </a:pPr>
            <a:r>
              <a:rPr lang="en-US" sz="1800" dirty="0">
                <a:solidFill>
                  <a:srgbClr val="777777"/>
                </a:solidFill>
              </a:rPr>
              <a:t>Best to group these early on the </a:t>
            </a:r>
            <a:r>
              <a:rPr lang="en-US" sz="1800" dirty="0" err="1">
                <a:solidFill>
                  <a:srgbClr val="777777"/>
                </a:solidFill>
              </a:rPr>
              <a:t>quickorders</a:t>
            </a:r>
            <a:r>
              <a:rPr lang="en-US" sz="1800" dirty="0">
                <a:solidFill>
                  <a:srgbClr val="777777"/>
                </a:solidFill>
              </a:rPr>
              <a:t> page (top left) for completion at the conclusion of our visits. </a:t>
            </a:r>
          </a:p>
          <a:p>
            <a:pPr marL="342900" indent="-228600">
              <a:lnSpc>
                <a:spcPct val="90000"/>
              </a:lnSpc>
              <a:buFont typeface="Arial" panose="020B0604020202020204" pitchFamily="34" charset="0"/>
              <a:buChar char="•"/>
            </a:pPr>
            <a:endParaRPr lang="en-US" sz="1800" dirty="0">
              <a:solidFill>
                <a:srgbClr val="777777"/>
              </a:solidFill>
            </a:endParaRPr>
          </a:p>
          <a:p>
            <a:pPr marL="342900" indent="-228600">
              <a:lnSpc>
                <a:spcPct val="90000"/>
              </a:lnSpc>
              <a:buFont typeface="Arial" panose="020B0604020202020204" pitchFamily="34" charset="0"/>
              <a:buChar char="•"/>
            </a:pPr>
            <a:r>
              <a:rPr lang="en-US" sz="1800" dirty="0">
                <a:solidFill>
                  <a:srgbClr val="777777"/>
                </a:solidFill>
              </a:rPr>
              <a:t>Checkout staff should be checking these orders at the time of depart, in order to coordinate follow-up office visits.</a:t>
            </a:r>
          </a:p>
          <a:p>
            <a:pPr marL="114300">
              <a:lnSpc>
                <a:spcPct val="90000"/>
              </a:lnSpc>
            </a:pPr>
            <a:r>
              <a:rPr lang="en-US" sz="1800" dirty="0">
                <a:solidFill>
                  <a:srgbClr val="777777"/>
                </a:solidFill>
              </a:rPr>
              <a:t> </a:t>
            </a:r>
          </a:p>
          <a:p>
            <a:pPr marL="342900" indent="-228600">
              <a:lnSpc>
                <a:spcPct val="90000"/>
              </a:lnSpc>
              <a:buFont typeface="Arial" panose="020B0604020202020204" pitchFamily="34" charset="0"/>
              <a:buChar char="•"/>
            </a:pPr>
            <a:r>
              <a:rPr lang="en-US" sz="1800" dirty="0">
                <a:solidFill>
                  <a:srgbClr val="777777"/>
                </a:solidFill>
              </a:rPr>
              <a:t>Use the blank “follow-up appointment      ” to insert a custom follow-up time not available on the dropdown list. </a:t>
            </a:r>
            <a:endParaRPr lang="en-US" dirty="0"/>
          </a:p>
        </p:txBody>
      </p:sp>
      <p:sp>
        <p:nvSpPr>
          <p:cNvPr id="4" name="Date Placeholder 3"/>
          <p:cNvSpPr>
            <a:spLocks noGrp="1"/>
          </p:cNvSpPr>
          <p:nvPr>
            <p:ph type="dt" sz="half" idx="15"/>
          </p:nvPr>
        </p:nvSpPr>
        <p:spPr/>
        <p:txBody>
          <a:bodyPr/>
          <a:lstStyle/>
          <a:p>
            <a:pPr indent="-3657600"/>
            <a:r>
              <a:rPr lang="en-US"/>
              <a:t>01.31.2019</a:t>
            </a:r>
          </a:p>
        </p:txBody>
      </p:sp>
      <p:sp>
        <p:nvSpPr>
          <p:cNvPr id="5" name="Footer Placeholder 4"/>
          <p:cNvSpPr>
            <a:spLocks noGrp="1"/>
          </p:cNvSpPr>
          <p:nvPr>
            <p:ph type="ftr" sz="quarter" idx="16"/>
          </p:nvPr>
        </p:nvSpPr>
        <p:spPr/>
        <p:txBody>
          <a:bodyPr/>
          <a:lstStyle/>
          <a:p>
            <a:r>
              <a:rPr lang="en-US"/>
              <a:t>Provider Cerner Education Session 3</a:t>
            </a:r>
          </a:p>
        </p:txBody>
      </p:sp>
      <p:sp>
        <p:nvSpPr>
          <p:cNvPr id="6" name="Slide Number Placeholder 5"/>
          <p:cNvSpPr>
            <a:spLocks noGrp="1"/>
          </p:cNvSpPr>
          <p:nvPr>
            <p:ph type="sldNum" sz="quarter" idx="17"/>
          </p:nvPr>
        </p:nvSpPr>
        <p:spPr/>
        <p:txBody>
          <a:bodyPr/>
          <a:lstStyle/>
          <a:p>
            <a:fld id="{63DCA5C9-2E11-4C67-86EB-AE1DE127DC64}" type="slidenum">
              <a:rPr lang="en-US" smtClean="0"/>
              <a:pPr/>
              <a:t>10</a:t>
            </a:fld>
            <a:endParaRPr lang="en-US"/>
          </a:p>
        </p:txBody>
      </p:sp>
      <p:pic>
        <p:nvPicPr>
          <p:cNvPr id="8" name="Content Placeholder 9">
            <a:extLst>
              <a:ext uri="{FF2B5EF4-FFF2-40B4-BE49-F238E27FC236}">
                <a16:creationId xmlns:a16="http://schemas.microsoft.com/office/drawing/2014/main" id="{0E437CF9-1BC4-4444-933D-6FC03C421688}"/>
              </a:ext>
            </a:extLst>
          </p:cNvPr>
          <p:cNvPicPr>
            <a:picLocks noChangeAspect="1"/>
          </p:cNvPicPr>
          <p:nvPr/>
        </p:nvPicPr>
        <p:blipFill>
          <a:blip r:embed="rId2"/>
          <a:stretch>
            <a:fillRect/>
          </a:stretch>
        </p:blipFill>
        <p:spPr>
          <a:xfrm>
            <a:off x="4440115" y="2111779"/>
            <a:ext cx="7591011" cy="2732763"/>
          </a:xfrm>
          <a:prstGeom prst="rect">
            <a:avLst/>
          </a:prstGeom>
        </p:spPr>
      </p:pic>
      <p:sp>
        <p:nvSpPr>
          <p:cNvPr id="9" name="Explosion: 8 Points 11">
            <a:extLst>
              <a:ext uri="{FF2B5EF4-FFF2-40B4-BE49-F238E27FC236}">
                <a16:creationId xmlns:a16="http://schemas.microsoft.com/office/drawing/2014/main" id="{FD53A30F-24BF-4F24-A8A4-0BA855E92AE6}"/>
              </a:ext>
            </a:extLst>
          </p:cNvPr>
          <p:cNvSpPr/>
          <p:nvPr/>
        </p:nvSpPr>
        <p:spPr>
          <a:xfrm>
            <a:off x="9350358" y="2294445"/>
            <a:ext cx="226680" cy="25424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xplosion: 8 Points 12">
            <a:extLst>
              <a:ext uri="{FF2B5EF4-FFF2-40B4-BE49-F238E27FC236}">
                <a16:creationId xmlns:a16="http://schemas.microsoft.com/office/drawing/2014/main" id="{08CFD249-35DC-4AF1-9422-11BD1EFB4468}"/>
              </a:ext>
            </a:extLst>
          </p:cNvPr>
          <p:cNvSpPr/>
          <p:nvPr/>
        </p:nvSpPr>
        <p:spPr>
          <a:xfrm>
            <a:off x="2155397" y="5062022"/>
            <a:ext cx="216817" cy="18853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024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3E0F6-56DD-43BC-A8D6-2F7309460734}"/>
              </a:ext>
            </a:extLst>
          </p:cNvPr>
          <p:cNvSpPr>
            <a:spLocks noGrp="1"/>
          </p:cNvSpPr>
          <p:nvPr>
            <p:ph type="title"/>
          </p:nvPr>
        </p:nvSpPr>
        <p:spPr/>
        <p:txBody>
          <a:bodyPr/>
          <a:lstStyle/>
          <a:p>
            <a:r>
              <a:rPr lang="en-US" dirty="0"/>
              <a:t>Procedural Referral orders: </a:t>
            </a:r>
          </a:p>
        </p:txBody>
      </p:sp>
      <p:pic>
        <p:nvPicPr>
          <p:cNvPr id="8" name="Content Placeholder 7">
            <a:extLst>
              <a:ext uri="{FF2B5EF4-FFF2-40B4-BE49-F238E27FC236}">
                <a16:creationId xmlns:a16="http://schemas.microsoft.com/office/drawing/2014/main" id="{9EB785FD-5107-4E94-9742-03961BA530F7}"/>
              </a:ext>
            </a:extLst>
          </p:cNvPr>
          <p:cNvPicPr>
            <a:picLocks noGrp="1" noChangeAspect="1"/>
          </p:cNvPicPr>
          <p:nvPr>
            <p:ph sz="quarter" idx="14"/>
          </p:nvPr>
        </p:nvPicPr>
        <p:blipFill>
          <a:blip r:embed="rId2"/>
          <a:stretch>
            <a:fillRect/>
          </a:stretch>
        </p:blipFill>
        <p:spPr>
          <a:xfrm>
            <a:off x="6891338" y="1767254"/>
            <a:ext cx="4813300" cy="3198663"/>
          </a:xfrm>
          <a:prstGeom prst="rect">
            <a:avLst/>
          </a:prstGeom>
        </p:spPr>
      </p:pic>
      <p:sp>
        <p:nvSpPr>
          <p:cNvPr id="4" name="Content Placeholder 3">
            <a:extLst>
              <a:ext uri="{FF2B5EF4-FFF2-40B4-BE49-F238E27FC236}">
                <a16:creationId xmlns:a16="http://schemas.microsoft.com/office/drawing/2014/main" id="{8240F3B5-4C1A-4FAA-82EF-F52976DCD650}"/>
              </a:ext>
            </a:extLst>
          </p:cNvPr>
          <p:cNvSpPr>
            <a:spLocks noGrp="1"/>
          </p:cNvSpPr>
          <p:nvPr>
            <p:ph sz="quarter" idx="15"/>
          </p:nvPr>
        </p:nvSpPr>
        <p:spPr>
          <a:xfrm>
            <a:off x="606669" y="1767254"/>
            <a:ext cx="5974046" cy="4359640"/>
          </a:xfrm>
        </p:spPr>
        <p:txBody>
          <a:bodyPr>
            <a:normAutofit/>
          </a:bodyPr>
          <a:lstStyle/>
          <a:p>
            <a:pPr lvl="1"/>
            <a:r>
              <a:rPr lang="en-US" dirty="0"/>
              <a:t>Referral orders are utilized in 2 ways</a:t>
            </a:r>
          </a:p>
          <a:p>
            <a:pPr marL="342900" lvl="1" indent="-342900">
              <a:buFont typeface="Arial" panose="020B0604020202020204" pitchFamily="34" charset="0"/>
              <a:buChar char="•"/>
            </a:pPr>
            <a:r>
              <a:rPr lang="en-US" dirty="0"/>
              <a:t>Consultation for expert opinion</a:t>
            </a:r>
          </a:p>
          <a:p>
            <a:pPr marL="342900" lvl="1" indent="-342900">
              <a:buFont typeface="Arial" panose="020B0604020202020204" pitchFamily="34" charset="0"/>
              <a:buChar char="•"/>
            </a:pPr>
            <a:r>
              <a:rPr lang="en-US" dirty="0"/>
              <a:t>Coordination of procedures to be done by consultant.</a:t>
            </a:r>
          </a:p>
          <a:p>
            <a:pPr lvl="1"/>
            <a:r>
              <a:rPr lang="en-US" dirty="0"/>
              <a:t>(Examples: PFTs, Colonoscopy, EMG, </a:t>
            </a:r>
            <a:r>
              <a:rPr lang="en-US" dirty="0" err="1"/>
              <a:t>etc</a:t>
            </a:r>
            <a:r>
              <a:rPr lang="en-US" dirty="0"/>
              <a:t>)</a:t>
            </a:r>
          </a:p>
          <a:p>
            <a:pPr lvl="1"/>
            <a:r>
              <a:rPr lang="en-US" dirty="0"/>
              <a:t>Most procedure requests have an associated referral order.</a:t>
            </a:r>
          </a:p>
          <a:p>
            <a:pPr lvl="1"/>
            <a:r>
              <a:rPr lang="en-US" dirty="0"/>
              <a:t>Specific Information about the procedure should be indicated within instructions field associated with the procedure request.</a:t>
            </a:r>
          </a:p>
          <a:p>
            <a:pPr lvl="1"/>
            <a:r>
              <a:rPr lang="en-US" dirty="0"/>
              <a:t>Primary Care has it’s own </a:t>
            </a:r>
            <a:r>
              <a:rPr lang="en-US" b="1" dirty="0"/>
              <a:t>procedure referral request </a:t>
            </a:r>
            <a:r>
              <a:rPr lang="en-US" dirty="0"/>
              <a:t>section.  Pediatrics has them mixed in within their referrals.</a:t>
            </a:r>
          </a:p>
        </p:txBody>
      </p:sp>
      <p:sp>
        <p:nvSpPr>
          <p:cNvPr id="5" name="Date Placeholder 4">
            <a:extLst>
              <a:ext uri="{FF2B5EF4-FFF2-40B4-BE49-F238E27FC236}">
                <a16:creationId xmlns:a16="http://schemas.microsoft.com/office/drawing/2014/main" id="{1695CB84-6F23-4727-A1D2-5DB69EC92D32}"/>
              </a:ext>
            </a:extLst>
          </p:cNvPr>
          <p:cNvSpPr>
            <a:spLocks noGrp="1"/>
          </p:cNvSpPr>
          <p:nvPr>
            <p:ph type="dt" sz="half" idx="16"/>
          </p:nvPr>
        </p:nvSpPr>
        <p:spPr/>
        <p:txBody>
          <a:bodyPr/>
          <a:lstStyle/>
          <a:p>
            <a:pPr indent="-3657600"/>
            <a:r>
              <a:rPr lang="en-US"/>
              <a:t>01.31.2019</a:t>
            </a:r>
          </a:p>
        </p:txBody>
      </p:sp>
      <p:sp>
        <p:nvSpPr>
          <p:cNvPr id="6" name="Footer Placeholder 5">
            <a:extLst>
              <a:ext uri="{FF2B5EF4-FFF2-40B4-BE49-F238E27FC236}">
                <a16:creationId xmlns:a16="http://schemas.microsoft.com/office/drawing/2014/main" id="{BBAF7303-176F-4483-97C4-691D4961B715}"/>
              </a:ext>
            </a:extLst>
          </p:cNvPr>
          <p:cNvSpPr>
            <a:spLocks noGrp="1"/>
          </p:cNvSpPr>
          <p:nvPr>
            <p:ph type="ftr" sz="quarter" idx="17"/>
          </p:nvPr>
        </p:nvSpPr>
        <p:spPr/>
        <p:txBody>
          <a:bodyPr/>
          <a:lstStyle/>
          <a:p>
            <a:r>
              <a:rPr lang="en-US"/>
              <a:t>Provider Cerner Education Session 3</a:t>
            </a:r>
          </a:p>
        </p:txBody>
      </p:sp>
      <p:sp>
        <p:nvSpPr>
          <p:cNvPr id="7" name="Slide Number Placeholder 6">
            <a:extLst>
              <a:ext uri="{FF2B5EF4-FFF2-40B4-BE49-F238E27FC236}">
                <a16:creationId xmlns:a16="http://schemas.microsoft.com/office/drawing/2014/main" id="{35BFBB83-D024-4B2E-AE29-CEAF9E1B8850}"/>
              </a:ext>
            </a:extLst>
          </p:cNvPr>
          <p:cNvSpPr>
            <a:spLocks noGrp="1"/>
          </p:cNvSpPr>
          <p:nvPr>
            <p:ph type="sldNum" sz="quarter" idx="18"/>
          </p:nvPr>
        </p:nvSpPr>
        <p:spPr/>
        <p:txBody>
          <a:bodyPr/>
          <a:lstStyle/>
          <a:p>
            <a:fld id="{63DCA5C9-2E11-4C67-86EB-AE1DE127DC64}" type="slidenum">
              <a:rPr lang="en-US" smtClean="0"/>
              <a:pPr/>
              <a:t>11</a:t>
            </a:fld>
            <a:endParaRPr lang="en-US"/>
          </a:p>
        </p:txBody>
      </p:sp>
    </p:spTree>
    <p:extLst>
      <p:ext uri="{BB962C8B-B14F-4D97-AF65-F5344CB8AC3E}">
        <p14:creationId xmlns:p14="http://schemas.microsoft.com/office/powerpoint/2010/main" val="3651390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C1887-945C-4A21-8A57-C6428DA6FBB1}"/>
              </a:ext>
            </a:extLst>
          </p:cNvPr>
          <p:cNvSpPr>
            <a:spLocks noGrp="1"/>
          </p:cNvSpPr>
          <p:nvPr>
            <p:ph type="title"/>
          </p:nvPr>
        </p:nvSpPr>
        <p:spPr/>
        <p:txBody>
          <a:bodyPr/>
          <a:lstStyle/>
          <a:p>
            <a:pPr algn="ctr"/>
            <a:r>
              <a:rPr lang="en-US" dirty="0"/>
              <a:t>Example: Pulmonary Function Testing</a:t>
            </a:r>
          </a:p>
        </p:txBody>
      </p:sp>
      <p:sp>
        <p:nvSpPr>
          <p:cNvPr id="5" name="Date Placeholder 4">
            <a:extLst>
              <a:ext uri="{FF2B5EF4-FFF2-40B4-BE49-F238E27FC236}">
                <a16:creationId xmlns:a16="http://schemas.microsoft.com/office/drawing/2014/main" id="{6CEF454E-1E72-4AFF-8428-6D5442A45FAE}"/>
              </a:ext>
            </a:extLst>
          </p:cNvPr>
          <p:cNvSpPr>
            <a:spLocks noGrp="1"/>
          </p:cNvSpPr>
          <p:nvPr>
            <p:ph type="dt" sz="half" idx="16"/>
          </p:nvPr>
        </p:nvSpPr>
        <p:spPr/>
        <p:txBody>
          <a:bodyPr/>
          <a:lstStyle/>
          <a:p>
            <a:pPr indent="-3657600"/>
            <a:r>
              <a:rPr lang="en-US"/>
              <a:t>01.31.2019</a:t>
            </a:r>
          </a:p>
        </p:txBody>
      </p:sp>
      <p:sp>
        <p:nvSpPr>
          <p:cNvPr id="6" name="Footer Placeholder 5">
            <a:extLst>
              <a:ext uri="{FF2B5EF4-FFF2-40B4-BE49-F238E27FC236}">
                <a16:creationId xmlns:a16="http://schemas.microsoft.com/office/drawing/2014/main" id="{EFC88C16-7647-40C8-8374-34D745122E1D}"/>
              </a:ext>
            </a:extLst>
          </p:cNvPr>
          <p:cNvSpPr>
            <a:spLocks noGrp="1"/>
          </p:cNvSpPr>
          <p:nvPr>
            <p:ph type="ftr" sz="quarter" idx="17"/>
          </p:nvPr>
        </p:nvSpPr>
        <p:spPr/>
        <p:txBody>
          <a:bodyPr/>
          <a:lstStyle/>
          <a:p>
            <a:r>
              <a:rPr lang="en-US"/>
              <a:t>Provider Cerner Education Session 3</a:t>
            </a:r>
          </a:p>
        </p:txBody>
      </p:sp>
      <p:sp>
        <p:nvSpPr>
          <p:cNvPr id="7" name="Slide Number Placeholder 6">
            <a:extLst>
              <a:ext uri="{FF2B5EF4-FFF2-40B4-BE49-F238E27FC236}">
                <a16:creationId xmlns:a16="http://schemas.microsoft.com/office/drawing/2014/main" id="{4F8A927B-4265-4F1D-B170-6793E08DE64B}"/>
              </a:ext>
            </a:extLst>
          </p:cNvPr>
          <p:cNvSpPr>
            <a:spLocks noGrp="1"/>
          </p:cNvSpPr>
          <p:nvPr>
            <p:ph type="sldNum" sz="quarter" idx="18"/>
          </p:nvPr>
        </p:nvSpPr>
        <p:spPr/>
        <p:txBody>
          <a:bodyPr/>
          <a:lstStyle/>
          <a:p>
            <a:fld id="{63DCA5C9-2E11-4C67-86EB-AE1DE127DC64}" type="slidenum">
              <a:rPr lang="en-US" smtClean="0"/>
              <a:pPr/>
              <a:t>12</a:t>
            </a:fld>
            <a:endParaRPr lang="en-US"/>
          </a:p>
        </p:txBody>
      </p:sp>
      <p:pic>
        <p:nvPicPr>
          <p:cNvPr id="8" name="Picture 7">
            <a:extLst>
              <a:ext uri="{FF2B5EF4-FFF2-40B4-BE49-F238E27FC236}">
                <a16:creationId xmlns:a16="http://schemas.microsoft.com/office/drawing/2014/main" id="{EB9F3DC2-FEB9-4075-9BED-9F3BDE1F30FE}"/>
              </a:ext>
            </a:extLst>
          </p:cNvPr>
          <p:cNvPicPr>
            <a:picLocks noChangeAspect="1"/>
          </p:cNvPicPr>
          <p:nvPr/>
        </p:nvPicPr>
        <p:blipFill>
          <a:blip r:embed="rId2"/>
          <a:stretch>
            <a:fillRect/>
          </a:stretch>
        </p:blipFill>
        <p:spPr>
          <a:xfrm>
            <a:off x="201133" y="1809071"/>
            <a:ext cx="7298006" cy="1838590"/>
          </a:xfrm>
          <a:prstGeom prst="rect">
            <a:avLst/>
          </a:prstGeom>
        </p:spPr>
      </p:pic>
      <p:pic>
        <p:nvPicPr>
          <p:cNvPr id="9" name="Picture 8">
            <a:extLst>
              <a:ext uri="{FF2B5EF4-FFF2-40B4-BE49-F238E27FC236}">
                <a16:creationId xmlns:a16="http://schemas.microsoft.com/office/drawing/2014/main" id="{9F7D8B26-29E4-4C81-BE45-939C9B07EF48}"/>
              </a:ext>
            </a:extLst>
          </p:cNvPr>
          <p:cNvPicPr>
            <a:picLocks noChangeAspect="1"/>
          </p:cNvPicPr>
          <p:nvPr/>
        </p:nvPicPr>
        <p:blipFill>
          <a:blip r:embed="rId3"/>
          <a:stretch>
            <a:fillRect/>
          </a:stretch>
        </p:blipFill>
        <p:spPr>
          <a:xfrm>
            <a:off x="1230397" y="4260198"/>
            <a:ext cx="4228571" cy="1600000"/>
          </a:xfrm>
          <a:prstGeom prst="rect">
            <a:avLst/>
          </a:prstGeom>
        </p:spPr>
      </p:pic>
      <p:pic>
        <p:nvPicPr>
          <p:cNvPr id="11" name="Graphic 10" descr="No sign">
            <a:extLst>
              <a:ext uri="{FF2B5EF4-FFF2-40B4-BE49-F238E27FC236}">
                <a16:creationId xmlns:a16="http://schemas.microsoft.com/office/drawing/2014/main" id="{989C1E5E-ED98-4392-B075-4FD226AB07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69146" y="4260198"/>
            <a:ext cx="1775792" cy="1775792"/>
          </a:xfrm>
          <a:prstGeom prst="rect">
            <a:avLst/>
          </a:prstGeom>
        </p:spPr>
      </p:pic>
      <p:sp>
        <p:nvSpPr>
          <p:cNvPr id="12" name="TextBox 11">
            <a:extLst>
              <a:ext uri="{FF2B5EF4-FFF2-40B4-BE49-F238E27FC236}">
                <a16:creationId xmlns:a16="http://schemas.microsoft.com/office/drawing/2014/main" id="{6FE1409C-2BAA-45A1-A5E0-A36244D9DAC0}"/>
              </a:ext>
            </a:extLst>
          </p:cNvPr>
          <p:cNvSpPr txBox="1"/>
          <p:nvPr/>
        </p:nvSpPr>
        <p:spPr>
          <a:xfrm>
            <a:off x="2486745" y="3890866"/>
            <a:ext cx="1610139" cy="369332"/>
          </a:xfrm>
          <a:prstGeom prst="rect">
            <a:avLst/>
          </a:prstGeom>
          <a:noFill/>
        </p:spPr>
        <p:txBody>
          <a:bodyPr wrap="square" rtlCol="0">
            <a:spAutoFit/>
          </a:bodyPr>
          <a:lstStyle/>
          <a:p>
            <a:pPr algn="ctr"/>
            <a:r>
              <a:rPr lang="en-US" b="1" dirty="0"/>
              <a:t>No:</a:t>
            </a:r>
          </a:p>
        </p:txBody>
      </p:sp>
      <p:sp>
        <p:nvSpPr>
          <p:cNvPr id="13" name="TextBox 12">
            <a:extLst>
              <a:ext uri="{FF2B5EF4-FFF2-40B4-BE49-F238E27FC236}">
                <a16:creationId xmlns:a16="http://schemas.microsoft.com/office/drawing/2014/main" id="{3C595400-1A2B-4A50-9AF8-4817CFC722EC}"/>
              </a:ext>
            </a:extLst>
          </p:cNvPr>
          <p:cNvSpPr txBox="1"/>
          <p:nvPr/>
        </p:nvSpPr>
        <p:spPr>
          <a:xfrm>
            <a:off x="8676835" y="2743953"/>
            <a:ext cx="1503241" cy="369332"/>
          </a:xfrm>
          <a:prstGeom prst="rect">
            <a:avLst/>
          </a:prstGeom>
          <a:noFill/>
        </p:spPr>
        <p:txBody>
          <a:bodyPr wrap="square" rtlCol="0">
            <a:spAutoFit/>
          </a:bodyPr>
          <a:lstStyle/>
          <a:p>
            <a:pPr algn="ctr"/>
            <a:r>
              <a:rPr lang="en-US" b="1" dirty="0"/>
              <a:t>Yes:</a:t>
            </a:r>
          </a:p>
        </p:txBody>
      </p:sp>
      <p:pic>
        <p:nvPicPr>
          <p:cNvPr id="14" name="Picture 13">
            <a:extLst>
              <a:ext uri="{FF2B5EF4-FFF2-40B4-BE49-F238E27FC236}">
                <a16:creationId xmlns:a16="http://schemas.microsoft.com/office/drawing/2014/main" id="{5E63400F-5E2B-4C9F-9261-8AD7C093C7C5}"/>
              </a:ext>
            </a:extLst>
          </p:cNvPr>
          <p:cNvPicPr>
            <a:picLocks noChangeAspect="1"/>
          </p:cNvPicPr>
          <p:nvPr/>
        </p:nvPicPr>
        <p:blipFill>
          <a:blip r:embed="rId6"/>
          <a:stretch>
            <a:fillRect/>
          </a:stretch>
        </p:blipFill>
        <p:spPr>
          <a:xfrm>
            <a:off x="7055161" y="3211924"/>
            <a:ext cx="4746591" cy="3071765"/>
          </a:xfrm>
          <a:prstGeom prst="rect">
            <a:avLst/>
          </a:prstGeom>
        </p:spPr>
      </p:pic>
    </p:spTree>
    <p:extLst>
      <p:ext uri="{BB962C8B-B14F-4D97-AF65-F5344CB8AC3E}">
        <p14:creationId xmlns:p14="http://schemas.microsoft.com/office/powerpoint/2010/main" val="2825813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Remember: Avoid searching procedure names </a:t>
            </a:r>
            <a:br>
              <a:rPr lang="en-US" dirty="0"/>
            </a:br>
            <a:r>
              <a:rPr lang="en-US" dirty="0"/>
              <a:t>directly within Cerner</a:t>
            </a:r>
          </a:p>
        </p:txBody>
      </p:sp>
      <p:sp>
        <p:nvSpPr>
          <p:cNvPr id="4" name="Content Placeholder 3"/>
          <p:cNvSpPr>
            <a:spLocks noGrp="1"/>
          </p:cNvSpPr>
          <p:nvPr>
            <p:ph sz="quarter" idx="15"/>
          </p:nvPr>
        </p:nvSpPr>
        <p:spPr/>
        <p:txBody>
          <a:bodyPr>
            <a:normAutofit/>
          </a:bodyPr>
          <a:lstStyle/>
          <a:p>
            <a:pPr marL="342900" indent="-228600">
              <a:lnSpc>
                <a:spcPct val="90000"/>
              </a:lnSpc>
              <a:buFont typeface="Arial" panose="020B0604020202020204" pitchFamily="34" charset="0"/>
              <a:buChar char="•"/>
            </a:pPr>
            <a:r>
              <a:rPr lang="en-US" sz="1800" dirty="0">
                <a:solidFill>
                  <a:srgbClr val="777777"/>
                </a:solidFill>
              </a:rPr>
              <a:t>Cerner is a system-wide record.</a:t>
            </a:r>
          </a:p>
          <a:p>
            <a:pPr marL="342900" indent="-228600">
              <a:lnSpc>
                <a:spcPct val="90000"/>
              </a:lnSpc>
              <a:buFont typeface="Arial" panose="020B0604020202020204" pitchFamily="34" charset="0"/>
              <a:buChar char="•"/>
            </a:pPr>
            <a:r>
              <a:rPr lang="en-US" sz="1800" dirty="0">
                <a:solidFill>
                  <a:srgbClr val="777777"/>
                </a:solidFill>
              </a:rPr>
              <a:t>Orders exist within the catalog that are specifically designed for multiple inpatient and practice operations.</a:t>
            </a:r>
          </a:p>
          <a:p>
            <a:pPr marL="342900" indent="-228600">
              <a:lnSpc>
                <a:spcPct val="90000"/>
              </a:lnSpc>
              <a:buFont typeface="Arial" panose="020B0604020202020204" pitchFamily="34" charset="0"/>
              <a:buChar char="•"/>
            </a:pPr>
            <a:r>
              <a:rPr lang="en-US" sz="1800" dirty="0">
                <a:solidFill>
                  <a:srgbClr val="777777"/>
                </a:solidFill>
              </a:rPr>
              <a:t>Procedure orders within the catalog are designed for coordination between the proceduralist and the hospital.</a:t>
            </a:r>
          </a:p>
          <a:p>
            <a:pPr marL="342900" indent="-228600">
              <a:lnSpc>
                <a:spcPct val="90000"/>
              </a:lnSpc>
              <a:buFont typeface="Arial" panose="020B0604020202020204" pitchFamily="34" charset="0"/>
              <a:buChar char="•"/>
            </a:pPr>
            <a:r>
              <a:rPr lang="en-US" sz="1800" dirty="0">
                <a:solidFill>
                  <a:srgbClr val="777777"/>
                </a:solidFill>
              </a:rPr>
              <a:t>Ordering these directly leads to confusion by the referral staff.</a:t>
            </a:r>
          </a:p>
          <a:p>
            <a:pPr marL="342900" indent="-228600">
              <a:lnSpc>
                <a:spcPct val="90000"/>
              </a:lnSpc>
              <a:buFont typeface="Arial" panose="020B0604020202020204" pitchFamily="34" charset="0"/>
              <a:buChar char="•"/>
            </a:pPr>
            <a:r>
              <a:rPr lang="en-US" sz="1800" dirty="0">
                <a:solidFill>
                  <a:srgbClr val="777777"/>
                </a:solidFill>
              </a:rPr>
              <a:t>We should order them from the procedure request </a:t>
            </a:r>
            <a:r>
              <a:rPr lang="en-US" sz="1800" dirty="0" err="1">
                <a:solidFill>
                  <a:srgbClr val="777777"/>
                </a:solidFill>
              </a:rPr>
              <a:t>quickorders</a:t>
            </a:r>
            <a:r>
              <a:rPr lang="en-US" sz="1800" dirty="0">
                <a:solidFill>
                  <a:srgbClr val="777777"/>
                </a:solidFill>
              </a:rPr>
              <a:t>.  </a:t>
            </a:r>
          </a:p>
          <a:p>
            <a:pPr lvl="2"/>
            <a:endParaRPr lang="en-US" dirty="0"/>
          </a:p>
        </p:txBody>
      </p:sp>
      <p:sp>
        <p:nvSpPr>
          <p:cNvPr id="5" name="Date Placeholder 4"/>
          <p:cNvSpPr>
            <a:spLocks noGrp="1"/>
          </p:cNvSpPr>
          <p:nvPr>
            <p:ph type="dt" sz="half" idx="16"/>
          </p:nvPr>
        </p:nvSpPr>
        <p:spPr/>
        <p:txBody>
          <a:bodyPr/>
          <a:lstStyle/>
          <a:p>
            <a:pPr indent="-3657600"/>
            <a:r>
              <a:rPr lang="en-US"/>
              <a:t>01.31.2019</a:t>
            </a:r>
            <a:endParaRPr lang="en-US" dirty="0"/>
          </a:p>
        </p:txBody>
      </p:sp>
      <p:sp>
        <p:nvSpPr>
          <p:cNvPr id="6" name="Footer Placeholder 5"/>
          <p:cNvSpPr>
            <a:spLocks noGrp="1"/>
          </p:cNvSpPr>
          <p:nvPr>
            <p:ph type="ftr" sz="quarter" idx="17"/>
          </p:nvPr>
        </p:nvSpPr>
        <p:spPr/>
        <p:txBody>
          <a:bodyPr/>
          <a:lstStyle/>
          <a:p>
            <a:r>
              <a:rPr lang="en-US"/>
              <a:t>Provider Cerner Education Session 3</a:t>
            </a:r>
            <a:endParaRPr lang="en-US" dirty="0"/>
          </a:p>
        </p:txBody>
      </p:sp>
      <p:sp>
        <p:nvSpPr>
          <p:cNvPr id="7" name="Slide Number Placeholder 6"/>
          <p:cNvSpPr>
            <a:spLocks noGrp="1"/>
          </p:cNvSpPr>
          <p:nvPr>
            <p:ph type="sldNum" sz="quarter" idx="18"/>
          </p:nvPr>
        </p:nvSpPr>
        <p:spPr/>
        <p:txBody>
          <a:bodyPr/>
          <a:lstStyle/>
          <a:p>
            <a:fld id="{63DCA5C9-2E11-4C67-86EB-AE1DE127DC64}" type="slidenum">
              <a:rPr lang="en-US" smtClean="0"/>
              <a:pPr/>
              <a:t>13</a:t>
            </a:fld>
            <a:endParaRPr lang="en-US"/>
          </a:p>
        </p:txBody>
      </p:sp>
      <p:pic>
        <p:nvPicPr>
          <p:cNvPr id="8" name="Content Placeholder 10">
            <a:extLst>
              <a:ext uri="{FF2B5EF4-FFF2-40B4-BE49-F238E27FC236}">
                <a16:creationId xmlns:a16="http://schemas.microsoft.com/office/drawing/2014/main" id="{DE2223FE-1F03-4A8B-B140-EE87846E70BD}"/>
              </a:ext>
            </a:extLst>
          </p:cNvPr>
          <p:cNvPicPr>
            <a:picLocks noGrp="1" noChangeAspect="1"/>
          </p:cNvPicPr>
          <p:nvPr>
            <p:ph sz="quarter" idx="14"/>
          </p:nvPr>
        </p:nvPicPr>
        <p:blipFill>
          <a:blip r:embed="rId3"/>
          <a:stretch>
            <a:fillRect/>
          </a:stretch>
        </p:blipFill>
        <p:spPr>
          <a:xfrm>
            <a:off x="6891338" y="2240694"/>
            <a:ext cx="4813300" cy="3725206"/>
          </a:xfrm>
          <a:prstGeom prst="rect">
            <a:avLst/>
          </a:prstGeom>
        </p:spPr>
      </p:pic>
    </p:spTree>
    <p:extLst>
      <p:ext uri="{BB962C8B-B14F-4D97-AF65-F5344CB8AC3E}">
        <p14:creationId xmlns:p14="http://schemas.microsoft.com/office/powerpoint/2010/main" val="3299081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A55DA-9F3F-483E-8BDB-A843029587E7}"/>
              </a:ext>
            </a:extLst>
          </p:cNvPr>
          <p:cNvSpPr>
            <a:spLocks noGrp="1"/>
          </p:cNvSpPr>
          <p:nvPr>
            <p:ph type="title"/>
          </p:nvPr>
        </p:nvSpPr>
        <p:spPr/>
        <p:txBody>
          <a:bodyPr/>
          <a:lstStyle/>
          <a:p>
            <a:r>
              <a:rPr lang="en-US" dirty="0"/>
              <a:t>Ordering Fields Basics</a:t>
            </a:r>
          </a:p>
        </p:txBody>
      </p:sp>
      <p:sp>
        <p:nvSpPr>
          <p:cNvPr id="4" name="Date Placeholder 3">
            <a:extLst>
              <a:ext uri="{FF2B5EF4-FFF2-40B4-BE49-F238E27FC236}">
                <a16:creationId xmlns:a16="http://schemas.microsoft.com/office/drawing/2014/main" id="{7EF39F6A-74F6-4211-925C-B20847D11E5E}"/>
              </a:ext>
            </a:extLst>
          </p:cNvPr>
          <p:cNvSpPr>
            <a:spLocks noGrp="1"/>
          </p:cNvSpPr>
          <p:nvPr>
            <p:ph type="dt" sz="half" idx="15"/>
          </p:nvPr>
        </p:nvSpPr>
        <p:spPr/>
        <p:txBody>
          <a:bodyPr/>
          <a:lstStyle/>
          <a:p>
            <a:pPr indent="-3657600"/>
            <a:r>
              <a:rPr lang="en-US"/>
              <a:t>01.31.2019</a:t>
            </a:r>
          </a:p>
        </p:txBody>
      </p:sp>
      <p:sp>
        <p:nvSpPr>
          <p:cNvPr id="5" name="Footer Placeholder 4">
            <a:extLst>
              <a:ext uri="{FF2B5EF4-FFF2-40B4-BE49-F238E27FC236}">
                <a16:creationId xmlns:a16="http://schemas.microsoft.com/office/drawing/2014/main" id="{3FED49DB-DC11-48F0-A86D-3FE291008D56}"/>
              </a:ext>
            </a:extLst>
          </p:cNvPr>
          <p:cNvSpPr>
            <a:spLocks noGrp="1"/>
          </p:cNvSpPr>
          <p:nvPr>
            <p:ph type="ftr" sz="quarter" idx="16"/>
          </p:nvPr>
        </p:nvSpPr>
        <p:spPr/>
        <p:txBody>
          <a:bodyPr/>
          <a:lstStyle/>
          <a:p>
            <a:r>
              <a:rPr lang="en-US"/>
              <a:t>Provider Cerner Education Session 3</a:t>
            </a:r>
            <a:endParaRPr lang="en-US" dirty="0"/>
          </a:p>
        </p:txBody>
      </p:sp>
      <p:sp>
        <p:nvSpPr>
          <p:cNvPr id="6" name="Slide Number Placeholder 5">
            <a:extLst>
              <a:ext uri="{FF2B5EF4-FFF2-40B4-BE49-F238E27FC236}">
                <a16:creationId xmlns:a16="http://schemas.microsoft.com/office/drawing/2014/main" id="{843B81F2-7C06-4C03-995A-990A5474BB7D}"/>
              </a:ext>
            </a:extLst>
          </p:cNvPr>
          <p:cNvSpPr>
            <a:spLocks noGrp="1"/>
          </p:cNvSpPr>
          <p:nvPr>
            <p:ph type="sldNum" sz="quarter" idx="17"/>
          </p:nvPr>
        </p:nvSpPr>
        <p:spPr/>
        <p:txBody>
          <a:bodyPr/>
          <a:lstStyle/>
          <a:p>
            <a:fld id="{63DCA5C9-2E11-4C67-86EB-AE1DE127DC64}" type="slidenum">
              <a:rPr lang="en-US" smtClean="0"/>
              <a:pPr/>
              <a:t>14</a:t>
            </a:fld>
            <a:endParaRPr lang="en-US"/>
          </a:p>
        </p:txBody>
      </p:sp>
      <p:sp>
        <p:nvSpPr>
          <p:cNvPr id="3" name="TextBox 2">
            <a:extLst>
              <a:ext uri="{FF2B5EF4-FFF2-40B4-BE49-F238E27FC236}">
                <a16:creationId xmlns:a16="http://schemas.microsoft.com/office/drawing/2014/main" id="{A921F2C5-A60D-46AC-A1BC-D027987E4461}"/>
              </a:ext>
            </a:extLst>
          </p:cNvPr>
          <p:cNvSpPr txBox="1"/>
          <p:nvPr/>
        </p:nvSpPr>
        <p:spPr>
          <a:xfrm>
            <a:off x="522667" y="5769281"/>
            <a:ext cx="10982739" cy="461665"/>
          </a:xfrm>
          <a:prstGeom prst="rect">
            <a:avLst/>
          </a:prstGeom>
          <a:noFill/>
        </p:spPr>
        <p:txBody>
          <a:bodyPr wrap="square" rtlCol="0">
            <a:spAutoFit/>
          </a:bodyPr>
          <a:lstStyle/>
          <a:p>
            <a:pPr algn="ctr"/>
            <a:r>
              <a:rPr lang="en-US" sz="2400" dirty="0">
                <a:solidFill>
                  <a:srgbClr val="006877"/>
                </a:solidFill>
              </a:rPr>
              <a:t>Just like in Centricity: Yellow = Mandatory field.</a:t>
            </a:r>
          </a:p>
        </p:txBody>
      </p:sp>
      <p:pic>
        <p:nvPicPr>
          <p:cNvPr id="9" name="Picture 8">
            <a:extLst>
              <a:ext uri="{FF2B5EF4-FFF2-40B4-BE49-F238E27FC236}">
                <a16:creationId xmlns:a16="http://schemas.microsoft.com/office/drawing/2014/main" id="{F3D9C18A-D386-4BE5-9FAD-D70A14A0615A}"/>
              </a:ext>
            </a:extLst>
          </p:cNvPr>
          <p:cNvPicPr>
            <a:picLocks noChangeAspect="1"/>
          </p:cNvPicPr>
          <p:nvPr/>
        </p:nvPicPr>
        <p:blipFill>
          <a:blip r:embed="rId2"/>
          <a:stretch>
            <a:fillRect/>
          </a:stretch>
        </p:blipFill>
        <p:spPr>
          <a:xfrm>
            <a:off x="1038212" y="1652809"/>
            <a:ext cx="10666426" cy="3866450"/>
          </a:xfrm>
          <a:prstGeom prst="rect">
            <a:avLst/>
          </a:prstGeom>
        </p:spPr>
      </p:pic>
      <p:sp>
        <p:nvSpPr>
          <p:cNvPr id="7" name="Explosion: 14 Points 6">
            <a:extLst>
              <a:ext uri="{FF2B5EF4-FFF2-40B4-BE49-F238E27FC236}">
                <a16:creationId xmlns:a16="http://schemas.microsoft.com/office/drawing/2014/main" id="{EF27FE01-2E0C-40B1-B901-A8F79DF4DF2D}"/>
              </a:ext>
            </a:extLst>
          </p:cNvPr>
          <p:cNvSpPr/>
          <p:nvPr/>
        </p:nvSpPr>
        <p:spPr>
          <a:xfrm>
            <a:off x="5062194" y="2988297"/>
            <a:ext cx="320511" cy="52790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4093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4F15020-0663-43FB-A66C-03EDAF389BAB}"/>
              </a:ext>
            </a:extLst>
          </p:cNvPr>
          <p:cNvSpPr>
            <a:spLocks noGrp="1"/>
          </p:cNvSpPr>
          <p:nvPr>
            <p:ph type="title"/>
          </p:nvPr>
        </p:nvSpPr>
        <p:spPr>
          <a:xfrm>
            <a:off x="648929" y="525571"/>
            <a:ext cx="3651467" cy="1676603"/>
          </a:xfrm>
        </p:spPr>
        <p:txBody>
          <a:bodyPr vert="horz" lIns="91440" tIns="45720" rIns="91440" bIns="45720" rtlCol="0" anchor="ctr">
            <a:normAutofit fontScale="90000"/>
          </a:bodyPr>
          <a:lstStyle/>
          <a:p>
            <a:pPr algn="ctr"/>
            <a:r>
              <a:rPr lang="en-US" sz="4400" dirty="0">
                <a:solidFill>
                  <a:schemeClr val="tx1"/>
                </a:solidFill>
                <a:latin typeface="+mj-lt"/>
              </a:rPr>
              <a:t>Never</a:t>
            </a:r>
            <a:r>
              <a:rPr lang="en-US" sz="4400" b="0" dirty="0">
                <a:solidFill>
                  <a:schemeClr val="tx1"/>
                </a:solidFill>
                <a:latin typeface="+mj-lt"/>
              </a:rPr>
              <a:t> change the default order to “No” for a future visit:</a:t>
            </a:r>
            <a:endParaRPr lang="en-US" sz="4400" dirty="0">
              <a:solidFill>
                <a:schemeClr val="tx1"/>
              </a:solidFill>
              <a:latin typeface="+mj-lt"/>
            </a:endParaRPr>
          </a:p>
        </p:txBody>
      </p:sp>
      <p:sp>
        <p:nvSpPr>
          <p:cNvPr id="9" name="Content Placeholder 8">
            <a:extLst>
              <a:ext uri="{FF2B5EF4-FFF2-40B4-BE49-F238E27FC236}">
                <a16:creationId xmlns:a16="http://schemas.microsoft.com/office/drawing/2014/main" id="{DC7062BB-FC31-4681-A173-2283191CA693}"/>
              </a:ext>
            </a:extLst>
          </p:cNvPr>
          <p:cNvSpPr>
            <a:spLocks noGrp="1"/>
          </p:cNvSpPr>
          <p:nvPr>
            <p:ph sz="quarter" idx="15"/>
          </p:nvPr>
        </p:nvSpPr>
        <p:spPr>
          <a:xfrm>
            <a:off x="648931" y="2438400"/>
            <a:ext cx="3651466" cy="3785419"/>
          </a:xfrm>
        </p:spPr>
        <p:txBody>
          <a:bodyPr vert="horz" lIns="91440" tIns="45720" rIns="91440" bIns="45720" rtlCol="0">
            <a:normAutofit lnSpcReduction="10000"/>
          </a:bodyPr>
          <a:lstStyle/>
          <a:p>
            <a:pPr>
              <a:lnSpc>
                <a:spcPct val="90000"/>
              </a:lnSpc>
            </a:pPr>
            <a:r>
              <a:rPr lang="en-US" sz="1800" dirty="0">
                <a:solidFill>
                  <a:schemeClr val="tx1"/>
                </a:solidFill>
              </a:rPr>
              <a:t>This will activate the order, and make it “in process”; this is akin to saying:</a:t>
            </a:r>
          </a:p>
          <a:p>
            <a:pPr indent="-228600">
              <a:lnSpc>
                <a:spcPct val="90000"/>
              </a:lnSpc>
              <a:buFont typeface="Arial" panose="020B0604020202020204" pitchFamily="34" charset="0"/>
              <a:buChar char="•"/>
            </a:pPr>
            <a:r>
              <a:rPr lang="en-US" sz="1600" dirty="0">
                <a:solidFill>
                  <a:schemeClr val="tx1"/>
                </a:solidFill>
              </a:rPr>
              <a:t>The blood has already been analyzed.</a:t>
            </a:r>
          </a:p>
          <a:p>
            <a:pPr indent="-228600">
              <a:lnSpc>
                <a:spcPct val="90000"/>
              </a:lnSpc>
              <a:buFont typeface="Arial" panose="020B0604020202020204" pitchFamily="34" charset="0"/>
              <a:buChar char="•"/>
            </a:pPr>
            <a:r>
              <a:rPr lang="en-US" sz="1600" dirty="0">
                <a:solidFill>
                  <a:schemeClr val="tx1"/>
                </a:solidFill>
              </a:rPr>
              <a:t>The X-ray has already been performed.</a:t>
            </a:r>
          </a:p>
          <a:p>
            <a:pPr indent="-228600">
              <a:lnSpc>
                <a:spcPct val="90000"/>
              </a:lnSpc>
              <a:buFont typeface="Arial" panose="020B0604020202020204" pitchFamily="34" charset="0"/>
              <a:buChar char="•"/>
            </a:pPr>
            <a:r>
              <a:rPr lang="en-US" sz="1600" dirty="0">
                <a:solidFill>
                  <a:schemeClr val="tx1"/>
                </a:solidFill>
              </a:rPr>
              <a:t>The Colon has been scoped.</a:t>
            </a:r>
          </a:p>
          <a:p>
            <a:pPr indent="-228600">
              <a:lnSpc>
                <a:spcPct val="90000"/>
              </a:lnSpc>
              <a:buFont typeface="Arial" panose="020B0604020202020204" pitchFamily="34" charset="0"/>
              <a:buChar char="•"/>
            </a:pPr>
            <a:r>
              <a:rPr lang="en-US" sz="1600" dirty="0">
                <a:solidFill>
                  <a:schemeClr val="tx1"/>
                </a:solidFill>
              </a:rPr>
              <a:t>The gallbladder has already been imaged.</a:t>
            </a:r>
          </a:p>
          <a:p>
            <a:pPr indent="-228600">
              <a:lnSpc>
                <a:spcPct val="90000"/>
              </a:lnSpc>
              <a:buFont typeface="Arial" panose="020B0604020202020204" pitchFamily="34" charset="0"/>
              <a:buChar char="•"/>
            </a:pPr>
            <a:r>
              <a:rPr lang="en-US" sz="1600" dirty="0">
                <a:solidFill>
                  <a:schemeClr val="tx1"/>
                </a:solidFill>
              </a:rPr>
              <a:t>I am Groot.</a:t>
            </a:r>
          </a:p>
          <a:p>
            <a:pPr>
              <a:lnSpc>
                <a:spcPct val="90000"/>
              </a:lnSpc>
            </a:pPr>
            <a:endParaRPr lang="en-US" sz="1600" dirty="0">
              <a:solidFill>
                <a:schemeClr val="tx1"/>
              </a:solidFill>
            </a:endParaRPr>
          </a:p>
          <a:p>
            <a:pPr>
              <a:lnSpc>
                <a:spcPct val="90000"/>
              </a:lnSpc>
            </a:pPr>
            <a:r>
              <a:rPr lang="en-US" sz="1600" dirty="0">
                <a:solidFill>
                  <a:schemeClr val="tx1"/>
                </a:solidFill>
              </a:rPr>
              <a:t>You get my drift.</a:t>
            </a:r>
          </a:p>
          <a:p>
            <a:pPr>
              <a:lnSpc>
                <a:spcPct val="90000"/>
              </a:lnSpc>
            </a:pPr>
            <a:endParaRPr lang="en-US" sz="1600" dirty="0">
              <a:solidFill>
                <a:schemeClr val="tx1"/>
              </a:solidFill>
            </a:endParaRPr>
          </a:p>
          <a:p>
            <a:pPr>
              <a:lnSpc>
                <a:spcPct val="90000"/>
              </a:lnSpc>
            </a:pPr>
            <a:r>
              <a:rPr lang="en-US" sz="1600" dirty="0">
                <a:solidFill>
                  <a:schemeClr val="tx1"/>
                </a:solidFill>
              </a:rPr>
              <a:t>Leave it alone.  </a:t>
            </a:r>
          </a:p>
          <a:p>
            <a:pPr>
              <a:lnSpc>
                <a:spcPct val="90000"/>
              </a:lnSpc>
            </a:pPr>
            <a:endParaRPr lang="en-US" sz="1600" dirty="0">
              <a:solidFill>
                <a:schemeClr val="tx1"/>
              </a:solidFill>
            </a:endParaRPr>
          </a:p>
          <a:p>
            <a:pPr indent="-228600">
              <a:lnSpc>
                <a:spcPct val="90000"/>
              </a:lnSpc>
              <a:buFont typeface="Arial" panose="020B0604020202020204" pitchFamily="34" charset="0"/>
              <a:buChar char="•"/>
            </a:pPr>
            <a:endParaRPr lang="en-US" sz="1600" dirty="0">
              <a:solidFill>
                <a:schemeClr val="tx1"/>
              </a:solidFill>
            </a:endParaRPr>
          </a:p>
          <a:p>
            <a:pPr indent="-228600">
              <a:lnSpc>
                <a:spcPct val="90000"/>
              </a:lnSpc>
              <a:buFont typeface="Arial" panose="020B0604020202020204" pitchFamily="34" charset="0"/>
              <a:buChar char="•"/>
            </a:pPr>
            <a:endParaRPr lang="en-US" sz="1600" dirty="0">
              <a:solidFill>
                <a:schemeClr val="tx1"/>
              </a:solidFill>
            </a:endParaRPr>
          </a:p>
          <a:p>
            <a:pPr indent="-228600">
              <a:lnSpc>
                <a:spcPct val="90000"/>
              </a:lnSpc>
              <a:buFont typeface="Arial" panose="020B0604020202020204" pitchFamily="34" charset="0"/>
              <a:buChar char="•"/>
            </a:pPr>
            <a:endParaRPr lang="en-US" sz="1600" dirty="0">
              <a:solidFill>
                <a:schemeClr val="tx1"/>
              </a:solidFill>
            </a:endParaRPr>
          </a:p>
        </p:txBody>
      </p:sp>
      <p:sp>
        <p:nvSpPr>
          <p:cNvPr id="5" name="Footer Placeholder 4">
            <a:extLst>
              <a:ext uri="{FF2B5EF4-FFF2-40B4-BE49-F238E27FC236}">
                <a16:creationId xmlns:a16="http://schemas.microsoft.com/office/drawing/2014/main" id="{F4BC475B-78BA-45BF-AA58-758D8849AE72}"/>
              </a:ext>
            </a:extLst>
          </p:cNvPr>
          <p:cNvSpPr>
            <a:spLocks noGrp="1"/>
          </p:cNvSpPr>
          <p:nvPr>
            <p:ph type="ftr" sz="quarter" idx="17"/>
          </p:nvPr>
        </p:nvSpPr>
        <p:spPr>
          <a:xfrm>
            <a:off x="545235" y="6176471"/>
            <a:ext cx="3651466" cy="365125"/>
          </a:xfrm>
        </p:spPr>
        <p:txBody>
          <a:bodyPr vert="horz" lIns="91440" tIns="45720" rIns="91440" bIns="45720" rtlCol="0" anchor="ctr">
            <a:normAutofit/>
          </a:bodyPr>
          <a:lstStyle/>
          <a:p>
            <a:pPr algn="l" defTabSz="914400">
              <a:spcAft>
                <a:spcPts val="600"/>
              </a:spcAft>
              <a:defRPr/>
            </a:pPr>
            <a:r>
              <a:rPr lang="en-US" sz="1200" kern="1200" dirty="0">
                <a:solidFill>
                  <a:prstClr val="black">
                    <a:tint val="75000"/>
                  </a:prstClr>
                </a:solidFill>
                <a:latin typeface="Calibri" panose="020F0502020204030204"/>
                <a:ea typeface="+mn-ea"/>
                <a:cs typeface="+mn-cs"/>
              </a:rPr>
              <a:t>Provider Cerner Education Session 3</a:t>
            </a:r>
          </a:p>
        </p:txBody>
      </p:sp>
      <p:pic>
        <p:nvPicPr>
          <p:cNvPr id="18" name="Content Placeholder 17">
            <a:extLst>
              <a:ext uri="{FF2B5EF4-FFF2-40B4-BE49-F238E27FC236}">
                <a16:creationId xmlns:a16="http://schemas.microsoft.com/office/drawing/2014/main" id="{37D8FD0E-D20D-4D9C-90BF-3E539AD45B50}"/>
              </a:ext>
            </a:extLst>
          </p:cNvPr>
          <p:cNvPicPr>
            <a:picLocks noGrp="1" noChangeAspect="1"/>
          </p:cNvPicPr>
          <p:nvPr>
            <p:ph sz="quarter" idx="14"/>
          </p:nvPr>
        </p:nvPicPr>
        <p:blipFill rotWithShape="1">
          <a:blip r:embed="rId2">
            <a:extLst>
              <a:ext uri="{28A0092B-C50C-407E-A947-70E740481C1C}">
                <a14:useLocalDpi xmlns:a14="http://schemas.microsoft.com/office/drawing/2010/main" val="0"/>
              </a:ext>
            </a:extLst>
          </a:blip>
          <a:srcRect l="16223" r="21827"/>
          <a:stretch/>
        </p:blipFill>
        <p:spPr>
          <a:xfrm>
            <a:off x="4639056" y="10"/>
            <a:ext cx="7552944" cy="6857990"/>
          </a:xfrm>
          <a:prstGeom prst="rect">
            <a:avLst/>
          </a:prstGeom>
          <a:effectLst/>
        </p:spPr>
      </p:pic>
      <p:sp>
        <p:nvSpPr>
          <p:cNvPr id="4" name="Date Placeholder 3">
            <a:extLst>
              <a:ext uri="{FF2B5EF4-FFF2-40B4-BE49-F238E27FC236}">
                <a16:creationId xmlns:a16="http://schemas.microsoft.com/office/drawing/2014/main" id="{BC436709-048C-473D-9F30-BE9E21A73676}"/>
              </a:ext>
            </a:extLst>
          </p:cNvPr>
          <p:cNvSpPr>
            <a:spLocks noGrp="1"/>
          </p:cNvSpPr>
          <p:nvPr>
            <p:ph type="dt" sz="half" idx="16"/>
          </p:nvPr>
        </p:nvSpPr>
        <p:spPr>
          <a:xfrm>
            <a:off x="7991856" y="6356350"/>
            <a:ext cx="2660904" cy="365125"/>
          </a:xfrm>
        </p:spPr>
        <p:txBody>
          <a:bodyPr vert="horz" lIns="91440" tIns="45720" rIns="91440" bIns="45720" rtlCol="0" anchor="ctr">
            <a:normAutofit/>
          </a:bodyPr>
          <a:lstStyle/>
          <a:p>
            <a:pPr algn="r" defTabSz="914400">
              <a:spcAft>
                <a:spcPts val="600"/>
              </a:spcAft>
              <a:defRPr/>
            </a:pPr>
            <a:r>
              <a:rPr lang="en-US" sz="1200">
                <a:solidFill>
                  <a:srgbClr val="FFFFFF"/>
                </a:solidFill>
                <a:latin typeface="Calibri" panose="020F0502020204030204"/>
              </a:rPr>
              <a:t>01.31.2019</a:t>
            </a:r>
          </a:p>
        </p:txBody>
      </p:sp>
      <p:sp>
        <p:nvSpPr>
          <p:cNvPr id="6" name="Slide Number Placeholder 5">
            <a:extLst>
              <a:ext uri="{FF2B5EF4-FFF2-40B4-BE49-F238E27FC236}">
                <a16:creationId xmlns:a16="http://schemas.microsoft.com/office/drawing/2014/main" id="{A4DFD181-42F3-4F80-A6C8-C004E3C3FE35}"/>
              </a:ext>
            </a:extLst>
          </p:cNvPr>
          <p:cNvSpPr>
            <a:spLocks noGrp="1"/>
          </p:cNvSpPr>
          <p:nvPr>
            <p:ph type="sldNum" sz="quarter" idx="18"/>
          </p:nvPr>
        </p:nvSpPr>
        <p:spPr>
          <a:xfrm>
            <a:off x="10853928" y="6356350"/>
            <a:ext cx="685800" cy="365125"/>
          </a:xfrm>
        </p:spPr>
        <p:txBody>
          <a:bodyPr vert="horz" lIns="91440" tIns="45720" rIns="91440" bIns="45720" rtlCol="0" anchor="ctr">
            <a:normAutofit/>
          </a:bodyPr>
          <a:lstStyle/>
          <a:p>
            <a:pPr algn="l" defTabSz="914400">
              <a:spcAft>
                <a:spcPts val="600"/>
              </a:spcAft>
              <a:defRPr/>
            </a:pPr>
            <a:fld id="{63DCA5C9-2E11-4C67-86EB-AE1DE127DC64}" type="slidenum">
              <a:rPr lang="en-US" sz="1200" b="0">
                <a:solidFill>
                  <a:srgbClr val="FFFFFF"/>
                </a:solidFill>
                <a:latin typeface="Calibri" panose="020F0502020204030204"/>
              </a:rPr>
              <a:pPr algn="l" defTabSz="914400">
                <a:spcAft>
                  <a:spcPts val="600"/>
                </a:spcAft>
                <a:defRPr/>
              </a:pPr>
              <a:t>15</a:t>
            </a:fld>
            <a:endParaRPr lang="en-US" sz="1200" b="0">
              <a:solidFill>
                <a:srgbClr val="FFFFFF"/>
              </a:solidFill>
              <a:latin typeface="Calibri" panose="020F0502020204030204"/>
            </a:endParaRPr>
          </a:p>
        </p:txBody>
      </p:sp>
      <p:pic>
        <p:nvPicPr>
          <p:cNvPr id="19" name="Picture 18">
            <a:extLst>
              <a:ext uri="{FF2B5EF4-FFF2-40B4-BE49-F238E27FC236}">
                <a16:creationId xmlns:a16="http://schemas.microsoft.com/office/drawing/2014/main" id="{1FEC49EF-4460-48C2-AAA8-F5648485CD2B}"/>
              </a:ext>
            </a:extLst>
          </p:cNvPr>
          <p:cNvPicPr>
            <a:picLocks noChangeAspect="1"/>
          </p:cNvPicPr>
          <p:nvPr/>
        </p:nvPicPr>
        <p:blipFill>
          <a:blip r:embed="rId3"/>
          <a:stretch>
            <a:fillRect/>
          </a:stretch>
        </p:blipFill>
        <p:spPr>
          <a:xfrm rot="868200">
            <a:off x="5091353" y="5243389"/>
            <a:ext cx="3838095" cy="400000"/>
          </a:xfrm>
          <a:prstGeom prst="rect">
            <a:avLst/>
          </a:prstGeom>
        </p:spPr>
      </p:pic>
      <p:sp>
        <p:nvSpPr>
          <p:cNvPr id="23" name="&quot;Not Allowed&quot; Symbol 22">
            <a:extLst>
              <a:ext uri="{FF2B5EF4-FFF2-40B4-BE49-F238E27FC236}">
                <a16:creationId xmlns:a16="http://schemas.microsoft.com/office/drawing/2014/main" id="{C9AB3CB4-DD7F-40B1-9B38-DA6A129FB2CE}"/>
              </a:ext>
            </a:extLst>
          </p:cNvPr>
          <p:cNvSpPr/>
          <p:nvPr/>
        </p:nvSpPr>
        <p:spPr>
          <a:xfrm>
            <a:off x="8163612" y="5443389"/>
            <a:ext cx="603316" cy="733082"/>
          </a:xfrm>
          <a:prstGeom prst="noSmoking">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5109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CA7CBDE-BECD-4A7C-A4C6-9292E53011C0}"/>
              </a:ext>
            </a:extLst>
          </p:cNvPr>
          <p:cNvSpPr>
            <a:spLocks noGrp="1"/>
          </p:cNvSpPr>
          <p:nvPr>
            <p:ph type="title"/>
          </p:nvPr>
        </p:nvSpPr>
        <p:spPr/>
        <p:txBody>
          <a:bodyPr/>
          <a:lstStyle/>
          <a:p>
            <a:pPr algn="ctr"/>
            <a:r>
              <a:rPr lang="en-US" dirty="0"/>
              <a:t>Future and repeat ordering: </a:t>
            </a:r>
          </a:p>
        </p:txBody>
      </p:sp>
      <p:sp>
        <p:nvSpPr>
          <p:cNvPr id="9" name="Content Placeholder 8">
            <a:extLst>
              <a:ext uri="{FF2B5EF4-FFF2-40B4-BE49-F238E27FC236}">
                <a16:creationId xmlns:a16="http://schemas.microsoft.com/office/drawing/2014/main" id="{4D887B5D-AD35-447C-B24B-E5B19A24CACF}"/>
              </a:ext>
            </a:extLst>
          </p:cNvPr>
          <p:cNvSpPr>
            <a:spLocks noGrp="1"/>
          </p:cNvSpPr>
          <p:nvPr>
            <p:ph sz="quarter" idx="15"/>
          </p:nvPr>
        </p:nvSpPr>
        <p:spPr/>
        <p:txBody>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Allows single and recurring orders to be placed following specific intervals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Approximate or specific times available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If you don’t specify a grace period, a grace period of +/- 7 days will be used by lab</a:t>
            </a:r>
          </a:p>
        </p:txBody>
      </p:sp>
      <p:sp>
        <p:nvSpPr>
          <p:cNvPr id="4" name="Date Placeholder 3">
            <a:extLst>
              <a:ext uri="{FF2B5EF4-FFF2-40B4-BE49-F238E27FC236}">
                <a16:creationId xmlns:a16="http://schemas.microsoft.com/office/drawing/2014/main" id="{9A52925B-8311-4986-A0E9-ABCE0CCC2DBB}"/>
              </a:ext>
            </a:extLst>
          </p:cNvPr>
          <p:cNvSpPr>
            <a:spLocks noGrp="1"/>
          </p:cNvSpPr>
          <p:nvPr>
            <p:ph type="dt" sz="half" idx="16"/>
          </p:nvPr>
        </p:nvSpPr>
        <p:spPr/>
        <p:txBody>
          <a:bodyPr/>
          <a:lstStyle/>
          <a:p>
            <a:pPr indent="-3657600"/>
            <a:r>
              <a:rPr lang="en-US"/>
              <a:t>01.31.2019</a:t>
            </a:r>
          </a:p>
        </p:txBody>
      </p:sp>
      <p:sp>
        <p:nvSpPr>
          <p:cNvPr id="5" name="Footer Placeholder 4">
            <a:extLst>
              <a:ext uri="{FF2B5EF4-FFF2-40B4-BE49-F238E27FC236}">
                <a16:creationId xmlns:a16="http://schemas.microsoft.com/office/drawing/2014/main" id="{D9CE2669-9F30-47C1-B655-6A7862F59E43}"/>
              </a:ext>
            </a:extLst>
          </p:cNvPr>
          <p:cNvSpPr>
            <a:spLocks noGrp="1"/>
          </p:cNvSpPr>
          <p:nvPr>
            <p:ph type="ftr" sz="quarter" idx="17"/>
          </p:nvPr>
        </p:nvSpPr>
        <p:spPr/>
        <p:txBody>
          <a:bodyPr/>
          <a:lstStyle/>
          <a:p>
            <a:r>
              <a:rPr lang="en-US"/>
              <a:t>Provider Cerner Education Session 3</a:t>
            </a:r>
          </a:p>
        </p:txBody>
      </p:sp>
      <p:sp>
        <p:nvSpPr>
          <p:cNvPr id="6" name="Slide Number Placeholder 5">
            <a:extLst>
              <a:ext uri="{FF2B5EF4-FFF2-40B4-BE49-F238E27FC236}">
                <a16:creationId xmlns:a16="http://schemas.microsoft.com/office/drawing/2014/main" id="{D2C66AB9-9F32-4B2F-BD1F-75F45CACC435}"/>
              </a:ext>
            </a:extLst>
          </p:cNvPr>
          <p:cNvSpPr>
            <a:spLocks noGrp="1"/>
          </p:cNvSpPr>
          <p:nvPr>
            <p:ph type="sldNum" sz="quarter" idx="18"/>
          </p:nvPr>
        </p:nvSpPr>
        <p:spPr/>
        <p:txBody>
          <a:bodyPr/>
          <a:lstStyle/>
          <a:p>
            <a:fld id="{63DCA5C9-2E11-4C67-86EB-AE1DE127DC64}" type="slidenum">
              <a:rPr lang="en-US" smtClean="0"/>
              <a:pPr/>
              <a:t>16</a:t>
            </a:fld>
            <a:endParaRPr lang="en-US"/>
          </a:p>
        </p:txBody>
      </p:sp>
      <p:pic>
        <p:nvPicPr>
          <p:cNvPr id="11" name="Picture 10">
            <a:extLst>
              <a:ext uri="{FF2B5EF4-FFF2-40B4-BE49-F238E27FC236}">
                <a16:creationId xmlns:a16="http://schemas.microsoft.com/office/drawing/2014/main" id="{CE58C123-583A-4B3C-BCD2-D82E4098BB18}"/>
              </a:ext>
            </a:extLst>
          </p:cNvPr>
          <p:cNvPicPr>
            <a:picLocks noChangeAspect="1"/>
          </p:cNvPicPr>
          <p:nvPr/>
        </p:nvPicPr>
        <p:blipFill>
          <a:blip r:embed="rId2"/>
          <a:stretch>
            <a:fillRect/>
          </a:stretch>
        </p:blipFill>
        <p:spPr>
          <a:xfrm>
            <a:off x="7672431" y="453257"/>
            <a:ext cx="342857" cy="419048"/>
          </a:xfrm>
          <a:prstGeom prst="rect">
            <a:avLst/>
          </a:prstGeom>
        </p:spPr>
      </p:pic>
      <p:pic>
        <p:nvPicPr>
          <p:cNvPr id="2051" name="Picture 1" descr="image001">
            <a:extLst>
              <a:ext uri="{FF2B5EF4-FFF2-40B4-BE49-F238E27FC236}">
                <a16:creationId xmlns:a16="http://schemas.microsoft.com/office/drawing/2014/main" id="{DFA8A514-F117-47D7-AC9D-2429204B33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4370" y="2240694"/>
            <a:ext cx="4900557" cy="3642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5168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5CB1C60-3447-4B5D-AD96-6A11C996F10B}"/>
              </a:ext>
            </a:extLst>
          </p:cNvPr>
          <p:cNvSpPr>
            <a:spLocks noGrp="1"/>
          </p:cNvSpPr>
          <p:nvPr>
            <p:ph type="title"/>
          </p:nvPr>
        </p:nvSpPr>
        <p:spPr/>
        <p:txBody>
          <a:bodyPr/>
          <a:lstStyle/>
          <a:p>
            <a:pPr algn="ctr"/>
            <a:r>
              <a:rPr lang="en-US" dirty="0"/>
              <a:t>Where did the patient’s problem list go?</a:t>
            </a:r>
          </a:p>
        </p:txBody>
      </p:sp>
      <p:sp>
        <p:nvSpPr>
          <p:cNvPr id="5" name="Date Placeholder 4">
            <a:extLst>
              <a:ext uri="{FF2B5EF4-FFF2-40B4-BE49-F238E27FC236}">
                <a16:creationId xmlns:a16="http://schemas.microsoft.com/office/drawing/2014/main" id="{ECD2D078-5C94-4271-BA0E-C90ADD44B01C}"/>
              </a:ext>
            </a:extLst>
          </p:cNvPr>
          <p:cNvSpPr>
            <a:spLocks noGrp="1"/>
          </p:cNvSpPr>
          <p:nvPr>
            <p:ph type="dt" sz="half" idx="15"/>
          </p:nvPr>
        </p:nvSpPr>
        <p:spPr/>
        <p:txBody>
          <a:bodyPr/>
          <a:lstStyle/>
          <a:p>
            <a:pPr indent="-3657600"/>
            <a:r>
              <a:rPr lang="en-US"/>
              <a:t>01.31.2019</a:t>
            </a:r>
          </a:p>
        </p:txBody>
      </p:sp>
      <p:sp>
        <p:nvSpPr>
          <p:cNvPr id="6" name="Footer Placeholder 5">
            <a:extLst>
              <a:ext uri="{FF2B5EF4-FFF2-40B4-BE49-F238E27FC236}">
                <a16:creationId xmlns:a16="http://schemas.microsoft.com/office/drawing/2014/main" id="{C021816C-A6A8-4501-9689-E3E558E4CEA3}"/>
              </a:ext>
            </a:extLst>
          </p:cNvPr>
          <p:cNvSpPr>
            <a:spLocks noGrp="1"/>
          </p:cNvSpPr>
          <p:nvPr>
            <p:ph type="ftr" sz="quarter" idx="16"/>
          </p:nvPr>
        </p:nvSpPr>
        <p:spPr/>
        <p:txBody>
          <a:bodyPr/>
          <a:lstStyle/>
          <a:p>
            <a:r>
              <a:rPr lang="en-US"/>
              <a:t>Provider Cerner Education Session 3</a:t>
            </a:r>
          </a:p>
        </p:txBody>
      </p:sp>
      <p:sp>
        <p:nvSpPr>
          <p:cNvPr id="7" name="Slide Number Placeholder 6">
            <a:extLst>
              <a:ext uri="{FF2B5EF4-FFF2-40B4-BE49-F238E27FC236}">
                <a16:creationId xmlns:a16="http://schemas.microsoft.com/office/drawing/2014/main" id="{737B0081-A2BD-450D-B954-C215B9348494}"/>
              </a:ext>
            </a:extLst>
          </p:cNvPr>
          <p:cNvSpPr>
            <a:spLocks noGrp="1"/>
          </p:cNvSpPr>
          <p:nvPr>
            <p:ph type="sldNum" sz="quarter" idx="17"/>
          </p:nvPr>
        </p:nvSpPr>
        <p:spPr/>
        <p:txBody>
          <a:bodyPr/>
          <a:lstStyle/>
          <a:p>
            <a:fld id="{63DCA5C9-2E11-4C67-86EB-AE1DE127DC64}" type="slidenum">
              <a:rPr lang="en-US" smtClean="0"/>
              <a:pPr/>
              <a:t>17</a:t>
            </a:fld>
            <a:endParaRPr lang="en-US"/>
          </a:p>
        </p:txBody>
      </p:sp>
      <p:pic>
        <p:nvPicPr>
          <p:cNvPr id="11" name="Picture 10">
            <a:extLst>
              <a:ext uri="{FF2B5EF4-FFF2-40B4-BE49-F238E27FC236}">
                <a16:creationId xmlns:a16="http://schemas.microsoft.com/office/drawing/2014/main" id="{06753653-EE3E-4622-963A-05458E8BA81C}"/>
              </a:ext>
            </a:extLst>
          </p:cNvPr>
          <p:cNvPicPr>
            <a:picLocks noChangeAspect="1"/>
          </p:cNvPicPr>
          <p:nvPr/>
        </p:nvPicPr>
        <p:blipFill>
          <a:blip r:embed="rId2"/>
          <a:stretch>
            <a:fillRect/>
          </a:stretch>
        </p:blipFill>
        <p:spPr>
          <a:xfrm>
            <a:off x="1329102" y="1325563"/>
            <a:ext cx="10487951" cy="4841855"/>
          </a:xfrm>
          <a:prstGeom prst="rect">
            <a:avLst/>
          </a:prstGeom>
        </p:spPr>
      </p:pic>
      <p:pic>
        <p:nvPicPr>
          <p:cNvPr id="12" name="Picture 11">
            <a:extLst>
              <a:ext uri="{FF2B5EF4-FFF2-40B4-BE49-F238E27FC236}">
                <a16:creationId xmlns:a16="http://schemas.microsoft.com/office/drawing/2014/main" id="{8033EFDE-AC80-4EB7-991A-FB8B7D908902}"/>
              </a:ext>
            </a:extLst>
          </p:cNvPr>
          <p:cNvPicPr>
            <a:picLocks noChangeAspect="1"/>
          </p:cNvPicPr>
          <p:nvPr/>
        </p:nvPicPr>
        <p:blipFill>
          <a:blip r:embed="rId3"/>
          <a:stretch>
            <a:fillRect/>
          </a:stretch>
        </p:blipFill>
        <p:spPr>
          <a:xfrm>
            <a:off x="8630862" y="709914"/>
            <a:ext cx="2760934" cy="3478696"/>
          </a:xfrm>
          <a:prstGeom prst="rect">
            <a:avLst/>
          </a:prstGeom>
        </p:spPr>
      </p:pic>
      <p:sp>
        <p:nvSpPr>
          <p:cNvPr id="17" name="Arrow: Curved Right 16">
            <a:extLst>
              <a:ext uri="{FF2B5EF4-FFF2-40B4-BE49-F238E27FC236}">
                <a16:creationId xmlns:a16="http://schemas.microsoft.com/office/drawing/2014/main" id="{C7E1CA70-7C0C-4897-B972-93625031FE63}"/>
              </a:ext>
            </a:extLst>
          </p:cNvPr>
          <p:cNvSpPr/>
          <p:nvPr/>
        </p:nvSpPr>
        <p:spPr>
          <a:xfrm rot="10800000">
            <a:off x="10890437" y="1896548"/>
            <a:ext cx="1002717" cy="184994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0" name="Straight Arrow Connector 19">
            <a:extLst>
              <a:ext uri="{FF2B5EF4-FFF2-40B4-BE49-F238E27FC236}">
                <a16:creationId xmlns:a16="http://schemas.microsoft.com/office/drawing/2014/main" id="{0F614247-7088-4C0E-B9A8-5EF620CD41E3}"/>
              </a:ext>
            </a:extLst>
          </p:cNvPr>
          <p:cNvCxnSpPr/>
          <p:nvPr/>
        </p:nvCxnSpPr>
        <p:spPr>
          <a:xfrm>
            <a:off x="2978870" y="1896547"/>
            <a:ext cx="5750351" cy="1532453"/>
          </a:xfrm>
          <a:prstGeom prst="straightConnector1">
            <a:avLst/>
          </a:prstGeom>
          <a:ln>
            <a:tailEnd type="triangle"/>
          </a:ln>
          <a:effectLst>
            <a:glow rad="63500">
              <a:schemeClr val="accent3">
                <a:satMod val="175000"/>
                <a:alpha val="40000"/>
              </a:schemeClr>
            </a:glo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78235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0FC63-E303-4EA2-A8E7-5D41B976DE44}"/>
              </a:ext>
            </a:extLst>
          </p:cNvPr>
          <p:cNvSpPr>
            <a:spLocks noGrp="1"/>
          </p:cNvSpPr>
          <p:nvPr>
            <p:ph type="title"/>
          </p:nvPr>
        </p:nvSpPr>
        <p:spPr/>
        <p:txBody>
          <a:bodyPr/>
          <a:lstStyle/>
          <a:p>
            <a:pPr algn="ctr"/>
            <a:r>
              <a:rPr lang="en-US" dirty="0"/>
              <a:t>Printing orders: Discouraged</a:t>
            </a:r>
          </a:p>
        </p:txBody>
      </p:sp>
      <p:sp>
        <p:nvSpPr>
          <p:cNvPr id="3" name="Content Placeholder 2">
            <a:extLst>
              <a:ext uri="{FF2B5EF4-FFF2-40B4-BE49-F238E27FC236}">
                <a16:creationId xmlns:a16="http://schemas.microsoft.com/office/drawing/2014/main" id="{D89E6A48-530F-4238-831F-04E0F5C80983}"/>
              </a:ext>
            </a:extLst>
          </p:cNvPr>
          <p:cNvSpPr>
            <a:spLocks noGrp="1"/>
          </p:cNvSpPr>
          <p:nvPr>
            <p:ph sz="quarter" idx="14"/>
          </p:nvPr>
        </p:nvSpPr>
        <p:spPr/>
        <p:txBody>
          <a:bodyPr/>
          <a:lstStyle/>
          <a:p>
            <a:endParaRPr lang="en-US" dirty="0"/>
          </a:p>
        </p:txBody>
      </p:sp>
      <p:sp>
        <p:nvSpPr>
          <p:cNvPr id="4" name="Content Placeholder 3">
            <a:extLst>
              <a:ext uri="{FF2B5EF4-FFF2-40B4-BE49-F238E27FC236}">
                <a16:creationId xmlns:a16="http://schemas.microsoft.com/office/drawing/2014/main" id="{DB82F1F6-9C7A-480E-B625-363D2A8883B7}"/>
              </a:ext>
            </a:extLst>
          </p:cNvPr>
          <p:cNvSpPr>
            <a:spLocks noGrp="1"/>
          </p:cNvSpPr>
          <p:nvPr>
            <p:ph sz="quarter" idx="15"/>
          </p:nvPr>
        </p:nvSpPr>
        <p:spPr/>
        <p:txBody>
          <a:bodyPr>
            <a:normAutofit fontScale="47500" lnSpcReduction="20000"/>
          </a:bodyPr>
          <a:lstStyle/>
          <a:p>
            <a:pPr marL="342900" indent="-342900">
              <a:buFont typeface="Arial" panose="020B0604020202020204" pitchFamily="34" charset="0"/>
              <a:buChar char="•"/>
            </a:pPr>
            <a:r>
              <a:rPr lang="en-US" sz="4400" dirty="0"/>
              <a:t>In general, we do not recommend you print your patient’s order requisitions(*).</a:t>
            </a:r>
          </a:p>
          <a:p>
            <a:pPr marL="342900" indent="-342900">
              <a:buFont typeface="Arial" panose="020B0604020202020204" pitchFamily="34" charset="0"/>
              <a:buChar char="•"/>
            </a:pPr>
            <a:endParaRPr lang="en-US" sz="4400" dirty="0"/>
          </a:p>
          <a:p>
            <a:pPr marL="342900" indent="-342900">
              <a:buFont typeface="Arial" panose="020B0604020202020204" pitchFamily="34" charset="0"/>
              <a:buChar char="•"/>
            </a:pPr>
            <a:r>
              <a:rPr lang="en-US" sz="4400" dirty="0"/>
              <a:t>We recommend you provide your patients a Patient Visit Summary, which lists the active orders available.</a:t>
            </a:r>
          </a:p>
          <a:p>
            <a:pPr marL="342900" indent="-342900">
              <a:buFont typeface="Arial" panose="020B0604020202020204" pitchFamily="34" charset="0"/>
              <a:buChar char="•"/>
            </a:pPr>
            <a:endParaRPr lang="en-US" sz="4400" dirty="0"/>
          </a:p>
          <a:p>
            <a:pPr marL="342900" indent="-342900">
              <a:buFont typeface="Arial" panose="020B0604020202020204" pitchFamily="34" charset="0"/>
              <a:buChar char="•"/>
            </a:pPr>
            <a:r>
              <a:rPr lang="en-US" sz="4400" dirty="0"/>
              <a:t>A lab autotext can be helpful: see my example</a:t>
            </a:r>
          </a:p>
          <a:p>
            <a:pPr marL="342900" indent="-342900">
              <a:buFont typeface="Arial" panose="020B0604020202020204" pitchFamily="34" charset="0"/>
              <a:buChar char="•"/>
            </a:pPr>
            <a:endParaRPr lang="en-US" dirty="0"/>
          </a:p>
          <a:p>
            <a:pPr>
              <a:lnSpc>
                <a:spcPct val="120000"/>
              </a:lnSpc>
            </a:pPr>
            <a:endParaRPr lang="en-US" dirty="0"/>
          </a:p>
          <a:p>
            <a:pPr>
              <a:lnSpc>
                <a:spcPct val="120000"/>
              </a:lnSpc>
            </a:pPr>
            <a:r>
              <a:rPr lang="en-US" dirty="0"/>
              <a:t>(*) – Labs drawn in an office lab do need to have a printed requisition accompany them with the courier.  </a:t>
            </a:r>
          </a:p>
        </p:txBody>
      </p:sp>
      <p:sp>
        <p:nvSpPr>
          <p:cNvPr id="5" name="Date Placeholder 4">
            <a:extLst>
              <a:ext uri="{FF2B5EF4-FFF2-40B4-BE49-F238E27FC236}">
                <a16:creationId xmlns:a16="http://schemas.microsoft.com/office/drawing/2014/main" id="{FE4145FC-E3D1-48A9-93A4-5458D727C68E}"/>
              </a:ext>
            </a:extLst>
          </p:cNvPr>
          <p:cNvSpPr>
            <a:spLocks noGrp="1"/>
          </p:cNvSpPr>
          <p:nvPr>
            <p:ph type="dt" sz="half" idx="16"/>
          </p:nvPr>
        </p:nvSpPr>
        <p:spPr/>
        <p:txBody>
          <a:bodyPr/>
          <a:lstStyle/>
          <a:p>
            <a:pPr indent="-3657600"/>
            <a:r>
              <a:rPr lang="en-US"/>
              <a:t>01.31.2019</a:t>
            </a:r>
          </a:p>
        </p:txBody>
      </p:sp>
      <p:sp>
        <p:nvSpPr>
          <p:cNvPr id="6" name="Footer Placeholder 5">
            <a:extLst>
              <a:ext uri="{FF2B5EF4-FFF2-40B4-BE49-F238E27FC236}">
                <a16:creationId xmlns:a16="http://schemas.microsoft.com/office/drawing/2014/main" id="{EBEE344F-8F48-4AD1-A861-B495E62A3A62}"/>
              </a:ext>
            </a:extLst>
          </p:cNvPr>
          <p:cNvSpPr>
            <a:spLocks noGrp="1"/>
          </p:cNvSpPr>
          <p:nvPr>
            <p:ph type="ftr" sz="quarter" idx="17"/>
          </p:nvPr>
        </p:nvSpPr>
        <p:spPr/>
        <p:txBody>
          <a:bodyPr/>
          <a:lstStyle/>
          <a:p>
            <a:r>
              <a:rPr lang="en-US"/>
              <a:t>Provider Cerner Education Session 3</a:t>
            </a:r>
          </a:p>
        </p:txBody>
      </p:sp>
      <p:sp>
        <p:nvSpPr>
          <p:cNvPr id="7" name="Slide Number Placeholder 6">
            <a:extLst>
              <a:ext uri="{FF2B5EF4-FFF2-40B4-BE49-F238E27FC236}">
                <a16:creationId xmlns:a16="http://schemas.microsoft.com/office/drawing/2014/main" id="{E819EC87-B552-4744-B8D0-D470E700FC93}"/>
              </a:ext>
            </a:extLst>
          </p:cNvPr>
          <p:cNvSpPr>
            <a:spLocks noGrp="1"/>
          </p:cNvSpPr>
          <p:nvPr>
            <p:ph type="sldNum" sz="quarter" idx="18"/>
          </p:nvPr>
        </p:nvSpPr>
        <p:spPr/>
        <p:txBody>
          <a:bodyPr/>
          <a:lstStyle/>
          <a:p>
            <a:fld id="{63DCA5C9-2E11-4C67-86EB-AE1DE127DC64}" type="slidenum">
              <a:rPr lang="en-US" smtClean="0"/>
              <a:pPr/>
              <a:t>18</a:t>
            </a:fld>
            <a:endParaRPr lang="en-US"/>
          </a:p>
        </p:txBody>
      </p:sp>
      <p:pic>
        <p:nvPicPr>
          <p:cNvPr id="8" name="Picture 7">
            <a:extLst>
              <a:ext uri="{FF2B5EF4-FFF2-40B4-BE49-F238E27FC236}">
                <a16:creationId xmlns:a16="http://schemas.microsoft.com/office/drawing/2014/main" id="{4A9B7400-B121-417E-BCAB-AC6BF318168B}"/>
              </a:ext>
            </a:extLst>
          </p:cNvPr>
          <p:cNvPicPr>
            <a:picLocks noChangeAspect="1"/>
          </p:cNvPicPr>
          <p:nvPr/>
        </p:nvPicPr>
        <p:blipFill>
          <a:blip r:embed="rId2"/>
          <a:stretch>
            <a:fillRect/>
          </a:stretch>
        </p:blipFill>
        <p:spPr>
          <a:xfrm>
            <a:off x="6722185" y="1976494"/>
            <a:ext cx="5316717" cy="3651308"/>
          </a:xfrm>
          <a:prstGeom prst="rect">
            <a:avLst/>
          </a:prstGeom>
        </p:spPr>
      </p:pic>
    </p:spTree>
    <p:extLst>
      <p:ext uri="{BB962C8B-B14F-4D97-AF65-F5344CB8AC3E}">
        <p14:creationId xmlns:p14="http://schemas.microsoft.com/office/powerpoint/2010/main" val="3771609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E2268-91AC-42F6-979F-EC93CC3CBD8B}"/>
              </a:ext>
            </a:extLst>
          </p:cNvPr>
          <p:cNvSpPr>
            <a:spLocks noGrp="1"/>
          </p:cNvSpPr>
          <p:nvPr>
            <p:ph type="title"/>
          </p:nvPr>
        </p:nvSpPr>
        <p:spPr/>
        <p:txBody>
          <a:bodyPr/>
          <a:lstStyle/>
          <a:p>
            <a:r>
              <a:rPr lang="en-US" dirty="0"/>
              <a:t>Reviewing Orders already placed</a:t>
            </a:r>
          </a:p>
        </p:txBody>
      </p:sp>
      <p:sp>
        <p:nvSpPr>
          <p:cNvPr id="3" name="Content Placeholder 2">
            <a:extLst>
              <a:ext uri="{FF2B5EF4-FFF2-40B4-BE49-F238E27FC236}">
                <a16:creationId xmlns:a16="http://schemas.microsoft.com/office/drawing/2014/main" id="{B459E5EE-897F-4B00-B799-60EA16F94664}"/>
              </a:ext>
            </a:extLst>
          </p:cNvPr>
          <p:cNvSpPr>
            <a:spLocks noGrp="1"/>
          </p:cNvSpPr>
          <p:nvPr>
            <p:ph sz="quarter" idx="14"/>
          </p:nvPr>
        </p:nvSpPr>
        <p:spPr>
          <a:xfrm>
            <a:off x="488949" y="1816344"/>
            <a:ext cx="10747619" cy="3886200"/>
          </a:xfrm>
        </p:spPr>
        <p:txBody>
          <a:bodyPr>
            <a:normAutofit lnSpcReduction="10000"/>
          </a:bodyPr>
          <a:lstStyle/>
          <a:p>
            <a:pPr marL="626364" lvl="2" indent="-342900"/>
            <a:r>
              <a:rPr lang="en-US" dirty="0"/>
              <a:t>Best way to save ourselves work: </a:t>
            </a:r>
            <a:r>
              <a:rPr lang="en-US" b="1" dirty="0"/>
              <a:t>don’t re-order labs already ordered:</a:t>
            </a:r>
          </a:p>
          <a:p>
            <a:pPr marL="626364" lvl="2" indent="-342900"/>
            <a:endParaRPr lang="en-US" b="1" dirty="0"/>
          </a:p>
          <a:p>
            <a:pPr marL="626364" lvl="2" indent="-342900"/>
            <a:r>
              <a:rPr lang="en-US" dirty="0"/>
              <a:t>Orders are considered “Live and Actionable” throughout the system for a period of </a:t>
            </a:r>
            <a:r>
              <a:rPr lang="en-US" b="1" dirty="0"/>
              <a:t>one year.</a:t>
            </a:r>
          </a:p>
          <a:p>
            <a:pPr marL="626364" lvl="2" indent="-342900"/>
            <a:endParaRPr lang="en-US" dirty="0"/>
          </a:p>
          <a:p>
            <a:pPr marL="626364" lvl="2" indent="-342900"/>
            <a:r>
              <a:rPr lang="en-US" dirty="0"/>
              <a:t>Duplicate orders were common in Centricity because it was a closed system: The patient requisition was the “message” to the lab that orders were pending.  If the patient never went to get labs/Radiology, orders were labs never received.</a:t>
            </a:r>
          </a:p>
          <a:p>
            <a:pPr marL="626364" lvl="2" indent="-342900"/>
            <a:endParaRPr lang="en-US" b="1" dirty="0"/>
          </a:p>
          <a:p>
            <a:pPr marL="626364" lvl="2" indent="-342900"/>
            <a:r>
              <a:rPr lang="en-US" b="1" dirty="0"/>
              <a:t>All </a:t>
            </a:r>
            <a:r>
              <a:rPr lang="en-US" dirty="0"/>
              <a:t>orders in Cerner are sent to the lab electronically.  It behooves us all to review currently live orders within the chart before re-ordering to reduce phone calls from the lab regarding “which order to satisfy”.</a:t>
            </a:r>
          </a:p>
          <a:p>
            <a:pPr marL="626364" lvl="2" indent="-342900"/>
            <a:endParaRPr lang="en-US" dirty="0"/>
          </a:p>
          <a:p>
            <a:pPr marL="626364" lvl="2" indent="-342900"/>
            <a:r>
              <a:rPr lang="en-US" dirty="0"/>
              <a:t>Work is being done with the lab to set expectations for Auto-decline duplicate lab orders.  </a:t>
            </a:r>
          </a:p>
        </p:txBody>
      </p:sp>
      <p:sp>
        <p:nvSpPr>
          <p:cNvPr id="4" name="Date Placeholder 3">
            <a:extLst>
              <a:ext uri="{FF2B5EF4-FFF2-40B4-BE49-F238E27FC236}">
                <a16:creationId xmlns:a16="http://schemas.microsoft.com/office/drawing/2014/main" id="{60531449-96FC-47F7-8D89-EB96BDB066D8}"/>
              </a:ext>
            </a:extLst>
          </p:cNvPr>
          <p:cNvSpPr>
            <a:spLocks noGrp="1"/>
          </p:cNvSpPr>
          <p:nvPr>
            <p:ph type="dt" sz="half" idx="15"/>
          </p:nvPr>
        </p:nvSpPr>
        <p:spPr/>
        <p:txBody>
          <a:bodyPr/>
          <a:lstStyle/>
          <a:p>
            <a:pPr indent="-3657600"/>
            <a:r>
              <a:rPr lang="en-US"/>
              <a:t>01.31.2019</a:t>
            </a:r>
          </a:p>
        </p:txBody>
      </p:sp>
      <p:sp>
        <p:nvSpPr>
          <p:cNvPr id="5" name="Footer Placeholder 4">
            <a:extLst>
              <a:ext uri="{FF2B5EF4-FFF2-40B4-BE49-F238E27FC236}">
                <a16:creationId xmlns:a16="http://schemas.microsoft.com/office/drawing/2014/main" id="{9F7681D6-1400-4B6F-B58E-7A5E11936225}"/>
              </a:ext>
            </a:extLst>
          </p:cNvPr>
          <p:cNvSpPr>
            <a:spLocks noGrp="1"/>
          </p:cNvSpPr>
          <p:nvPr>
            <p:ph type="ftr" sz="quarter" idx="16"/>
          </p:nvPr>
        </p:nvSpPr>
        <p:spPr/>
        <p:txBody>
          <a:bodyPr/>
          <a:lstStyle/>
          <a:p>
            <a:r>
              <a:rPr lang="en-US"/>
              <a:t>Provider Cerner Education Session 3</a:t>
            </a:r>
          </a:p>
        </p:txBody>
      </p:sp>
      <p:sp>
        <p:nvSpPr>
          <p:cNvPr id="6" name="Slide Number Placeholder 5">
            <a:extLst>
              <a:ext uri="{FF2B5EF4-FFF2-40B4-BE49-F238E27FC236}">
                <a16:creationId xmlns:a16="http://schemas.microsoft.com/office/drawing/2014/main" id="{52D4DAF6-40DD-4A52-9011-F36E07564CB1}"/>
              </a:ext>
            </a:extLst>
          </p:cNvPr>
          <p:cNvSpPr>
            <a:spLocks noGrp="1"/>
          </p:cNvSpPr>
          <p:nvPr>
            <p:ph type="sldNum" sz="quarter" idx="17"/>
          </p:nvPr>
        </p:nvSpPr>
        <p:spPr/>
        <p:txBody>
          <a:bodyPr/>
          <a:lstStyle/>
          <a:p>
            <a:fld id="{63DCA5C9-2E11-4C67-86EB-AE1DE127DC64}" type="slidenum">
              <a:rPr lang="en-US" smtClean="0"/>
              <a:pPr/>
              <a:t>19</a:t>
            </a:fld>
            <a:endParaRPr lang="en-US"/>
          </a:p>
        </p:txBody>
      </p:sp>
    </p:spTree>
    <p:extLst>
      <p:ext uri="{BB962C8B-B14F-4D97-AF65-F5344CB8AC3E}">
        <p14:creationId xmlns:p14="http://schemas.microsoft.com/office/powerpoint/2010/main" val="2492045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F0FE92-A170-44C1-B2AB-7FDB48F94820}"/>
              </a:ext>
            </a:extLst>
          </p:cNvPr>
          <p:cNvSpPr>
            <a:spLocks noGrp="1"/>
          </p:cNvSpPr>
          <p:nvPr>
            <p:ph type="title"/>
          </p:nvPr>
        </p:nvSpPr>
        <p:spPr/>
        <p:txBody>
          <a:bodyPr>
            <a:normAutofit/>
          </a:bodyPr>
          <a:lstStyle/>
          <a:p>
            <a:r>
              <a:rPr lang="en-US" dirty="0"/>
              <a:t>Test Patients for Use</a:t>
            </a:r>
          </a:p>
        </p:txBody>
      </p:sp>
      <p:sp>
        <p:nvSpPr>
          <p:cNvPr id="6" name="Content Placeholder 5">
            <a:extLst>
              <a:ext uri="{FF2B5EF4-FFF2-40B4-BE49-F238E27FC236}">
                <a16:creationId xmlns:a16="http://schemas.microsoft.com/office/drawing/2014/main" id="{811B2073-1618-443F-BD06-73D13F8DED9F}"/>
              </a:ext>
            </a:extLst>
          </p:cNvPr>
          <p:cNvSpPr>
            <a:spLocks noGrp="1"/>
          </p:cNvSpPr>
          <p:nvPr>
            <p:ph sz="quarter" idx="14"/>
          </p:nvPr>
        </p:nvSpPr>
        <p:spPr>
          <a:xfrm>
            <a:off x="488949" y="1606858"/>
            <a:ext cx="5013621" cy="4358194"/>
          </a:xfrm>
        </p:spPr>
        <p:txBody>
          <a:bodyPr>
            <a:noAutofit/>
          </a:bodyPr>
          <a:lstStyle/>
          <a:p>
            <a:pPr marL="626364" lvl="2" indent="-342900"/>
            <a:r>
              <a:rPr lang="en-US" sz="2200" dirty="0"/>
              <a:t>Go to Ambulatory organizer/Home</a:t>
            </a:r>
          </a:p>
          <a:p>
            <a:pPr marL="626364" lvl="2" indent="-342900"/>
            <a:endParaRPr lang="en-US" sz="2200" dirty="0"/>
          </a:p>
          <a:p>
            <a:pPr marL="626364" lvl="2" indent="-342900"/>
            <a:r>
              <a:rPr lang="en-US" sz="2200" dirty="0"/>
              <a:t>Search for Ross, Michael in the calendar; you will see my calendar for today filled with test patients. </a:t>
            </a:r>
          </a:p>
          <a:p>
            <a:pPr marL="626364" lvl="2" indent="-342900"/>
            <a:endParaRPr lang="en-US" sz="2200" dirty="0"/>
          </a:p>
          <a:p>
            <a:pPr marL="626364" lvl="2" indent="-342900"/>
            <a:r>
              <a:rPr lang="en-US" sz="2200" dirty="0"/>
              <a:t>Pick a test patient from the schedule for use today.</a:t>
            </a:r>
          </a:p>
          <a:p>
            <a:pPr marL="626364" lvl="2" indent="-342900"/>
            <a:endParaRPr lang="en-US" sz="2200" dirty="0"/>
          </a:p>
          <a:p>
            <a:pPr marL="626364" lvl="2" indent="-342900"/>
            <a:r>
              <a:rPr lang="en-US" sz="2200" dirty="0"/>
              <a:t>We will use this as a source of Test patient’s with Ambulatory encounters for future sessions as well.</a:t>
            </a:r>
          </a:p>
        </p:txBody>
      </p:sp>
      <p:sp>
        <p:nvSpPr>
          <p:cNvPr id="2" name="Date Placeholder 1">
            <a:extLst>
              <a:ext uri="{FF2B5EF4-FFF2-40B4-BE49-F238E27FC236}">
                <a16:creationId xmlns:a16="http://schemas.microsoft.com/office/drawing/2014/main" id="{8B12C2E2-879C-4619-AD5A-E988769C31C2}"/>
              </a:ext>
            </a:extLst>
          </p:cNvPr>
          <p:cNvSpPr>
            <a:spLocks noGrp="1"/>
          </p:cNvSpPr>
          <p:nvPr>
            <p:ph type="dt" sz="half" idx="15"/>
          </p:nvPr>
        </p:nvSpPr>
        <p:spPr/>
        <p:txBody>
          <a:bodyPr/>
          <a:lstStyle/>
          <a:p>
            <a:pPr indent="-3657600"/>
            <a:r>
              <a:rPr lang="en-US"/>
              <a:t>01.31.2019</a:t>
            </a:r>
          </a:p>
        </p:txBody>
      </p:sp>
      <p:sp>
        <p:nvSpPr>
          <p:cNvPr id="3" name="Footer Placeholder 2">
            <a:extLst>
              <a:ext uri="{FF2B5EF4-FFF2-40B4-BE49-F238E27FC236}">
                <a16:creationId xmlns:a16="http://schemas.microsoft.com/office/drawing/2014/main" id="{DCF43125-5257-45D4-8FCE-C2E0AD5918B6}"/>
              </a:ext>
            </a:extLst>
          </p:cNvPr>
          <p:cNvSpPr>
            <a:spLocks noGrp="1"/>
          </p:cNvSpPr>
          <p:nvPr>
            <p:ph type="ftr" sz="quarter" idx="16"/>
          </p:nvPr>
        </p:nvSpPr>
        <p:spPr/>
        <p:txBody>
          <a:bodyPr/>
          <a:lstStyle/>
          <a:p>
            <a:r>
              <a:rPr lang="en-US"/>
              <a:t>Provider Cerner Education Session 3</a:t>
            </a:r>
          </a:p>
        </p:txBody>
      </p:sp>
      <p:sp>
        <p:nvSpPr>
          <p:cNvPr id="4" name="Slide Number Placeholder 3">
            <a:extLst>
              <a:ext uri="{FF2B5EF4-FFF2-40B4-BE49-F238E27FC236}">
                <a16:creationId xmlns:a16="http://schemas.microsoft.com/office/drawing/2014/main" id="{C3052B12-E08B-4A1C-B311-A972314664CB}"/>
              </a:ext>
            </a:extLst>
          </p:cNvPr>
          <p:cNvSpPr>
            <a:spLocks noGrp="1"/>
          </p:cNvSpPr>
          <p:nvPr>
            <p:ph type="sldNum" sz="quarter" idx="17"/>
          </p:nvPr>
        </p:nvSpPr>
        <p:spPr/>
        <p:txBody>
          <a:bodyPr/>
          <a:lstStyle/>
          <a:p>
            <a:fld id="{63DCA5C9-2E11-4C67-86EB-AE1DE127DC64}" type="slidenum">
              <a:rPr lang="en-US" smtClean="0"/>
              <a:pPr/>
              <a:t>2</a:t>
            </a:fld>
            <a:endParaRPr lang="en-US"/>
          </a:p>
        </p:txBody>
      </p:sp>
      <p:pic>
        <p:nvPicPr>
          <p:cNvPr id="7" name="Picture 6">
            <a:extLst>
              <a:ext uri="{FF2B5EF4-FFF2-40B4-BE49-F238E27FC236}">
                <a16:creationId xmlns:a16="http://schemas.microsoft.com/office/drawing/2014/main" id="{EA9F9215-71AB-4C9C-9320-517485281595}"/>
              </a:ext>
            </a:extLst>
          </p:cNvPr>
          <p:cNvPicPr>
            <a:picLocks noChangeAspect="1"/>
          </p:cNvPicPr>
          <p:nvPr/>
        </p:nvPicPr>
        <p:blipFill>
          <a:blip r:embed="rId2"/>
          <a:stretch>
            <a:fillRect/>
          </a:stretch>
        </p:blipFill>
        <p:spPr>
          <a:xfrm>
            <a:off x="5844618" y="1606858"/>
            <a:ext cx="5889039" cy="3826146"/>
          </a:xfrm>
          <a:prstGeom prst="rect">
            <a:avLst/>
          </a:prstGeom>
        </p:spPr>
      </p:pic>
      <p:sp>
        <p:nvSpPr>
          <p:cNvPr id="8" name="Rectangle 7">
            <a:extLst>
              <a:ext uri="{FF2B5EF4-FFF2-40B4-BE49-F238E27FC236}">
                <a16:creationId xmlns:a16="http://schemas.microsoft.com/office/drawing/2014/main" id="{5488CA3D-E81C-483B-9418-E1348FAA0BF3}"/>
              </a:ext>
            </a:extLst>
          </p:cNvPr>
          <p:cNvSpPr/>
          <p:nvPr/>
        </p:nvSpPr>
        <p:spPr>
          <a:xfrm>
            <a:off x="8529747" y="3280672"/>
            <a:ext cx="2861862" cy="3559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6977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Order Profile Component </a:t>
            </a:r>
          </a:p>
        </p:txBody>
      </p:sp>
      <p:sp>
        <p:nvSpPr>
          <p:cNvPr id="3" name="Content Placeholder 2"/>
          <p:cNvSpPr>
            <a:spLocks noGrp="1"/>
          </p:cNvSpPr>
          <p:nvPr>
            <p:ph sz="quarter" idx="14"/>
          </p:nvPr>
        </p:nvSpPr>
        <p:spPr>
          <a:xfrm>
            <a:off x="488951" y="2238375"/>
            <a:ext cx="4258895" cy="3886200"/>
          </a:xfrm>
        </p:spPr>
        <p:txBody>
          <a:bodyPr/>
          <a:lstStyle/>
          <a:p>
            <a:pPr lvl="2"/>
            <a:r>
              <a:rPr lang="en-US" dirty="0"/>
              <a:t>Review the Order profile prior to ordering labs/radiology. </a:t>
            </a:r>
          </a:p>
          <a:p>
            <a:pPr lvl="2"/>
            <a:r>
              <a:rPr lang="en-US" dirty="0"/>
              <a:t>Orders that are already on the patient’s order profile do not need to be re-ordered; just direct the patient to the lab. </a:t>
            </a:r>
          </a:p>
          <a:p>
            <a:pPr lvl="2"/>
            <a:r>
              <a:rPr lang="en-US" b="1" dirty="0"/>
              <a:t>Pearl</a:t>
            </a:r>
            <a:r>
              <a:rPr lang="en-US" dirty="0"/>
              <a:t>: Referral orders won’t show up under active orders because they are considered “completed” by Cerner once the appointment has been scheduled.  To check prior referrals, select</a:t>
            </a:r>
            <a:endParaRPr lang="en-US" b="1" dirty="0"/>
          </a:p>
        </p:txBody>
      </p:sp>
      <p:sp>
        <p:nvSpPr>
          <p:cNvPr id="4" name="Date Placeholder 3"/>
          <p:cNvSpPr>
            <a:spLocks noGrp="1"/>
          </p:cNvSpPr>
          <p:nvPr>
            <p:ph type="dt" sz="half" idx="15"/>
          </p:nvPr>
        </p:nvSpPr>
        <p:spPr/>
        <p:txBody>
          <a:bodyPr/>
          <a:lstStyle/>
          <a:p>
            <a:pPr indent="-3657600"/>
            <a:r>
              <a:rPr lang="en-US"/>
              <a:t>01.31.2019</a:t>
            </a:r>
          </a:p>
        </p:txBody>
      </p:sp>
      <p:sp>
        <p:nvSpPr>
          <p:cNvPr id="5" name="Footer Placeholder 4"/>
          <p:cNvSpPr>
            <a:spLocks noGrp="1"/>
          </p:cNvSpPr>
          <p:nvPr>
            <p:ph type="ftr" sz="quarter" idx="16"/>
          </p:nvPr>
        </p:nvSpPr>
        <p:spPr/>
        <p:txBody>
          <a:bodyPr/>
          <a:lstStyle/>
          <a:p>
            <a:r>
              <a:rPr lang="en-US"/>
              <a:t>Provider Cerner Education Session 3</a:t>
            </a:r>
          </a:p>
        </p:txBody>
      </p:sp>
      <p:sp>
        <p:nvSpPr>
          <p:cNvPr id="6" name="Slide Number Placeholder 5"/>
          <p:cNvSpPr>
            <a:spLocks noGrp="1"/>
          </p:cNvSpPr>
          <p:nvPr>
            <p:ph type="sldNum" sz="quarter" idx="17"/>
          </p:nvPr>
        </p:nvSpPr>
        <p:spPr/>
        <p:txBody>
          <a:bodyPr/>
          <a:lstStyle/>
          <a:p>
            <a:fld id="{63DCA5C9-2E11-4C67-86EB-AE1DE127DC64}" type="slidenum">
              <a:rPr lang="en-US" smtClean="0"/>
              <a:pPr/>
              <a:t>20</a:t>
            </a:fld>
            <a:endParaRPr lang="en-US"/>
          </a:p>
        </p:txBody>
      </p:sp>
      <p:pic>
        <p:nvPicPr>
          <p:cNvPr id="7" name="Picture 6">
            <a:extLst>
              <a:ext uri="{FF2B5EF4-FFF2-40B4-BE49-F238E27FC236}">
                <a16:creationId xmlns:a16="http://schemas.microsoft.com/office/drawing/2014/main" id="{C7D5AD2B-4D9D-4C05-9222-C7A4512B87E3}"/>
              </a:ext>
            </a:extLst>
          </p:cNvPr>
          <p:cNvPicPr>
            <a:picLocks noChangeAspect="1"/>
          </p:cNvPicPr>
          <p:nvPr/>
        </p:nvPicPr>
        <p:blipFill>
          <a:blip r:embed="rId2"/>
          <a:stretch>
            <a:fillRect/>
          </a:stretch>
        </p:blipFill>
        <p:spPr>
          <a:xfrm>
            <a:off x="4887281" y="2238375"/>
            <a:ext cx="6817357" cy="2488335"/>
          </a:xfrm>
          <a:prstGeom prst="rect">
            <a:avLst/>
          </a:prstGeom>
        </p:spPr>
      </p:pic>
      <p:pic>
        <p:nvPicPr>
          <p:cNvPr id="8" name="Picture 7">
            <a:extLst>
              <a:ext uri="{FF2B5EF4-FFF2-40B4-BE49-F238E27FC236}">
                <a16:creationId xmlns:a16="http://schemas.microsoft.com/office/drawing/2014/main" id="{15295AFF-7202-49FC-9453-F81E8E8AC3A8}"/>
              </a:ext>
            </a:extLst>
          </p:cNvPr>
          <p:cNvPicPr>
            <a:picLocks noChangeAspect="1"/>
          </p:cNvPicPr>
          <p:nvPr/>
        </p:nvPicPr>
        <p:blipFill>
          <a:blip r:embed="rId3"/>
          <a:stretch>
            <a:fillRect/>
          </a:stretch>
        </p:blipFill>
        <p:spPr>
          <a:xfrm>
            <a:off x="685799" y="5118124"/>
            <a:ext cx="4062047" cy="323810"/>
          </a:xfrm>
          <a:prstGeom prst="rect">
            <a:avLst/>
          </a:prstGeom>
        </p:spPr>
      </p:pic>
    </p:spTree>
    <p:extLst>
      <p:ext uri="{BB962C8B-B14F-4D97-AF65-F5344CB8AC3E}">
        <p14:creationId xmlns:p14="http://schemas.microsoft.com/office/powerpoint/2010/main" val="1554985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Protocols, Proposals, JPPs and PCPs</a:t>
            </a:r>
          </a:p>
        </p:txBody>
      </p:sp>
      <p:sp>
        <p:nvSpPr>
          <p:cNvPr id="3" name="Date Placeholder 2"/>
          <p:cNvSpPr>
            <a:spLocks noGrp="1"/>
          </p:cNvSpPr>
          <p:nvPr>
            <p:ph type="dt" sz="half" idx="10"/>
          </p:nvPr>
        </p:nvSpPr>
        <p:spPr/>
        <p:txBody>
          <a:bodyPr/>
          <a:lstStyle/>
          <a:p>
            <a:pPr indent="-3657600"/>
            <a:r>
              <a:rPr lang="en-US"/>
              <a:t>01.31.2019</a:t>
            </a:r>
          </a:p>
        </p:txBody>
      </p:sp>
      <p:sp>
        <p:nvSpPr>
          <p:cNvPr id="4" name="Footer Placeholder 3"/>
          <p:cNvSpPr>
            <a:spLocks noGrp="1"/>
          </p:cNvSpPr>
          <p:nvPr>
            <p:ph type="ftr" sz="quarter" idx="11"/>
          </p:nvPr>
        </p:nvSpPr>
        <p:spPr/>
        <p:txBody>
          <a:bodyPr/>
          <a:lstStyle/>
          <a:p>
            <a:r>
              <a:rPr lang="en-US"/>
              <a:t>Provider Cerner Education Session 3</a:t>
            </a:r>
          </a:p>
        </p:txBody>
      </p:sp>
      <p:sp>
        <p:nvSpPr>
          <p:cNvPr id="5" name="Slide Number Placeholder 4"/>
          <p:cNvSpPr>
            <a:spLocks noGrp="1"/>
          </p:cNvSpPr>
          <p:nvPr>
            <p:ph type="sldNum" sz="quarter" idx="12"/>
          </p:nvPr>
        </p:nvSpPr>
        <p:spPr/>
        <p:txBody>
          <a:bodyPr/>
          <a:lstStyle/>
          <a:p>
            <a:fld id="{63DCA5C9-2E11-4C67-86EB-AE1DE127DC64}" type="slidenum">
              <a:rPr lang="en-US" smtClean="0"/>
              <a:pPr/>
              <a:t>21</a:t>
            </a:fld>
            <a:endParaRPr lang="en-US"/>
          </a:p>
        </p:txBody>
      </p:sp>
    </p:spTree>
    <p:extLst>
      <p:ext uri="{BB962C8B-B14F-4D97-AF65-F5344CB8AC3E}">
        <p14:creationId xmlns:p14="http://schemas.microsoft.com/office/powerpoint/2010/main" val="3330506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Provider v. Proposed v. Protocol Orders </a:t>
            </a:r>
          </a:p>
        </p:txBody>
      </p:sp>
      <p:sp>
        <p:nvSpPr>
          <p:cNvPr id="2" name="Date Placeholder 1"/>
          <p:cNvSpPr>
            <a:spLocks noGrp="1"/>
          </p:cNvSpPr>
          <p:nvPr>
            <p:ph type="dt" sz="half" idx="15"/>
          </p:nvPr>
        </p:nvSpPr>
        <p:spPr/>
        <p:txBody>
          <a:bodyPr/>
          <a:lstStyle/>
          <a:p>
            <a:pPr indent="-3657600"/>
            <a:r>
              <a:rPr lang="en-US"/>
              <a:t>01.31.2019</a:t>
            </a:r>
          </a:p>
        </p:txBody>
      </p:sp>
      <p:sp>
        <p:nvSpPr>
          <p:cNvPr id="4" name="Footer Placeholder 3"/>
          <p:cNvSpPr>
            <a:spLocks noGrp="1"/>
          </p:cNvSpPr>
          <p:nvPr>
            <p:ph type="ftr" sz="quarter" idx="16"/>
          </p:nvPr>
        </p:nvSpPr>
        <p:spPr/>
        <p:txBody>
          <a:bodyPr/>
          <a:lstStyle/>
          <a:p>
            <a:r>
              <a:rPr lang="en-US"/>
              <a:t>Provider Cerner Education Session 3</a:t>
            </a:r>
          </a:p>
        </p:txBody>
      </p:sp>
      <p:sp>
        <p:nvSpPr>
          <p:cNvPr id="5" name="Slide Number Placeholder 4"/>
          <p:cNvSpPr>
            <a:spLocks noGrp="1"/>
          </p:cNvSpPr>
          <p:nvPr>
            <p:ph type="sldNum" sz="quarter" idx="17"/>
          </p:nvPr>
        </p:nvSpPr>
        <p:spPr/>
        <p:txBody>
          <a:bodyPr/>
          <a:lstStyle/>
          <a:p>
            <a:fld id="{63DCA5C9-2E11-4C67-86EB-AE1DE127DC64}" type="slidenum">
              <a:rPr lang="en-US" smtClean="0"/>
              <a:pPr/>
              <a:t>22</a:t>
            </a:fld>
            <a:endParaRPr lang="en-US"/>
          </a:p>
        </p:txBody>
      </p:sp>
      <p:sp>
        <p:nvSpPr>
          <p:cNvPr id="7" name="Content Placeholder 6"/>
          <p:cNvSpPr>
            <a:spLocks noGrp="1"/>
          </p:cNvSpPr>
          <p:nvPr>
            <p:ph sz="quarter" idx="14"/>
          </p:nvPr>
        </p:nvSpPr>
        <p:spPr>
          <a:xfrm>
            <a:off x="286729" y="1960165"/>
            <a:ext cx="3573096" cy="3886200"/>
          </a:xfrm>
        </p:spPr>
        <p:txBody>
          <a:bodyPr>
            <a:normAutofit fontScale="92500" lnSpcReduction="10000"/>
          </a:bodyPr>
          <a:lstStyle/>
          <a:p>
            <a:r>
              <a:rPr lang="en-US" dirty="0"/>
              <a:t>Provider Order</a:t>
            </a:r>
          </a:p>
          <a:p>
            <a:pPr lvl="1"/>
            <a:r>
              <a:rPr lang="en-US" dirty="0"/>
              <a:t>An order for a medical action to be performed, placed by a Provider. </a:t>
            </a:r>
          </a:p>
          <a:p>
            <a:pPr lvl="1"/>
            <a:r>
              <a:rPr lang="en-US" dirty="0"/>
              <a:t>Example: CBC, Obtain a Strep Swab, X-ray, MRI of head</a:t>
            </a:r>
          </a:p>
          <a:p>
            <a:pPr lvl="2"/>
            <a:r>
              <a:rPr lang="en-US" b="1" dirty="0"/>
              <a:t>Electronically Signed at the time of ordering. </a:t>
            </a:r>
          </a:p>
          <a:p>
            <a:pPr lvl="2"/>
            <a:r>
              <a:rPr lang="en-US" b="1" dirty="0"/>
              <a:t>Considered Actionable as soon as it is placed.</a:t>
            </a:r>
          </a:p>
          <a:p>
            <a:pPr lvl="2"/>
            <a:r>
              <a:rPr lang="en-US" dirty="0"/>
              <a:t>Performed by: </a:t>
            </a:r>
          </a:p>
          <a:p>
            <a:pPr lvl="3"/>
            <a:r>
              <a:rPr lang="en-US" dirty="0"/>
              <a:t>Physician</a:t>
            </a:r>
          </a:p>
          <a:p>
            <a:pPr lvl="3"/>
            <a:r>
              <a:rPr lang="en-US" dirty="0"/>
              <a:t>Nurse Practitioners </a:t>
            </a:r>
          </a:p>
          <a:p>
            <a:pPr lvl="3"/>
            <a:r>
              <a:rPr lang="en-US" dirty="0"/>
              <a:t>Physician Assistants </a:t>
            </a:r>
          </a:p>
        </p:txBody>
      </p:sp>
      <p:sp>
        <p:nvSpPr>
          <p:cNvPr id="8" name="Content Placeholder 6"/>
          <p:cNvSpPr txBox="1">
            <a:spLocks/>
          </p:cNvSpPr>
          <p:nvPr/>
        </p:nvSpPr>
        <p:spPr>
          <a:xfrm>
            <a:off x="4066444" y="1960165"/>
            <a:ext cx="3921369" cy="3886200"/>
          </a:xfrm>
          <a:prstGeom prst="rect">
            <a:avLst/>
          </a:prstGeom>
        </p:spPr>
        <p:txBody>
          <a:bodyPr vert="horz" lIns="0" tIns="0" rIns="0" bIns="0" rtlCol="0">
            <a:normAutofit fontScale="92500" lnSpcReduction="10000"/>
          </a:bodyPr>
          <a:lstStyle>
            <a:lvl1pPr marL="0" indent="0" algn="l" defTabSz="914400" rtl="0" eaLnBrk="1" latinLnBrk="0" hangingPunct="1">
              <a:lnSpc>
                <a:spcPts val="2600"/>
              </a:lnSpc>
              <a:spcBef>
                <a:spcPts val="0"/>
              </a:spcBef>
              <a:spcAft>
                <a:spcPts val="900"/>
              </a:spcAft>
              <a:buFont typeface="Arial" panose="020B0604020202020204" pitchFamily="34" charset="0"/>
              <a:buNone/>
              <a:defRPr sz="2400" kern="1200">
                <a:solidFill>
                  <a:srgbClr val="006877"/>
                </a:solidFill>
                <a:latin typeface="+mn-lt"/>
                <a:ea typeface="+mn-ea"/>
                <a:cs typeface="+mn-cs"/>
              </a:defRPr>
            </a:lvl1pPr>
            <a:lvl2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rgbClr val="777777"/>
                </a:solidFill>
                <a:latin typeface="+mn-lt"/>
                <a:ea typeface="+mn-ea"/>
                <a:cs typeface="+mn-cs"/>
              </a:defRPr>
            </a:lvl2pPr>
            <a:lvl3pPr marL="283464" indent="-283464"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3pPr>
            <a:lvl4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4pPr>
            <a:lvl5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5pPr>
            <a:lvl6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6pPr>
            <a:lvl7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7pPr>
            <a:lvl8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8pPr>
            <a:lvl9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9pPr>
          </a:lstStyle>
          <a:p>
            <a:r>
              <a:rPr lang="en-US" dirty="0"/>
              <a:t>Proposed Order</a:t>
            </a:r>
          </a:p>
          <a:p>
            <a:pPr lvl="1"/>
            <a:r>
              <a:rPr lang="en-US" dirty="0"/>
              <a:t>A “pre-order” that requires a provider signature before it can be acted upon. </a:t>
            </a:r>
          </a:p>
          <a:p>
            <a:pPr lvl="1"/>
            <a:r>
              <a:rPr lang="en-US" dirty="0"/>
              <a:t>Example: CBC, CMP, X-ray, CT Scans </a:t>
            </a:r>
          </a:p>
          <a:p>
            <a:pPr lvl="2"/>
            <a:r>
              <a:rPr lang="en-US" dirty="0"/>
              <a:t>Requires a provider co-signature within 48 hours, or sooner if action is needed. </a:t>
            </a:r>
          </a:p>
          <a:p>
            <a:pPr lvl="2"/>
            <a:r>
              <a:rPr lang="en-US" b="1" dirty="0"/>
              <a:t>Not live or actionable until co-signed.</a:t>
            </a:r>
          </a:p>
          <a:p>
            <a:pPr lvl="2"/>
            <a:r>
              <a:rPr lang="en-US" dirty="0"/>
              <a:t>Performed by: </a:t>
            </a:r>
          </a:p>
          <a:p>
            <a:pPr lvl="3"/>
            <a:r>
              <a:rPr lang="en-US" dirty="0"/>
              <a:t>Certified clerical</a:t>
            </a:r>
          </a:p>
          <a:p>
            <a:pPr lvl="3"/>
            <a:r>
              <a:rPr lang="en-US" dirty="0"/>
              <a:t>MA</a:t>
            </a:r>
          </a:p>
          <a:p>
            <a:pPr lvl="3"/>
            <a:r>
              <a:rPr lang="en-US" dirty="0"/>
              <a:t>LPN</a:t>
            </a:r>
          </a:p>
          <a:p>
            <a:pPr lvl="3"/>
            <a:r>
              <a:rPr lang="en-US" dirty="0"/>
              <a:t>RN</a:t>
            </a:r>
          </a:p>
        </p:txBody>
      </p:sp>
      <p:sp>
        <p:nvSpPr>
          <p:cNvPr id="9" name="Content Placeholder 6"/>
          <p:cNvSpPr txBox="1">
            <a:spLocks/>
          </p:cNvSpPr>
          <p:nvPr/>
        </p:nvSpPr>
        <p:spPr>
          <a:xfrm>
            <a:off x="8194433" y="1960165"/>
            <a:ext cx="3851029" cy="4520802"/>
          </a:xfrm>
          <a:prstGeom prst="rect">
            <a:avLst/>
          </a:prstGeom>
        </p:spPr>
        <p:txBody>
          <a:bodyPr vert="horz" lIns="0" tIns="0" rIns="0" bIns="0" rtlCol="0">
            <a:normAutofit fontScale="92500" lnSpcReduction="20000"/>
          </a:bodyPr>
          <a:lstStyle>
            <a:lvl1pPr marL="0" indent="0" algn="l" defTabSz="914400" rtl="0" eaLnBrk="1" latinLnBrk="0" hangingPunct="1">
              <a:lnSpc>
                <a:spcPts val="2600"/>
              </a:lnSpc>
              <a:spcBef>
                <a:spcPts val="0"/>
              </a:spcBef>
              <a:spcAft>
                <a:spcPts val="900"/>
              </a:spcAft>
              <a:buFont typeface="Arial" panose="020B0604020202020204" pitchFamily="34" charset="0"/>
              <a:buNone/>
              <a:defRPr sz="2400" kern="1200">
                <a:solidFill>
                  <a:srgbClr val="006877"/>
                </a:solidFill>
                <a:latin typeface="+mn-lt"/>
                <a:ea typeface="+mn-ea"/>
                <a:cs typeface="+mn-cs"/>
              </a:defRPr>
            </a:lvl1pPr>
            <a:lvl2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rgbClr val="777777"/>
                </a:solidFill>
                <a:latin typeface="+mn-lt"/>
                <a:ea typeface="+mn-ea"/>
                <a:cs typeface="+mn-cs"/>
              </a:defRPr>
            </a:lvl2pPr>
            <a:lvl3pPr marL="283464" indent="-283464"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3pPr>
            <a:lvl4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4pPr>
            <a:lvl5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5pPr>
            <a:lvl6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6pPr>
            <a:lvl7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7pPr>
            <a:lvl8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8pPr>
            <a:lvl9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9pPr>
          </a:lstStyle>
          <a:p>
            <a:r>
              <a:rPr lang="en-US" dirty="0"/>
              <a:t>Protocol Order</a:t>
            </a:r>
          </a:p>
          <a:p>
            <a:pPr lvl="1"/>
            <a:r>
              <a:rPr lang="en-US" dirty="0"/>
              <a:t>An order that follows specific criteria, as written within an approved Joint Practice Protocol or Patient Care Protocol. </a:t>
            </a:r>
          </a:p>
          <a:p>
            <a:pPr lvl="2"/>
            <a:r>
              <a:rPr lang="en-US" b="1" dirty="0"/>
              <a:t>Considered live and Actionable as soon as it is placed.</a:t>
            </a:r>
          </a:p>
          <a:p>
            <a:pPr lvl="2"/>
            <a:r>
              <a:rPr lang="en-US" dirty="0"/>
              <a:t>Requires a provider co-signature within 48 hours. </a:t>
            </a:r>
          </a:p>
          <a:p>
            <a:pPr lvl="2"/>
            <a:r>
              <a:rPr lang="en-US" dirty="0"/>
              <a:t>Limited to details/conditions within the applicable Joint Practice Protocol/Patient Care Protocol. </a:t>
            </a:r>
          </a:p>
          <a:p>
            <a:pPr lvl="2"/>
            <a:r>
              <a:rPr lang="en-US" dirty="0"/>
              <a:t>Performed by: </a:t>
            </a:r>
          </a:p>
          <a:p>
            <a:pPr lvl="3"/>
            <a:r>
              <a:rPr lang="en-US" dirty="0"/>
              <a:t>Certified clerical</a:t>
            </a:r>
          </a:p>
          <a:p>
            <a:pPr lvl="3"/>
            <a:r>
              <a:rPr lang="en-US" dirty="0"/>
              <a:t>MA</a:t>
            </a:r>
          </a:p>
          <a:p>
            <a:pPr lvl="3"/>
            <a:r>
              <a:rPr lang="en-US" dirty="0"/>
              <a:t>LPN</a:t>
            </a:r>
          </a:p>
          <a:p>
            <a:pPr lvl="3"/>
            <a:r>
              <a:rPr lang="en-US" dirty="0"/>
              <a:t>RN</a:t>
            </a:r>
          </a:p>
        </p:txBody>
      </p:sp>
    </p:spTree>
    <p:extLst>
      <p:ext uri="{BB962C8B-B14F-4D97-AF65-F5344CB8AC3E}">
        <p14:creationId xmlns:p14="http://schemas.microsoft.com/office/powerpoint/2010/main" val="2667477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v. Protocol Orders </a:t>
            </a:r>
          </a:p>
        </p:txBody>
      </p:sp>
      <p:sp>
        <p:nvSpPr>
          <p:cNvPr id="4" name="Date Placeholder 3"/>
          <p:cNvSpPr>
            <a:spLocks noGrp="1"/>
          </p:cNvSpPr>
          <p:nvPr>
            <p:ph type="dt" sz="half" idx="15"/>
          </p:nvPr>
        </p:nvSpPr>
        <p:spPr/>
        <p:txBody>
          <a:bodyPr/>
          <a:lstStyle/>
          <a:p>
            <a:pPr indent="-3657600"/>
            <a:r>
              <a:rPr lang="en-US"/>
              <a:t>01.31.2019</a:t>
            </a:r>
          </a:p>
        </p:txBody>
      </p:sp>
      <p:sp>
        <p:nvSpPr>
          <p:cNvPr id="5" name="Footer Placeholder 4"/>
          <p:cNvSpPr>
            <a:spLocks noGrp="1"/>
          </p:cNvSpPr>
          <p:nvPr>
            <p:ph type="ftr" sz="quarter" idx="16"/>
          </p:nvPr>
        </p:nvSpPr>
        <p:spPr/>
        <p:txBody>
          <a:bodyPr/>
          <a:lstStyle/>
          <a:p>
            <a:r>
              <a:rPr lang="en-US"/>
              <a:t>Provider Cerner Education Session 3</a:t>
            </a:r>
          </a:p>
        </p:txBody>
      </p:sp>
      <p:sp>
        <p:nvSpPr>
          <p:cNvPr id="6" name="Slide Number Placeholder 5"/>
          <p:cNvSpPr>
            <a:spLocks noGrp="1"/>
          </p:cNvSpPr>
          <p:nvPr>
            <p:ph type="sldNum" sz="quarter" idx="17"/>
          </p:nvPr>
        </p:nvSpPr>
        <p:spPr/>
        <p:txBody>
          <a:bodyPr/>
          <a:lstStyle/>
          <a:p>
            <a:fld id="{63DCA5C9-2E11-4C67-86EB-AE1DE127DC64}" type="slidenum">
              <a:rPr lang="en-US" smtClean="0"/>
              <a:pPr/>
              <a:t>23</a:t>
            </a:fld>
            <a:endParaRPr lang="en-US"/>
          </a:p>
        </p:txBody>
      </p:sp>
      <p:pic>
        <p:nvPicPr>
          <p:cNvPr id="8" name="Content Placeholder 7">
            <a:extLst>
              <a:ext uri="{FF2B5EF4-FFF2-40B4-BE49-F238E27FC236}">
                <a16:creationId xmlns:a16="http://schemas.microsoft.com/office/drawing/2014/main" id="{A6171DC3-D590-4ADB-B7D9-2A10D59AC5DF}"/>
              </a:ext>
            </a:extLst>
          </p:cNvPr>
          <p:cNvPicPr>
            <a:picLocks noGrp="1" noChangeAspect="1"/>
          </p:cNvPicPr>
          <p:nvPr>
            <p:ph sz="quarter" idx="14"/>
          </p:nvPr>
        </p:nvPicPr>
        <p:blipFill rotWithShape="1">
          <a:blip r:embed="rId2"/>
          <a:srcRect r="1284" b="-1"/>
          <a:stretch/>
        </p:blipFill>
        <p:spPr>
          <a:xfrm>
            <a:off x="1408223" y="1960165"/>
            <a:ext cx="8091838" cy="3886200"/>
          </a:xfrm>
          <a:prstGeom prst="rect">
            <a:avLst/>
          </a:prstGeom>
          <a:effectLst>
            <a:outerShdw blurRad="50800" dist="38100" dir="5400000" algn="t" rotWithShape="0">
              <a:prstClr val="black">
                <a:alpha val="40000"/>
              </a:prstClr>
            </a:outerShdw>
          </a:effectLst>
          <a:scene3d>
            <a:camera prst="orthographicFront"/>
            <a:lightRig rig="threePt" dir="t"/>
          </a:scene3d>
          <a:sp3d>
            <a:bevelT w="152400" h="50800" prst="softRound"/>
          </a:sp3d>
        </p:spPr>
      </p:pic>
    </p:spTree>
    <p:extLst>
      <p:ext uri="{BB962C8B-B14F-4D97-AF65-F5344CB8AC3E}">
        <p14:creationId xmlns:p14="http://schemas.microsoft.com/office/powerpoint/2010/main" val="2912306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JPP v. PCP</a:t>
            </a:r>
          </a:p>
        </p:txBody>
      </p:sp>
      <p:sp>
        <p:nvSpPr>
          <p:cNvPr id="3" name="Content Placeholder 2"/>
          <p:cNvSpPr>
            <a:spLocks noGrp="1"/>
          </p:cNvSpPr>
          <p:nvPr>
            <p:ph sz="quarter" idx="14"/>
          </p:nvPr>
        </p:nvSpPr>
        <p:spPr>
          <a:xfrm>
            <a:off x="6891867" y="2240280"/>
            <a:ext cx="4813300" cy="4240687"/>
          </a:xfrm>
        </p:spPr>
        <p:txBody>
          <a:bodyPr>
            <a:normAutofit/>
          </a:bodyPr>
          <a:lstStyle/>
          <a:p>
            <a:r>
              <a:rPr lang="en-US" dirty="0"/>
              <a:t>Patient Care Protocol (PCP) </a:t>
            </a:r>
          </a:p>
          <a:p>
            <a:pPr lvl="1"/>
            <a:r>
              <a:rPr lang="en-US" dirty="0"/>
              <a:t>A protocol for the care of a specific patient condition or situation which designates the actions members of clinical care team may take based on specific criteria. The protocol may designate the clinical staff and orders that can be entered in a “Protocol” Ordering mode. </a:t>
            </a:r>
          </a:p>
          <a:p>
            <a:pPr lvl="2"/>
            <a:r>
              <a:rPr lang="en-US" dirty="0"/>
              <a:t>Orders placed under a PCP are entered as an </a:t>
            </a:r>
            <a:r>
              <a:rPr lang="en-US" b="1" dirty="0"/>
              <a:t>order </a:t>
            </a:r>
            <a:r>
              <a:rPr lang="en-US" dirty="0"/>
              <a:t>via </a:t>
            </a:r>
            <a:r>
              <a:rPr lang="en-US" b="1" dirty="0"/>
              <a:t>“need co-signature” </a:t>
            </a:r>
            <a:r>
              <a:rPr lang="en-US" dirty="0"/>
              <a:t>communication type, and are actionable immediately.</a:t>
            </a:r>
          </a:p>
          <a:p>
            <a:pPr lvl="2"/>
            <a:r>
              <a:rPr lang="en-US" dirty="0"/>
              <a:t>Orders require a provider signature, which can be within a 48 hour time period. </a:t>
            </a:r>
          </a:p>
          <a:p>
            <a:pPr lvl="2"/>
            <a:r>
              <a:rPr lang="en-US" dirty="0"/>
              <a:t>Formal vetting process before use. </a:t>
            </a:r>
          </a:p>
        </p:txBody>
      </p:sp>
      <p:sp>
        <p:nvSpPr>
          <p:cNvPr id="7" name="Content Placeholder 6"/>
          <p:cNvSpPr>
            <a:spLocks noGrp="1"/>
          </p:cNvSpPr>
          <p:nvPr>
            <p:ph sz="quarter" idx="15"/>
          </p:nvPr>
        </p:nvSpPr>
        <p:spPr>
          <a:xfrm>
            <a:off x="484715" y="2240694"/>
            <a:ext cx="5713862" cy="3886200"/>
          </a:xfrm>
        </p:spPr>
        <p:txBody>
          <a:bodyPr>
            <a:normAutofit/>
          </a:bodyPr>
          <a:lstStyle/>
          <a:p>
            <a:r>
              <a:rPr lang="en-US" dirty="0"/>
              <a:t>Joint Practice Protocol (JPP)</a:t>
            </a:r>
          </a:p>
          <a:p>
            <a:pPr lvl="1"/>
            <a:r>
              <a:rPr lang="en-US" dirty="0"/>
              <a:t>A licensed independent practitioner (LIP) signed list of prn orders which members of the clinical care team may initiate based on specific criteria. </a:t>
            </a:r>
          </a:p>
          <a:p>
            <a:pPr lvl="2"/>
            <a:r>
              <a:rPr lang="en-US" dirty="0"/>
              <a:t>A </a:t>
            </a:r>
            <a:r>
              <a:rPr lang="en-US" b="1" dirty="0"/>
              <a:t>Pre-Activated </a:t>
            </a:r>
            <a:r>
              <a:rPr lang="en-US" dirty="0"/>
              <a:t>set of prn orders that can be used under specific circumstances. </a:t>
            </a:r>
          </a:p>
          <a:p>
            <a:pPr lvl="2"/>
            <a:r>
              <a:rPr lang="en-US" dirty="0"/>
              <a:t>Requires a provider signature once </a:t>
            </a:r>
            <a:r>
              <a:rPr lang="en-US" b="1" dirty="0"/>
              <a:t>yearly. </a:t>
            </a:r>
            <a:endParaRPr lang="en-US" dirty="0"/>
          </a:p>
          <a:p>
            <a:pPr lvl="2"/>
            <a:r>
              <a:rPr lang="en-US" dirty="0"/>
              <a:t>Orders entered under a JPP are entered by MA as an </a:t>
            </a:r>
            <a:r>
              <a:rPr lang="en-US" b="1" dirty="0"/>
              <a:t>order</a:t>
            </a:r>
            <a:r>
              <a:rPr lang="en-US" dirty="0"/>
              <a:t> via the  </a:t>
            </a:r>
            <a:r>
              <a:rPr lang="en-US" b="1" dirty="0"/>
              <a:t>“protocol” communication type</a:t>
            </a:r>
            <a:r>
              <a:rPr lang="en-US" dirty="0"/>
              <a:t>, and are actionable immediately. </a:t>
            </a:r>
          </a:p>
          <a:p>
            <a:pPr lvl="2"/>
            <a:r>
              <a:rPr lang="en-US" dirty="0"/>
              <a:t>Extensive adoption in Centricity. </a:t>
            </a:r>
          </a:p>
          <a:p>
            <a:pPr lvl="2"/>
            <a:r>
              <a:rPr lang="en-US" dirty="0"/>
              <a:t>Formal vetting process before use. </a:t>
            </a:r>
          </a:p>
        </p:txBody>
      </p:sp>
      <p:sp>
        <p:nvSpPr>
          <p:cNvPr id="4" name="Date Placeholder 3"/>
          <p:cNvSpPr>
            <a:spLocks noGrp="1"/>
          </p:cNvSpPr>
          <p:nvPr>
            <p:ph type="dt" sz="half" idx="16"/>
          </p:nvPr>
        </p:nvSpPr>
        <p:spPr/>
        <p:txBody>
          <a:bodyPr/>
          <a:lstStyle/>
          <a:p>
            <a:pPr indent="-3657600"/>
            <a:r>
              <a:rPr lang="en-US"/>
              <a:t>01.31.2019</a:t>
            </a:r>
          </a:p>
        </p:txBody>
      </p:sp>
      <p:sp>
        <p:nvSpPr>
          <p:cNvPr id="5" name="Footer Placeholder 4"/>
          <p:cNvSpPr>
            <a:spLocks noGrp="1"/>
          </p:cNvSpPr>
          <p:nvPr>
            <p:ph type="ftr" sz="quarter" idx="17"/>
          </p:nvPr>
        </p:nvSpPr>
        <p:spPr/>
        <p:txBody>
          <a:bodyPr/>
          <a:lstStyle/>
          <a:p>
            <a:r>
              <a:rPr lang="en-US"/>
              <a:t>Provider Cerner Education Session 3</a:t>
            </a:r>
          </a:p>
        </p:txBody>
      </p:sp>
      <p:sp>
        <p:nvSpPr>
          <p:cNvPr id="6" name="Slide Number Placeholder 5"/>
          <p:cNvSpPr>
            <a:spLocks noGrp="1"/>
          </p:cNvSpPr>
          <p:nvPr>
            <p:ph type="sldNum" sz="quarter" idx="18"/>
          </p:nvPr>
        </p:nvSpPr>
        <p:spPr/>
        <p:txBody>
          <a:bodyPr/>
          <a:lstStyle/>
          <a:p>
            <a:fld id="{63DCA5C9-2E11-4C67-86EB-AE1DE127DC64}" type="slidenum">
              <a:rPr lang="en-US" smtClean="0"/>
              <a:pPr/>
              <a:t>24</a:t>
            </a:fld>
            <a:endParaRPr lang="en-US"/>
          </a:p>
        </p:txBody>
      </p:sp>
    </p:spTree>
    <p:extLst>
      <p:ext uri="{BB962C8B-B14F-4D97-AF65-F5344CB8AC3E}">
        <p14:creationId xmlns:p14="http://schemas.microsoft.com/office/powerpoint/2010/main" val="1162361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JPP and the Recommendations Component </a:t>
            </a:r>
          </a:p>
        </p:txBody>
      </p:sp>
      <p:sp>
        <p:nvSpPr>
          <p:cNvPr id="3" name="Content Placeholder 2"/>
          <p:cNvSpPr>
            <a:spLocks noGrp="1"/>
          </p:cNvSpPr>
          <p:nvPr>
            <p:ph sz="quarter" idx="14"/>
          </p:nvPr>
        </p:nvSpPr>
        <p:spPr>
          <a:xfrm>
            <a:off x="761513" y="2141659"/>
            <a:ext cx="8656320" cy="3886200"/>
          </a:xfrm>
        </p:spPr>
        <p:txBody>
          <a:bodyPr/>
          <a:lstStyle/>
          <a:p>
            <a:r>
              <a:rPr lang="en-US" dirty="0"/>
              <a:t>If the JPP has not been signed, it will be available to be ordered: </a:t>
            </a:r>
          </a:p>
        </p:txBody>
      </p:sp>
      <p:sp>
        <p:nvSpPr>
          <p:cNvPr id="4" name="Date Placeholder 3"/>
          <p:cNvSpPr>
            <a:spLocks noGrp="1"/>
          </p:cNvSpPr>
          <p:nvPr>
            <p:ph type="dt" sz="half" idx="15"/>
          </p:nvPr>
        </p:nvSpPr>
        <p:spPr/>
        <p:txBody>
          <a:bodyPr/>
          <a:lstStyle/>
          <a:p>
            <a:pPr indent="-3657600"/>
            <a:r>
              <a:rPr lang="en-US"/>
              <a:t>01.31.2019</a:t>
            </a:r>
          </a:p>
        </p:txBody>
      </p:sp>
      <p:sp>
        <p:nvSpPr>
          <p:cNvPr id="5" name="Footer Placeholder 4"/>
          <p:cNvSpPr>
            <a:spLocks noGrp="1"/>
          </p:cNvSpPr>
          <p:nvPr>
            <p:ph type="ftr" sz="quarter" idx="16"/>
          </p:nvPr>
        </p:nvSpPr>
        <p:spPr/>
        <p:txBody>
          <a:bodyPr/>
          <a:lstStyle/>
          <a:p>
            <a:r>
              <a:rPr lang="en-US"/>
              <a:t>Provider Cerner Education Session 3</a:t>
            </a:r>
          </a:p>
        </p:txBody>
      </p:sp>
      <p:sp>
        <p:nvSpPr>
          <p:cNvPr id="6" name="Slide Number Placeholder 5"/>
          <p:cNvSpPr>
            <a:spLocks noGrp="1"/>
          </p:cNvSpPr>
          <p:nvPr>
            <p:ph type="sldNum" sz="quarter" idx="17"/>
          </p:nvPr>
        </p:nvSpPr>
        <p:spPr/>
        <p:txBody>
          <a:bodyPr/>
          <a:lstStyle/>
          <a:p>
            <a:fld id="{63DCA5C9-2E11-4C67-86EB-AE1DE127DC64}" type="slidenum">
              <a:rPr lang="en-US" smtClean="0"/>
              <a:pPr/>
              <a:t>25</a:t>
            </a:fld>
            <a:endParaRPr lang="en-US"/>
          </a:p>
        </p:txBody>
      </p:sp>
      <p:pic>
        <p:nvPicPr>
          <p:cNvPr id="7" name="Picture 6">
            <a:extLst>
              <a:ext uri="{FF2B5EF4-FFF2-40B4-BE49-F238E27FC236}">
                <a16:creationId xmlns:a16="http://schemas.microsoft.com/office/drawing/2014/main" id="{4B4BF62F-972C-4B5F-9ABE-B299CDECFB34}"/>
              </a:ext>
            </a:extLst>
          </p:cNvPr>
          <p:cNvPicPr>
            <a:picLocks noChangeAspect="1"/>
          </p:cNvPicPr>
          <p:nvPr/>
        </p:nvPicPr>
        <p:blipFill>
          <a:blip r:embed="rId2"/>
          <a:stretch>
            <a:fillRect/>
          </a:stretch>
        </p:blipFill>
        <p:spPr>
          <a:xfrm>
            <a:off x="1276477" y="2650884"/>
            <a:ext cx="9142857" cy="2504762"/>
          </a:xfrm>
          <a:prstGeom prst="rect">
            <a:avLst/>
          </a:prstGeom>
        </p:spPr>
      </p:pic>
      <p:sp>
        <p:nvSpPr>
          <p:cNvPr id="8" name="Speech Bubble: Oval 4">
            <a:extLst>
              <a:ext uri="{FF2B5EF4-FFF2-40B4-BE49-F238E27FC236}">
                <a16:creationId xmlns:a16="http://schemas.microsoft.com/office/drawing/2014/main" id="{31CD3758-D177-47EB-8242-C29DF5207E5B}"/>
              </a:ext>
            </a:extLst>
          </p:cNvPr>
          <p:cNvSpPr/>
          <p:nvPr/>
        </p:nvSpPr>
        <p:spPr bwMode="auto">
          <a:xfrm>
            <a:off x="3222754" y="3641484"/>
            <a:ext cx="914400" cy="612648"/>
          </a:xfrm>
          <a:prstGeom prst="wedgeEllipseCallou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r" defTabSz="914400" fontAlgn="base">
              <a:spcBef>
                <a:spcPct val="0"/>
              </a:spcBef>
              <a:spcAft>
                <a:spcPct val="0"/>
              </a:spcAft>
            </a:pPr>
            <a:r>
              <a:rPr lang="en-US" sz="1050" dirty="0">
                <a:latin typeface="Arial" charset="0"/>
              </a:rPr>
              <a:t>Select to order</a:t>
            </a:r>
          </a:p>
        </p:txBody>
      </p:sp>
    </p:spTree>
    <p:extLst>
      <p:ext uri="{BB962C8B-B14F-4D97-AF65-F5344CB8AC3E}">
        <p14:creationId xmlns:p14="http://schemas.microsoft.com/office/powerpoint/2010/main" val="3683456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JPP and the Recommendations Component </a:t>
            </a:r>
            <a:endParaRPr lang="en-US" dirty="0"/>
          </a:p>
        </p:txBody>
      </p:sp>
      <p:sp>
        <p:nvSpPr>
          <p:cNvPr id="3" name="Content Placeholder 2"/>
          <p:cNvSpPr>
            <a:spLocks noGrp="1"/>
          </p:cNvSpPr>
          <p:nvPr>
            <p:ph sz="quarter" idx="14"/>
          </p:nvPr>
        </p:nvSpPr>
        <p:spPr>
          <a:xfrm>
            <a:off x="615461" y="1784838"/>
            <a:ext cx="8529809" cy="4339737"/>
          </a:xfrm>
        </p:spPr>
        <p:txBody>
          <a:bodyPr/>
          <a:lstStyle/>
          <a:p>
            <a:r>
              <a:rPr lang="en-US" dirty="0"/>
              <a:t>JPP Absence means it has been ordered</a:t>
            </a:r>
          </a:p>
          <a:p>
            <a:endParaRPr lang="en-US" dirty="0"/>
          </a:p>
          <a:p>
            <a:endParaRPr lang="en-US" dirty="0"/>
          </a:p>
          <a:p>
            <a:endParaRPr lang="en-US" dirty="0"/>
          </a:p>
          <a:p>
            <a:endParaRPr lang="en-US" dirty="0"/>
          </a:p>
          <a:p>
            <a:r>
              <a:rPr lang="en-US" dirty="0"/>
              <a:t>Will be visible in Historical recommendations </a:t>
            </a:r>
          </a:p>
        </p:txBody>
      </p:sp>
      <p:sp>
        <p:nvSpPr>
          <p:cNvPr id="4" name="Date Placeholder 3"/>
          <p:cNvSpPr>
            <a:spLocks noGrp="1"/>
          </p:cNvSpPr>
          <p:nvPr>
            <p:ph type="dt" sz="half" idx="15"/>
          </p:nvPr>
        </p:nvSpPr>
        <p:spPr/>
        <p:txBody>
          <a:bodyPr/>
          <a:lstStyle/>
          <a:p>
            <a:pPr indent="-3657600"/>
            <a:r>
              <a:rPr lang="en-US"/>
              <a:t>01.31.2019</a:t>
            </a:r>
          </a:p>
        </p:txBody>
      </p:sp>
      <p:sp>
        <p:nvSpPr>
          <p:cNvPr id="5" name="Footer Placeholder 4"/>
          <p:cNvSpPr>
            <a:spLocks noGrp="1"/>
          </p:cNvSpPr>
          <p:nvPr>
            <p:ph type="ftr" sz="quarter" idx="16"/>
          </p:nvPr>
        </p:nvSpPr>
        <p:spPr/>
        <p:txBody>
          <a:bodyPr/>
          <a:lstStyle/>
          <a:p>
            <a:r>
              <a:rPr lang="en-US"/>
              <a:t>Provider Cerner Education Session 3</a:t>
            </a:r>
          </a:p>
        </p:txBody>
      </p:sp>
      <p:sp>
        <p:nvSpPr>
          <p:cNvPr id="6" name="Slide Number Placeholder 5"/>
          <p:cNvSpPr>
            <a:spLocks noGrp="1"/>
          </p:cNvSpPr>
          <p:nvPr>
            <p:ph type="sldNum" sz="quarter" idx="17"/>
          </p:nvPr>
        </p:nvSpPr>
        <p:spPr/>
        <p:txBody>
          <a:bodyPr/>
          <a:lstStyle/>
          <a:p>
            <a:fld id="{63DCA5C9-2E11-4C67-86EB-AE1DE127DC64}" type="slidenum">
              <a:rPr lang="en-US" smtClean="0"/>
              <a:pPr/>
              <a:t>26</a:t>
            </a:fld>
            <a:endParaRPr lang="en-US"/>
          </a:p>
        </p:txBody>
      </p:sp>
      <p:pic>
        <p:nvPicPr>
          <p:cNvPr id="7" name="Content Placeholder 3">
            <a:extLst>
              <a:ext uri="{FF2B5EF4-FFF2-40B4-BE49-F238E27FC236}">
                <a16:creationId xmlns:a16="http://schemas.microsoft.com/office/drawing/2014/main" id="{EA64E168-B47F-4068-8476-2465457A2562}"/>
              </a:ext>
            </a:extLst>
          </p:cNvPr>
          <p:cNvPicPr>
            <a:picLocks noChangeAspect="1"/>
          </p:cNvPicPr>
          <p:nvPr/>
        </p:nvPicPr>
        <p:blipFill>
          <a:blip r:embed="rId2"/>
          <a:stretch>
            <a:fillRect/>
          </a:stretch>
        </p:blipFill>
        <p:spPr>
          <a:xfrm>
            <a:off x="615461" y="2223934"/>
            <a:ext cx="8239674" cy="1600200"/>
          </a:xfrm>
          <a:prstGeom prst="rect">
            <a:avLst/>
          </a:prstGeom>
        </p:spPr>
      </p:pic>
      <p:pic>
        <p:nvPicPr>
          <p:cNvPr id="8" name="Picture 7">
            <a:extLst>
              <a:ext uri="{FF2B5EF4-FFF2-40B4-BE49-F238E27FC236}">
                <a16:creationId xmlns:a16="http://schemas.microsoft.com/office/drawing/2014/main" id="{A1F17F96-A094-4AAF-9621-EA91B44CD650}"/>
              </a:ext>
            </a:extLst>
          </p:cNvPr>
          <p:cNvPicPr>
            <a:picLocks noChangeAspect="1"/>
          </p:cNvPicPr>
          <p:nvPr/>
        </p:nvPicPr>
        <p:blipFill>
          <a:blip r:embed="rId3"/>
          <a:stretch>
            <a:fillRect/>
          </a:stretch>
        </p:blipFill>
        <p:spPr>
          <a:xfrm>
            <a:off x="615461" y="4538460"/>
            <a:ext cx="9144000" cy="1764311"/>
          </a:xfrm>
          <a:prstGeom prst="rect">
            <a:avLst/>
          </a:prstGeom>
        </p:spPr>
      </p:pic>
    </p:spTree>
    <p:extLst>
      <p:ext uri="{BB962C8B-B14F-4D97-AF65-F5344CB8AC3E}">
        <p14:creationId xmlns:p14="http://schemas.microsoft.com/office/powerpoint/2010/main" val="441541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JPP and the Recommendations Component </a:t>
            </a:r>
            <a:endParaRPr lang="en-US" dirty="0"/>
          </a:p>
        </p:txBody>
      </p:sp>
      <p:sp>
        <p:nvSpPr>
          <p:cNvPr id="3" name="Content Placeholder 2"/>
          <p:cNvSpPr>
            <a:spLocks noGrp="1"/>
          </p:cNvSpPr>
          <p:nvPr>
            <p:ph sz="quarter" idx="14"/>
          </p:nvPr>
        </p:nvSpPr>
        <p:spPr>
          <a:xfrm>
            <a:off x="485198" y="2206285"/>
            <a:ext cx="3414833" cy="3886200"/>
          </a:xfrm>
        </p:spPr>
        <p:txBody>
          <a:bodyPr/>
          <a:lstStyle/>
          <a:p>
            <a:r>
              <a:rPr lang="en-US" dirty="0"/>
              <a:t>Once placed, JPP orders available on Quick-order M-Page</a:t>
            </a:r>
          </a:p>
        </p:txBody>
      </p:sp>
      <p:sp>
        <p:nvSpPr>
          <p:cNvPr id="4" name="Date Placeholder 3"/>
          <p:cNvSpPr>
            <a:spLocks noGrp="1"/>
          </p:cNvSpPr>
          <p:nvPr>
            <p:ph type="dt" sz="half" idx="15"/>
          </p:nvPr>
        </p:nvSpPr>
        <p:spPr/>
        <p:txBody>
          <a:bodyPr/>
          <a:lstStyle/>
          <a:p>
            <a:pPr indent="-3657600"/>
            <a:r>
              <a:rPr lang="en-US"/>
              <a:t>01.31.2019</a:t>
            </a:r>
          </a:p>
        </p:txBody>
      </p:sp>
      <p:sp>
        <p:nvSpPr>
          <p:cNvPr id="5" name="Footer Placeholder 4"/>
          <p:cNvSpPr>
            <a:spLocks noGrp="1"/>
          </p:cNvSpPr>
          <p:nvPr>
            <p:ph type="ftr" sz="quarter" idx="16"/>
          </p:nvPr>
        </p:nvSpPr>
        <p:spPr/>
        <p:txBody>
          <a:bodyPr/>
          <a:lstStyle/>
          <a:p>
            <a:r>
              <a:rPr lang="en-US"/>
              <a:t>Provider Cerner Education Session 3</a:t>
            </a:r>
          </a:p>
        </p:txBody>
      </p:sp>
      <p:sp>
        <p:nvSpPr>
          <p:cNvPr id="6" name="Slide Number Placeholder 5"/>
          <p:cNvSpPr>
            <a:spLocks noGrp="1"/>
          </p:cNvSpPr>
          <p:nvPr>
            <p:ph type="sldNum" sz="quarter" idx="17"/>
          </p:nvPr>
        </p:nvSpPr>
        <p:spPr/>
        <p:txBody>
          <a:bodyPr/>
          <a:lstStyle/>
          <a:p>
            <a:fld id="{63DCA5C9-2E11-4C67-86EB-AE1DE127DC64}" type="slidenum">
              <a:rPr lang="en-US" smtClean="0"/>
              <a:pPr/>
              <a:t>27</a:t>
            </a:fld>
            <a:endParaRPr lang="en-US"/>
          </a:p>
        </p:txBody>
      </p:sp>
      <p:pic>
        <p:nvPicPr>
          <p:cNvPr id="7" name="Content Placeholder 3">
            <a:extLst>
              <a:ext uri="{FF2B5EF4-FFF2-40B4-BE49-F238E27FC236}">
                <a16:creationId xmlns:a16="http://schemas.microsoft.com/office/drawing/2014/main" id="{71BBB15F-4747-4577-8758-FCC92F1A142E}"/>
              </a:ext>
            </a:extLst>
          </p:cNvPr>
          <p:cNvPicPr>
            <a:picLocks noChangeAspect="1"/>
          </p:cNvPicPr>
          <p:nvPr/>
        </p:nvPicPr>
        <p:blipFill>
          <a:blip r:embed="rId2"/>
          <a:stretch>
            <a:fillRect/>
          </a:stretch>
        </p:blipFill>
        <p:spPr>
          <a:xfrm>
            <a:off x="4621824" y="1880905"/>
            <a:ext cx="5291705" cy="4536960"/>
          </a:xfrm>
          <a:prstGeom prst="rect">
            <a:avLst/>
          </a:prstGeom>
        </p:spPr>
      </p:pic>
      <p:sp>
        <p:nvSpPr>
          <p:cNvPr id="8" name="Speech Bubble: Oval 4">
            <a:extLst>
              <a:ext uri="{FF2B5EF4-FFF2-40B4-BE49-F238E27FC236}">
                <a16:creationId xmlns:a16="http://schemas.microsoft.com/office/drawing/2014/main" id="{288DEB2F-1B3C-4AA4-8AD0-A10494F2D9D1}"/>
              </a:ext>
            </a:extLst>
          </p:cNvPr>
          <p:cNvSpPr/>
          <p:nvPr/>
        </p:nvSpPr>
        <p:spPr bwMode="auto">
          <a:xfrm>
            <a:off x="6526824" y="1388665"/>
            <a:ext cx="2819400" cy="762000"/>
          </a:xfrm>
          <a:prstGeom prst="wedgeEllipseCallout">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defTabSz="914400" fontAlgn="base">
              <a:spcBef>
                <a:spcPct val="0"/>
              </a:spcBef>
              <a:spcAft>
                <a:spcPct val="0"/>
              </a:spcAft>
            </a:pPr>
            <a:r>
              <a:rPr lang="en-US" dirty="0" err="1">
                <a:latin typeface="Arial" charset="0"/>
              </a:rPr>
              <a:t>Powerplan</a:t>
            </a:r>
            <a:r>
              <a:rPr lang="en-US" dirty="0">
                <a:latin typeface="Arial" charset="0"/>
              </a:rPr>
              <a:t> reference</a:t>
            </a:r>
          </a:p>
        </p:txBody>
      </p:sp>
      <p:sp>
        <p:nvSpPr>
          <p:cNvPr id="9" name="Speech Bubble: Oval 5">
            <a:extLst>
              <a:ext uri="{FF2B5EF4-FFF2-40B4-BE49-F238E27FC236}">
                <a16:creationId xmlns:a16="http://schemas.microsoft.com/office/drawing/2014/main" id="{216A5A2C-0F0D-4CC2-8CE4-416AF87647D7}"/>
              </a:ext>
            </a:extLst>
          </p:cNvPr>
          <p:cNvSpPr/>
          <p:nvPr/>
        </p:nvSpPr>
        <p:spPr bwMode="auto">
          <a:xfrm>
            <a:off x="9480244" y="3331766"/>
            <a:ext cx="1999580" cy="1142999"/>
          </a:xfrm>
          <a:prstGeom prst="wedgeEllipseCallout">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defTabSz="914400" fontAlgn="base">
              <a:spcBef>
                <a:spcPct val="0"/>
              </a:spcBef>
              <a:spcAft>
                <a:spcPct val="0"/>
              </a:spcAft>
            </a:pPr>
            <a:r>
              <a:rPr lang="en-US" dirty="0">
                <a:latin typeface="Arial" charset="0"/>
              </a:rPr>
              <a:t>Available </a:t>
            </a:r>
          </a:p>
          <a:p>
            <a:pPr algn="r" defTabSz="914400" fontAlgn="base">
              <a:spcBef>
                <a:spcPct val="0"/>
              </a:spcBef>
              <a:spcAft>
                <a:spcPct val="0"/>
              </a:spcAft>
            </a:pPr>
            <a:r>
              <a:rPr lang="en-US" dirty="0" err="1">
                <a:latin typeface="Arial" charset="0"/>
              </a:rPr>
              <a:t>Orderables</a:t>
            </a:r>
            <a:endParaRPr lang="en-US" dirty="0">
              <a:latin typeface="Arial" charset="0"/>
            </a:endParaRPr>
          </a:p>
        </p:txBody>
      </p:sp>
    </p:spTree>
    <p:extLst>
      <p:ext uri="{BB962C8B-B14F-4D97-AF65-F5344CB8AC3E}">
        <p14:creationId xmlns:p14="http://schemas.microsoft.com/office/powerpoint/2010/main" val="1832138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br>
              <a:rPr lang="en-US" dirty="0"/>
            </a:br>
            <a:br>
              <a:rPr lang="en-US" dirty="0"/>
            </a:br>
            <a:r>
              <a:rPr lang="en-US" dirty="0"/>
              <a:t>Clinical Examples: Protocol Cases: Tools for Team Based Care</a:t>
            </a:r>
          </a:p>
        </p:txBody>
      </p:sp>
      <p:sp>
        <p:nvSpPr>
          <p:cNvPr id="3" name="Date Placeholder 2"/>
          <p:cNvSpPr>
            <a:spLocks noGrp="1"/>
          </p:cNvSpPr>
          <p:nvPr>
            <p:ph type="dt" sz="half" idx="10"/>
          </p:nvPr>
        </p:nvSpPr>
        <p:spPr/>
        <p:txBody>
          <a:bodyPr/>
          <a:lstStyle/>
          <a:p>
            <a:pPr indent="-3657600"/>
            <a:r>
              <a:rPr lang="en-US"/>
              <a:t>01.31.2019</a:t>
            </a:r>
          </a:p>
        </p:txBody>
      </p:sp>
      <p:sp>
        <p:nvSpPr>
          <p:cNvPr id="4" name="Footer Placeholder 3"/>
          <p:cNvSpPr>
            <a:spLocks noGrp="1"/>
          </p:cNvSpPr>
          <p:nvPr>
            <p:ph type="ftr" sz="quarter" idx="11"/>
          </p:nvPr>
        </p:nvSpPr>
        <p:spPr/>
        <p:txBody>
          <a:bodyPr/>
          <a:lstStyle/>
          <a:p>
            <a:r>
              <a:rPr lang="en-US"/>
              <a:t>Provider Cerner Education Session 3</a:t>
            </a:r>
          </a:p>
        </p:txBody>
      </p:sp>
      <p:sp>
        <p:nvSpPr>
          <p:cNvPr id="5" name="Slide Number Placeholder 4"/>
          <p:cNvSpPr>
            <a:spLocks noGrp="1"/>
          </p:cNvSpPr>
          <p:nvPr>
            <p:ph type="sldNum" sz="quarter" idx="12"/>
          </p:nvPr>
        </p:nvSpPr>
        <p:spPr/>
        <p:txBody>
          <a:bodyPr/>
          <a:lstStyle/>
          <a:p>
            <a:fld id="{63DCA5C9-2E11-4C67-86EB-AE1DE127DC64}" type="slidenum">
              <a:rPr lang="en-US" smtClean="0"/>
              <a:pPr/>
              <a:t>28</a:t>
            </a:fld>
            <a:endParaRPr lang="en-US"/>
          </a:p>
        </p:txBody>
      </p:sp>
    </p:spTree>
    <p:extLst>
      <p:ext uri="{BB962C8B-B14F-4D97-AF65-F5344CB8AC3E}">
        <p14:creationId xmlns:p14="http://schemas.microsoft.com/office/powerpoint/2010/main" val="4069606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Scenario #1: Protocol Order</a:t>
            </a:r>
          </a:p>
        </p:txBody>
      </p:sp>
      <p:sp>
        <p:nvSpPr>
          <p:cNvPr id="3" name="Content Placeholder 2"/>
          <p:cNvSpPr>
            <a:spLocks noGrp="1"/>
          </p:cNvSpPr>
          <p:nvPr>
            <p:ph sz="quarter" idx="14"/>
          </p:nvPr>
        </p:nvSpPr>
        <p:spPr>
          <a:xfrm>
            <a:off x="488950" y="1740877"/>
            <a:ext cx="10817225" cy="3815861"/>
          </a:xfrm>
        </p:spPr>
        <p:txBody>
          <a:bodyPr>
            <a:noAutofit/>
          </a:bodyPr>
          <a:lstStyle/>
          <a:p>
            <a:pPr>
              <a:lnSpc>
                <a:spcPct val="100000"/>
              </a:lnSpc>
              <a:spcAft>
                <a:spcPts val="0"/>
              </a:spcAft>
            </a:pPr>
            <a:r>
              <a:rPr lang="en-US" dirty="0"/>
              <a:t>Frank presents to the Pediatrician’s office with his 8 year old son (Frank Jr.) who has a Sore Throat, abdominal pain, fever and headache, without cough/</a:t>
            </a:r>
            <a:r>
              <a:rPr lang="en-US" dirty="0" err="1"/>
              <a:t>coryzal</a:t>
            </a:r>
            <a:r>
              <a:rPr lang="en-US" dirty="0"/>
              <a:t> symptoms.  </a:t>
            </a:r>
          </a:p>
          <a:p>
            <a:pPr>
              <a:lnSpc>
                <a:spcPct val="100000"/>
              </a:lnSpc>
              <a:spcAft>
                <a:spcPts val="0"/>
              </a:spcAft>
            </a:pPr>
            <a:endParaRPr lang="en-US" dirty="0"/>
          </a:p>
          <a:p>
            <a:pPr>
              <a:lnSpc>
                <a:spcPct val="100000"/>
              </a:lnSpc>
              <a:spcAft>
                <a:spcPts val="0"/>
              </a:spcAft>
            </a:pPr>
            <a:r>
              <a:rPr lang="en-US" dirty="0"/>
              <a:t>Upon recognizing the presentation as aligning with the Joint Practice Protocol, the Medical Assistant obtains a Rapid Strep swab, and runs the in-office strep test.  The MA documents a negative Rapid strep, and places a protocol order for the follow-up throat culture. She sends the culture to the lab.</a:t>
            </a:r>
          </a:p>
          <a:p>
            <a:pPr>
              <a:lnSpc>
                <a:spcPct val="100000"/>
              </a:lnSpc>
              <a:spcAft>
                <a:spcPts val="0"/>
              </a:spcAft>
            </a:pPr>
            <a:endParaRPr lang="en-US" dirty="0"/>
          </a:p>
          <a:p>
            <a:pPr>
              <a:lnSpc>
                <a:spcPct val="100000"/>
              </a:lnSpc>
              <a:spcAft>
                <a:spcPts val="0"/>
              </a:spcAft>
            </a:pPr>
            <a:r>
              <a:rPr lang="en-US" dirty="0"/>
              <a:t>The Provider examines the patient, provides a preliminary diagnosis of a suspected viral pharyngitis, and discharges the patient home.  </a:t>
            </a:r>
          </a:p>
        </p:txBody>
      </p:sp>
      <p:sp>
        <p:nvSpPr>
          <p:cNvPr id="4" name="Slide Number Placeholder 3"/>
          <p:cNvSpPr>
            <a:spLocks noGrp="1"/>
          </p:cNvSpPr>
          <p:nvPr>
            <p:ph type="sldNum" sz="quarter" idx="17"/>
          </p:nvPr>
        </p:nvSpPr>
        <p:spPr/>
        <p:txBody>
          <a:bodyPr/>
          <a:lstStyle/>
          <a:p>
            <a:pPr algn="r" fontAlgn="base">
              <a:spcBef>
                <a:spcPct val="0"/>
              </a:spcBef>
              <a:spcAft>
                <a:spcPct val="0"/>
              </a:spcAft>
            </a:pPr>
            <a:fld id="{7145A718-F52F-44FA-BDBF-0950DC4A3FDE}" type="slidenum">
              <a:rPr lang="en-US" smtClean="0">
                <a:solidFill>
                  <a:srgbClr val="000000"/>
                </a:solidFill>
              </a:rPr>
              <a:pPr algn="r" fontAlgn="base">
                <a:spcBef>
                  <a:spcPct val="0"/>
                </a:spcBef>
                <a:spcAft>
                  <a:spcPct val="0"/>
                </a:spcAft>
              </a:pPr>
              <a:t>29</a:t>
            </a:fld>
            <a:endParaRPr lang="en-US" dirty="0">
              <a:solidFill>
                <a:srgbClr val="000000"/>
              </a:solidFill>
            </a:endParaRPr>
          </a:p>
        </p:txBody>
      </p:sp>
      <p:sp>
        <p:nvSpPr>
          <p:cNvPr id="5" name="Date Placeholder 4"/>
          <p:cNvSpPr>
            <a:spLocks noGrp="1"/>
          </p:cNvSpPr>
          <p:nvPr>
            <p:ph type="dt" sz="half" idx="15"/>
          </p:nvPr>
        </p:nvSpPr>
        <p:spPr/>
        <p:txBody>
          <a:bodyPr/>
          <a:lstStyle/>
          <a:p>
            <a:pPr indent="-3657600"/>
            <a:r>
              <a:rPr lang="en-US"/>
              <a:t>01.31.2019</a:t>
            </a:r>
          </a:p>
        </p:txBody>
      </p:sp>
      <p:sp>
        <p:nvSpPr>
          <p:cNvPr id="6" name="Footer Placeholder 5"/>
          <p:cNvSpPr>
            <a:spLocks noGrp="1"/>
          </p:cNvSpPr>
          <p:nvPr>
            <p:ph type="ftr" sz="quarter" idx="16"/>
          </p:nvPr>
        </p:nvSpPr>
        <p:spPr/>
        <p:txBody>
          <a:bodyPr/>
          <a:lstStyle/>
          <a:p>
            <a:r>
              <a:rPr lang="en-US"/>
              <a:t>Provider Cerner Education Session 3</a:t>
            </a:r>
          </a:p>
        </p:txBody>
      </p:sp>
    </p:spTree>
    <p:extLst>
      <p:ext uri="{BB962C8B-B14F-4D97-AF65-F5344CB8AC3E}">
        <p14:creationId xmlns:p14="http://schemas.microsoft.com/office/powerpoint/2010/main" val="4033008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Topics to be Addressed Today </a:t>
            </a:r>
          </a:p>
        </p:txBody>
      </p:sp>
      <p:sp>
        <p:nvSpPr>
          <p:cNvPr id="3" name="Content Placeholder 2"/>
          <p:cNvSpPr>
            <a:spLocks noGrp="1"/>
          </p:cNvSpPr>
          <p:nvPr>
            <p:ph sz="quarter" idx="14"/>
          </p:nvPr>
        </p:nvSpPr>
        <p:spPr/>
        <p:txBody>
          <a:bodyPr/>
          <a:lstStyle/>
          <a:p>
            <a:r>
              <a:rPr lang="en-US" dirty="0"/>
              <a:t>Documentation Tools </a:t>
            </a:r>
          </a:p>
          <a:p>
            <a:pPr lvl="2"/>
            <a:r>
              <a:rPr lang="en-US" dirty="0"/>
              <a:t>Family History </a:t>
            </a:r>
          </a:p>
          <a:p>
            <a:pPr lvl="2"/>
            <a:r>
              <a:rPr lang="en-US" dirty="0"/>
              <a:t>Social History</a:t>
            </a:r>
          </a:p>
          <a:p>
            <a:pPr lvl="2"/>
            <a:r>
              <a:rPr lang="en-US" dirty="0"/>
              <a:t>Problem Lists </a:t>
            </a:r>
          </a:p>
          <a:p>
            <a:pPr lvl="2"/>
            <a:r>
              <a:rPr lang="en-US" dirty="0"/>
              <a:t>Procedure History</a:t>
            </a:r>
          </a:p>
          <a:p>
            <a:pPr lvl="2"/>
            <a:endParaRPr lang="en-US" dirty="0"/>
          </a:p>
          <a:p>
            <a:pPr lvl="2"/>
            <a:endParaRPr lang="en-US" dirty="0"/>
          </a:p>
        </p:txBody>
      </p:sp>
      <p:sp>
        <p:nvSpPr>
          <p:cNvPr id="4" name="Content Placeholder 3"/>
          <p:cNvSpPr>
            <a:spLocks noGrp="1"/>
          </p:cNvSpPr>
          <p:nvPr>
            <p:ph sz="quarter" idx="15"/>
          </p:nvPr>
        </p:nvSpPr>
        <p:spPr/>
        <p:txBody>
          <a:bodyPr/>
          <a:lstStyle/>
          <a:p>
            <a:r>
              <a:rPr lang="en-US" dirty="0"/>
              <a:t>Ordering </a:t>
            </a:r>
          </a:p>
          <a:p>
            <a:pPr lvl="2"/>
            <a:r>
              <a:rPr lang="en-US" dirty="0"/>
              <a:t>Ordering foundation </a:t>
            </a:r>
          </a:p>
          <a:p>
            <a:pPr lvl="2"/>
            <a:r>
              <a:rPr lang="en-US" dirty="0"/>
              <a:t>Using Quick-Order pages</a:t>
            </a:r>
          </a:p>
          <a:p>
            <a:pPr lvl="2"/>
            <a:r>
              <a:rPr lang="en-US" dirty="0"/>
              <a:t>Setting up quick-order page</a:t>
            </a:r>
          </a:p>
          <a:p>
            <a:pPr lvl="2"/>
            <a:r>
              <a:rPr lang="en-US" dirty="0"/>
              <a:t>Charge orders</a:t>
            </a:r>
          </a:p>
          <a:p>
            <a:pPr lvl="2"/>
            <a:r>
              <a:rPr lang="en-US" dirty="0"/>
              <a:t>Procedure/referral orders</a:t>
            </a:r>
          </a:p>
          <a:p>
            <a:pPr lvl="2"/>
            <a:r>
              <a:rPr lang="en-US" dirty="0"/>
              <a:t>Future orders, recurrent orders, and adding diagnosis</a:t>
            </a:r>
          </a:p>
          <a:p>
            <a:pPr lvl="2"/>
            <a:r>
              <a:rPr lang="en-US" dirty="0"/>
              <a:t>Adding favorites and favorites demos</a:t>
            </a:r>
          </a:p>
          <a:p>
            <a:pPr lvl="2"/>
            <a:r>
              <a:rPr lang="en-US" dirty="0"/>
              <a:t>Protocols</a:t>
            </a:r>
          </a:p>
          <a:p>
            <a:pPr lvl="2"/>
            <a:endParaRPr lang="en-US" dirty="0"/>
          </a:p>
        </p:txBody>
      </p:sp>
      <p:sp>
        <p:nvSpPr>
          <p:cNvPr id="5" name="Date Placeholder 4"/>
          <p:cNvSpPr>
            <a:spLocks noGrp="1"/>
          </p:cNvSpPr>
          <p:nvPr>
            <p:ph type="dt" sz="half" idx="16"/>
          </p:nvPr>
        </p:nvSpPr>
        <p:spPr/>
        <p:txBody>
          <a:bodyPr/>
          <a:lstStyle/>
          <a:p>
            <a:pPr indent="-3657600"/>
            <a:r>
              <a:rPr lang="en-US"/>
              <a:t>01.31.2019</a:t>
            </a:r>
          </a:p>
        </p:txBody>
      </p:sp>
      <p:sp>
        <p:nvSpPr>
          <p:cNvPr id="6" name="Footer Placeholder 5"/>
          <p:cNvSpPr>
            <a:spLocks noGrp="1"/>
          </p:cNvSpPr>
          <p:nvPr>
            <p:ph type="ftr" sz="quarter" idx="17"/>
          </p:nvPr>
        </p:nvSpPr>
        <p:spPr/>
        <p:txBody>
          <a:bodyPr/>
          <a:lstStyle/>
          <a:p>
            <a:r>
              <a:rPr lang="en-US"/>
              <a:t>Provider Cerner Education Session 3</a:t>
            </a:r>
          </a:p>
        </p:txBody>
      </p:sp>
      <p:sp>
        <p:nvSpPr>
          <p:cNvPr id="7" name="Slide Number Placeholder 6"/>
          <p:cNvSpPr>
            <a:spLocks noGrp="1"/>
          </p:cNvSpPr>
          <p:nvPr>
            <p:ph type="sldNum" sz="quarter" idx="18"/>
          </p:nvPr>
        </p:nvSpPr>
        <p:spPr/>
        <p:txBody>
          <a:bodyPr/>
          <a:lstStyle/>
          <a:p>
            <a:fld id="{63DCA5C9-2E11-4C67-86EB-AE1DE127DC64}" type="slidenum">
              <a:rPr lang="en-US" smtClean="0"/>
              <a:pPr/>
              <a:t>3</a:t>
            </a:fld>
            <a:endParaRPr lang="en-US"/>
          </a:p>
        </p:txBody>
      </p:sp>
    </p:spTree>
    <p:extLst>
      <p:ext uri="{BB962C8B-B14F-4D97-AF65-F5344CB8AC3E}">
        <p14:creationId xmlns:p14="http://schemas.microsoft.com/office/powerpoint/2010/main" val="153437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Scenario #2: Proposed Order</a:t>
            </a:r>
          </a:p>
        </p:txBody>
      </p:sp>
      <p:sp>
        <p:nvSpPr>
          <p:cNvPr id="3" name="Content Placeholder 2"/>
          <p:cNvSpPr>
            <a:spLocks noGrp="1"/>
          </p:cNvSpPr>
          <p:nvPr>
            <p:ph sz="quarter" idx="14"/>
          </p:nvPr>
        </p:nvSpPr>
        <p:spPr>
          <a:xfrm>
            <a:off x="422031" y="1583928"/>
            <a:ext cx="11482753" cy="4638675"/>
          </a:xfrm>
        </p:spPr>
        <p:txBody>
          <a:bodyPr>
            <a:noAutofit/>
          </a:bodyPr>
          <a:lstStyle/>
          <a:p>
            <a:pPr>
              <a:lnSpc>
                <a:spcPct val="100000"/>
              </a:lnSpc>
              <a:spcAft>
                <a:spcPts val="0"/>
              </a:spcAft>
            </a:pPr>
            <a:r>
              <a:rPr lang="en-US" dirty="0"/>
              <a:t>Frank Jr.’s Strep Culture returns positive.  An office RN is notified of the positive culture result via the message center pool.</a:t>
            </a:r>
          </a:p>
          <a:p>
            <a:pPr>
              <a:lnSpc>
                <a:spcPct val="100000"/>
              </a:lnSpc>
              <a:spcAft>
                <a:spcPts val="0"/>
              </a:spcAft>
            </a:pPr>
            <a:endParaRPr lang="en-US" dirty="0"/>
          </a:p>
          <a:p>
            <a:pPr>
              <a:lnSpc>
                <a:spcPct val="100000"/>
              </a:lnSpc>
              <a:spcAft>
                <a:spcPts val="0"/>
              </a:spcAft>
            </a:pPr>
            <a:r>
              <a:rPr lang="en-US" dirty="0"/>
              <a:t>The RN reviews the patient’s allergies, and their listed pharmacy preference.  Having worked for years with the provider, they know the provider will order amoxicillin for the positive strep culture.  They propose this medication to the provider.  </a:t>
            </a:r>
          </a:p>
          <a:p>
            <a:pPr>
              <a:lnSpc>
                <a:spcPct val="100000"/>
              </a:lnSpc>
              <a:spcAft>
                <a:spcPts val="0"/>
              </a:spcAft>
            </a:pPr>
            <a:endParaRPr lang="en-US" dirty="0"/>
          </a:p>
          <a:p>
            <a:pPr>
              <a:lnSpc>
                <a:spcPct val="100000"/>
              </a:lnSpc>
              <a:spcAft>
                <a:spcPts val="0"/>
              </a:spcAft>
            </a:pPr>
            <a:r>
              <a:rPr lang="en-US" dirty="0"/>
              <a:t>The provider checks the accurate dose, confirms that the patient is not allergic to the medication, and signs the proposed order.  Upon signature, the amoxicillin is electronically sent to the pharmacy.  </a:t>
            </a:r>
          </a:p>
          <a:p>
            <a:pPr>
              <a:lnSpc>
                <a:spcPct val="100000"/>
              </a:lnSpc>
              <a:spcAft>
                <a:spcPts val="0"/>
              </a:spcAft>
            </a:pPr>
            <a:endParaRPr lang="en-US" dirty="0"/>
          </a:p>
          <a:p>
            <a:pPr>
              <a:lnSpc>
                <a:spcPct val="100000"/>
              </a:lnSpc>
              <a:spcAft>
                <a:spcPts val="0"/>
              </a:spcAft>
            </a:pPr>
            <a:r>
              <a:rPr lang="en-US" dirty="0"/>
              <a:t>Frank Sr. is notified by the office via the Portal that his son’s Strep Culture has turned positive, and that an Amoxicillin prescription is waiting for him at the pharmacy.  </a:t>
            </a:r>
          </a:p>
        </p:txBody>
      </p:sp>
      <p:sp>
        <p:nvSpPr>
          <p:cNvPr id="4" name="Slide Number Placeholder 3"/>
          <p:cNvSpPr>
            <a:spLocks noGrp="1"/>
          </p:cNvSpPr>
          <p:nvPr>
            <p:ph type="sldNum" sz="quarter" idx="17"/>
          </p:nvPr>
        </p:nvSpPr>
        <p:spPr/>
        <p:txBody>
          <a:bodyPr/>
          <a:lstStyle/>
          <a:p>
            <a:pPr algn="r" fontAlgn="base">
              <a:spcBef>
                <a:spcPct val="0"/>
              </a:spcBef>
              <a:spcAft>
                <a:spcPct val="0"/>
              </a:spcAft>
            </a:pPr>
            <a:fld id="{7145A718-F52F-44FA-BDBF-0950DC4A3FDE}" type="slidenum">
              <a:rPr lang="en-US" smtClean="0">
                <a:solidFill>
                  <a:srgbClr val="000000"/>
                </a:solidFill>
              </a:rPr>
              <a:pPr algn="r" fontAlgn="base">
                <a:spcBef>
                  <a:spcPct val="0"/>
                </a:spcBef>
                <a:spcAft>
                  <a:spcPct val="0"/>
                </a:spcAft>
              </a:pPr>
              <a:t>30</a:t>
            </a:fld>
            <a:endParaRPr lang="en-US" dirty="0">
              <a:solidFill>
                <a:srgbClr val="000000"/>
              </a:solidFill>
            </a:endParaRPr>
          </a:p>
        </p:txBody>
      </p:sp>
      <p:sp>
        <p:nvSpPr>
          <p:cNvPr id="5" name="Date Placeholder 4"/>
          <p:cNvSpPr>
            <a:spLocks noGrp="1"/>
          </p:cNvSpPr>
          <p:nvPr>
            <p:ph type="dt" sz="half" idx="15"/>
          </p:nvPr>
        </p:nvSpPr>
        <p:spPr/>
        <p:txBody>
          <a:bodyPr/>
          <a:lstStyle/>
          <a:p>
            <a:pPr indent="-3657600"/>
            <a:r>
              <a:rPr lang="en-US"/>
              <a:t>01.31.2019</a:t>
            </a:r>
          </a:p>
        </p:txBody>
      </p:sp>
      <p:sp>
        <p:nvSpPr>
          <p:cNvPr id="6" name="Footer Placeholder 5"/>
          <p:cNvSpPr>
            <a:spLocks noGrp="1"/>
          </p:cNvSpPr>
          <p:nvPr>
            <p:ph type="ftr" sz="quarter" idx="16"/>
          </p:nvPr>
        </p:nvSpPr>
        <p:spPr/>
        <p:txBody>
          <a:bodyPr/>
          <a:lstStyle/>
          <a:p>
            <a:r>
              <a:rPr lang="en-US"/>
              <a:t>Provider Cerner Education Session 3</a:t>
            </a:r>
          </a:p>
        </p:txBody>
      </p:sp>
    </p:spTree>
    <p:extLst>
      <p:ext uri="{BB962C8B-B14F-4D97-AF65-F5344CB8AC3E}">
        <p14:creationId xmlns:p14="http://schemas.microsoft.com/office/powerpoint/2010/main" val="3460004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 Tools</a:t>
            </a:r>
          </a:p>
        </p:txBody>
      </p:sp>
      <p:sp>
        <p:nvSpPr>
          <p:cNvPr id="3" name="Date Placeholder 2"/>
          <p:cNvSpPr>
            <a:spLocks noGrp="1"/>
          </p:cNvSpPr>
          <p:nvPr>
            <p:ph type="dt" sz="half" idx="10"/>
          </p:nvPr>
        </p:nvSpPr>
        <p:spPr/>
        <p:txBody>
          <a:bodyPr/>
          <a:lstStyle/>
          <a:p>
            <a:pPr indent="-3657600"/>
            <a:r>
              <a:rPr lang="en-US"/>
              <a:t>01.31.2019</a:t>
            </a:r>
          </a:p>
        </p:txBody>
      </p:sp>
      <p:sp>
        <p:nvSpPr>
          <p:cNvPr id="4" name="Footer Placeholder 3"/>
          <p:cNvSpPr>
            <a:spLocks noGrp="1"/>
          </p:cNvSpPr>
          <p:nvPr>
            <p:ph type="ftr" sz="quarter" idx="11"/>
          </p:nvPr>
        </p:nvSpPr>
        <p:spPr/>
        <p:txBody>
          <a:bodyPr/>
          <a:lstStyle/>
          <a:p>
            <a:r>
              <a:rPr lang="en-US"/>
              <a:t>Provider Cerner Education Session 3</a:t>
            </a:r>
          </a:p>
        </p:txBody>
      </p:sp>
      <p:sp>
        <p:nvSpPr>
          <p:cNvPr id="5" name="Slide Number Placeholder 4"/>
          <p:cNvSpPr>
            <a:spLocks noGrp="1"/>
          </p:cNvSpPr>
          <p:nvPr>
            <p:ph type="sldNum" sz="quarter" idx="12"/>
          </p:nvPr>
        </p:nvSpPr>
        <p:spPr/>
        <p:txBody>
          <a:bodyPr/>
          <a:lstStyle/>
          <a:p>
            <a:fld id="{63DCA5C9-2E11-4C67-86EB-AE1DE127DC64}" type="slidenum">
              <a:rPr lang="en-US" smtClean="0"/>
              <a:pPr/>
              <a:t>31</a:t>
            </a:fld>
            <a:endParaRPr lang="en-US"/>
          </a:p>
        </p:txBody>
      </p:sp>
    </p:spTree>
    <p:extLst>
      <p:ext uri="{BB962C8B-B14F-4D97-AF65-F5344CB8AC3E}">
        <p14:creationId xmlns:p14="http://schemas.microsoft.com/office/powerpoint/2010/main" val="30904819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History</a:t>
            </a:r>
          </a:p>
        </p:txBody>
      </p:sp>
      <p:sp>
        <p:nvSpPr>
          <p:cNvPr id="4" name="Date Placeholder 3"/>
          <p:cNvSpPr>
            <a:spLocks noGrp="1"/>
          </p:cNvSpPr>
          <p:nvPr>
            <p:ph type="dt" sz="half" idx="15"/>
          </p:nvPr>
        </p:nvSpPr>
        <p:spPr/>
        <p:txBody>
          <a:bodyPr/>
          <a:lstStyle/>
          <a:p>
            <a:pPr indent="-3657600"/>
            <a:r>
              <a:rPr lang="en-US"/>
              <a:t>01.31.2019</a:t>
            </a:r>
          </a:p>
        </p:txBody>
      </p:sp>
      <p:sp>
        <p:nvSpPr>
          <p:cNvPr id="5" name="Footer Placeholder 4"/>
          <p:cNvSpPr>
            <a:spLocks noGrp="1"/>
          </p:cNvSpPr>
          <p:nvPr>
            <p:ph type="ftr" sz="quarter" idx="16"/>
          </p:nvPr>
        </p:nvSpPr>
        <p:spPr/>
        <p:txBody>
          <a:bodyPr/>
          <a:lstStyle/>
          <a:p>
            <a:r>
              <a:rPr lang="en-US"/>
              <a:t>Provider Cerner Education Session 3</a:t>
            </a:r>
          </a:p>
        </p:txBody>
      </p:sp>
      <p:sp>
        <p:nvSpPr>
          <p:cNvPr id="6" name="Slide Number Placeholder 5"/>
          <p:cNvSpPr>
            <a:spLocks noGrp="1"/>
          </p:cNvSpPr>
          <p:nvPr>
            <p:ph type="sldNum" sz="quarter" idx="17"/>
          </p:nvPr>
        </p:nvSpPr>
        <p:spPr/>
        <p:txBody>
          <a:bodyPr/>
          <a:lstStyle/>
          <a:p>
            <a:fld id="{63DCA5C9-2E11-4C67-86EB-AE1DE127DC64}" type="slidenum">
              <a:rPr lang="en-US" smtClean="0"/>
              <a:pPr/>
              <a:t>32</a:t>
            </a:fld>
            <a:endParaRPr lang="en-US"/>
          </a:p>
        </p:txBody>
      </p:sp>
      <p:pic>
        <p:nvPicPr>
          <p:cNvPr id="1026"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3378268" y="216947"/>
            <a:ext cx="4918955" cy="2498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1998" y="341194"/>
            <a:ext cx="3504418" cy="5104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3749" y="2777232"/>
            <a:ext cx="4726603" cy="3906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0338" y="1985661"/>
            <a:ext cx="4098636" cy="4247317"/>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dirty="0">
                <a:solidFill>
                  <a:schemeClr val="tx1">
                    <a:lumMod val="65000"/>
                    <a:lumOff val="35000"/>
                  </a:schemeClr>
                </a:solidFill>
              </a:rPr>
              <a:t>You can view current social history in the WF MPage: click a row to expand</a:t>
            </a:r>
          </a:p>
          <a:p>
            <a:pPr marL="285750" indent="-285750">
              <a:buFont typeface="Arial" panose="020B0604020202020204" pitchFamily="34" charset="0"/>
              <a:buChar char="•"/>
            </a:pPr>
            <a:r>
              <a:rPr lang="en-US" dirty="0">
                <a:solidFill>
                  <a:schemeClr val="tx1">
                    <a:lumMod val="65000"/>
                    <a:lumOff val="35000"/>
                  </a:schemeClr>
                </a:solidFill>
              </a:rPr>
              <a:t>To document click “Histories”</a:t>
            </a:r>
          </a:p>
          <a:p>
            <a:pPr marL="742950" lvl="1" indent="-285750">
              <a:buFont typeface="Arial" panose="020B0604020202020204" pitchFamily="34" charset="0"/>
              <a:buChar char="•"/>
            </a:pPr>
            <a:r>
              <a:rPr lang="en-US" dirty="0">
                <a:solidFill>
                  <a:schemeClr val="tx1">
                    <a:lumMod val="65000"/>
                    <a:lumOff val="35000"/>
                  </a:schemeClr>
                </a:solidFill>
              </a:rPr>
              <a:t>If social is open in the MPage, you land in social in the tool</a:t>
            </a:r>
          </a:p>
          <a:p>
            <a:pPr marL="285750" indent="-285750">
              <a:buFont typeface="Arial" panose="020B0604020202020204" pitchFamily="34" charset="0"/>
              <a:buChar char="•"/>
            </a:pPr>
            <a:r>
              <a:rPr lang="en-US" dirty="0">
                <a:solidFill>
                  <a:schemeClr val="tx1">
                    <a:lumMod val="65000"/>
                    <a:lumOff val="35000"/>
                  </a:schemeClr>
                </a:solidFill>
              </a:rPr>
              <a:t>Modify updates an existing entry</a:t>
            </a:r>
          </a:p>
          <a:p>
            <a:pPr marL="285750" indent="-285750">
              <a:buFont typeface="Arial" panose="020B0604020202020204" pitchFamily="34" charset="0"/>
              <a:buChar char="•"/>
            </a:pPr>
            <a:r>
              <a:rPr lang="en-US" dirty="0">
                <a:solidFill>
                  <a:schemeClr val="tx1">
                    <a:lumMod val="65000"/>
                    <a:lumOff val="35000"/>
                  </a:schemeClr>
                </a:solidFill>
              </a:rPr>
              <a:t>Add creates a new entry</a:t>
            </a:r>
          </a:p>
          <a:p>
            <a:pPr marL="285750" indent="-285750">
              <a:buFont typeface="Arial" panose="020B0604020202020204" pitchFamily="34" charset="0"/>
              <a:buChar char="•"/>
            </a:pPr>
            <a:r>
              <a:rPr lang="en-US" dirty="0">
                <a:solidFill>
                  <a:schemeClr val="tx1">
                    <a:lumMod val="65000"/>
                    <a:lumOff val="35000"/>
                  </a:schemeClr>
                </a:solidFill>
              </a:rPr>
              <a:t>You can choose to view “all” or “active” entries</a:t>
            </a:r>
          </a:p>
          <a:p>
            <a:r>
              <a:rPr lang="en-US" dirty="0">
                <a:solidFill>
                  <a:schemeClr val="tx1">
                    <a:lumMod val="65000"/>
                    <a:lumOff val="35000"/>
                  </a:schemeClr>
                </a:solidFill>
              </a:rPr>
              <a:t>Recommend:</a:t>
            </a:r>
          </a:p>
          <a:p>
            <a:pPr marL="285750" indent="-285750">
              <a:buFont typeface="Arial" panose="020B0604020202020204" pitchFamily="34" charset="0"/>
              <a:buChar char="•"/>
            </a:pPr>
            <a:r>
              <a:rPr lang="en-US" dirty="0">
                <a:solidFill>
                  <a:schemeClr val="tx1">
                    <a:lumMod val="65000"/>
                    <a:lumOff val="35000"/>
                  </a:schemeClr>
                </a:solidFill>
              </a:rPr>
              <a:t>“Mark as Reviewed“ if nothing is changed.  Date on line updates</a:t>
            </a:r>
          </a:p>
          <a:p>
            <a:pPr marL="285750" indent="-285750">
              <a:buFont typeface="Arial" panose="020B0604020202020204" pitchFamily="34" charset="0"/>
              <a:buChar char="•"/>
            </a:pPr>
            <a:r>
              <a:rPr lang="en-US" dirty="0">
                <a:solidFill>
                  <a:schemeClr val="tx1">
                    <a:lumMod val="65000"/>
                    <a:lumOff val="35000"/>
                  </a:schemeClr>
                </a:solidFill>
              </a:rPr>
              <a:t>“Modify” to update small items</a:t>
            </a:r>
          </a:p>
          <a:p>
            <a:pPr marL="285750" indent="-285750">
              <a:buFont typeface="Arial" panose="020B0604020202020204" pitchFamily="34" charset="0"/>
              <a:buChar char="•"/>
            </a:pPr>
            <a:r>
              <a:rPr lang="en-US" dirty="0">
                <a:solidFill>
                  <a:schemeClr val="tx1">
                    <a:lumMod val="65000"/>
                    <a:lumOff val="35000"/>
                  </a:schemeClr>
                </a:solidFill>
              </a:rPr>
              <a:t>“Add” if major changes, legacy tool retired.</a:t>
            </a:r>
          </a:p>
        </p:txBody>
      </p:sp>
    </p:spTree>
    <p:extLst>
      <p:ext uri="{BB962C8B-B14F-4D97-AF65-F5344CB8AC3E}">
        <p14:creationId xmlns:p14="http://schemas.microsoft.com/office/powerpoint/2010/main" val="17131827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History</a:t>
            </a:r>
          </a:p>
        </p:txBody>
      </p:sp>
      <p:sp>
        <p:nvSpPr>
          <p:cNvPr id="4" name="Date Placeholder 3"/>
          <p:cNvSpPr>
            <a:spLocks noGrp="1"/>
          </p:cNvSpPr>
          <p:nvPr>
            <p:ph type="dt" sz="half" idx="15"/>
          </p:nvPr>
        </p:nvSpPr>
        <p:spPr/>
        <p:txBody>
          <a:bodyPr/>
          <a:lstStyle/>
          <a:p>
            <a:pPr indent="-3657600"/>
            <a:r>
              <a:rPr lang="en-US"/>
              <a:t>01.31.2019</a:t>
            </a:r>
          </a:p>
        </p:txBody>
      </p:sp>
      <p:sp>
        <p:nvSpPr>
          <p:cNvPr id="5" name="Footer Placeholder 4"/>
          <p:cNvSpPr>
            <a:spLocks noGrp="1"/>
          </p:cNvSpPr>
          <p:nvPr>
            <p:ph type="ftr" sz="quarter" idx="16"/>
          </p:nvPr>
        </p:nvSpPr>
        <p:spPr/>
        <p:txBody>
          <a:bodyPr/>
          <a:lstStyle/>
          <a:p>
            <a:r>
              <a:rPr lang="en-US"/>
              <a:t>Provider Cerner Education Session 3</a:t>
            </a:r>
          </a:p>
        </p:txBody>
      </p:sp>
      <p:sp>
        <p:nvSpPr>
          <p:cNvPr id="6" name="Slide Number Placeholder 5"/>
          <p:cNvSpPr>
            <a:spLocks noGrp="1"/>
          </p:cNvSpPr>
          <p:nvPr>
            <p:ph type="sldNum" sz="quarter" idx="17"/>
          </p:nvPr>
        </p:nvSpPr>
        <p:spPr/>
        <p:txBody>
          <a:bodyPr/>
          <a:lstStyle/>
          <a:p>
            <a:fld id="{63DCA5C9-2E11-4C67-86EB-AE1DE127DC64}" type="slidenum">
              <a:rPr lang="en-US" smtClean="0"/>
              <a:pPr/>
              <a:t>33</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4309" y="313547"/>
            <a:ext cx="5396481" cy="4226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77672" y="1965278"/>
            <a:ext cx="4819974" cy="923330"/>
          </a:xfrm>
          <a:prstGeom prst="rect">
            <a:avLst/>
          </a:prstGeom>
          <a:solidFill>
            <a:schemeClr val="bg1"/>
          </a:solidFill>
        </p:spPr>
        <p:txBody>
          <a:bodyPr wrap="none" rtlCol="0">
            <a:spAutoFit/>
          </a:bodyPr>
          <a:lstStyle/>
          <a:p>
            <a:pPr marL="285750" indent="-285750">
              <a:buFont typeface="Arial" panose="020B0604020202020204" pitchFamily="34" charset="0"/>
              <a:buChar char="•"/>
            </a:pPr>
            <a:r>
              <a:rPr lang="en-US" dirty="0">
                <a:solidFill>
                  <a:schemeClr val="tx1">
                    <a:lumMod val="65000"/>
                    <a:lumOff val="35000"/>
                  </a:schemeClr>
                </a:solidFill>
              </a:rPr>
              <a:t>Select the system lists that make sense for you</a:t>
            </a:r>
          </a:p>
          <a:p>
            <a:pPr marL="285750" indent="-285750">
              <a:buFont typeface="Arial" panose="020B0604020202020204" pitchFamily="34" charset="0"/>
              <a:buChar char="•"/>
            </a:pPr>
            <a:r>
              <a:rPr lang="en-US" dirty="0">
                <a:solidFill>
                  <a:schemeClr val="tx1">
                    <a:lumMod val="65000"/>
                    <a:lumOff val="35000"/>
                  </a:schemeClr>
                </a:solidFill>
              </a:rPr>
              <a:t>Add to your quick list:  Unique to you</a:t>
            </a:r>
          </a:p>
          <a:p>
            <a:pPr marL="285750" indent="-285750">
              <a:buFont typeface="Arial" panose="020B0604020202020204" pitchFamily="34" charset="0"/>
              <a:buChar char="•"/>
            </a:pPr>
            <a:r>
              <a:rPr lang="en-US" dirty="0">
                <a:solidFill>
                  <a:schemeClr val="tx1">
                    <a:lumMod val="65000"/>
                    <a:lumOff val="35000"/>
                  </a:schemeClr>
                </a:solidFill>
              </a:rPr>
              <a:t>Never select all negative, populates every field</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1005" y="4435523"/>
            <a:ext cx="2667534" cy="1946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0852" y="4644545"/>
            <a:ext cx="4112429" cy="1742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84" y="3515337"/>
            <a:ext cx="3357349" cy="2627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873457" y="3146005"/>
            <a:ext cx="2059090" cy="400110"/>
          </a:xfrm>
          <a:prstGeom prst="rect">
            <a:avLst/>
          </a:prstGeom>
          <a:noFill/>
        </p:spPr>
        <p:txBody>
          <a:bodyPr wrap="none" rtlCol="0">
            <a:spAutoFit/>
          </a:bodyPr>
          <a:lstStyle/>
          <a:p>
            <a:r>
              <a:rPr lang="en-US" sz="2000" dirty="0">
                <a:solidFill>
                  <a:schemeClr val="accent2">
                    <a:lumMod val="75000"/>
                  </a:schemeClr>
                </a:solidFill>
              </a:rPr>
              <a:t>Select system lists</a:t>
            </a:r>
          </a:p>
        </p:txBody>
      </p:sp>
    </p:spTree>
    <p:extLst>
      <p:ext uri="{BB962C8B-B14F-4D97-AF65-F5344CB8AC3E}">
        <p14:creationId xmlns:p14="http://schemas.microsoft.com/office/powerpoint/2010/main" val="2830980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List</a:t>
            </a:r>
          </a:p>
        </p:txBody>
      </p:sp>
      <p:sp>
        <p:nvSpPr>
          <p:cNvPr id="4" name="Date Placeholder 3"/>
          <p:cNvSpPr>
            <a:spLocks noGrp="1"/>
          </p:cNvSpPr>
          <p:nvPr>
            <p:ph type="dt" sz="half" idx="15"/>
          </p:nvPr>
        </p:nvSpPr>
        <p:spPr/>
        <p:txBody>
          <a:bodyPr/>
          <a:lstStyle/>
          <a:p>
            <a:pPr indent="-3657600"/>
            <a:r>
              <a:rPr lang="en-US"/>
              <a:t>01.31.2019</a:t>
            </a:r>
          </a:p>
        </p:txBody>
      </p:sp>
      <p:sp>
        <p:nvSpPr>
          <p:cNvPr id="5" name="Footer Placeholder 4"/>
          <p:cNvSpPr>
            <a:spLocks noGrp="1"/>
          </p:cNvSpPr>
          <p:nvPr>
            <p:ph type="ftr" sz="quarter" idx="16"/>
          </p:nvPr>
        </p:nvSpPr>
        <p:spPr/>
        <p:txBody>
          <a:bodyPr/>
          <a:lstStyle/>
          <a:p>
            <a:r>
              <a:rPr lang="en-US"/>
              <a:t>Provider Cerner Education Session 3</a:t>
            </a:r>
          </a:p>
        </p:txBody>
      </p:sp>
      <p:sp>
        <p:nvSpPr>
          <p:cNvPr id="6" name="Slide Number Placeholder 5"/>
          <p:cNvSpPr>
            <a:spLocks noGrp="1"/>
          </p:cNvSpPr>
          <p:nvPr>
            <p:ph type="sldNum" sz="quarter" idx="17"/>
          </p:nvPr>
        </p:nvSpPr>
        <p:spPr/>
        <p:txBody>
          <a:bodyPr/>
          <a:lstStyle/>
          <a:p>
            <a:fld id="{63DCA5C9-2E11-4C67-86EB-AE1DE127DC64}" type="slidenum">
              <a:rPr lang="en-US" smtClean="0"/>
              <a:pPr/>
              <a:t>34</a:t>
            </a:fld>
            <a:endParaRPr lang="en-US"/>
          </a:p>
        </p:txBody>
      </p:sp>
      <p:sp>
        <p:nvSpPr>
          <p:cNvPr id="7" name="TextBox 6"/>
          <p:cNvSpPr txBox="1"/>
          <p:nvPr/>
        </p:nvSpPr>
        <p:spPr>
          <a:xfrm>
            <a:off x="450376" y="996287"/>
            <a:ext cx="7915701" cy="3139321"/>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dirty="0">
                <a:solidFill>
                  <a:schemeClr val="tx1">
                    <a:lumMod val="65000"/>
                    <a:lumOff val="35000"/>
                  </a:schemeClr>
                </a:solidFill>
              </a:rPr>
              <a:t>“This visit”: specific to an encounter,  can be associated with orders</a:t>
            </a:r>
          </a:p>
          <a:p>
            <a:pPr marL="742950" lvl="1" indent="-285750">
              <a:buFont typeface="Arial" panose="020B0604020202020204" pitchFamily="34" charset="0"/>
              <a:buChar char="•"/>
            </a:pPr>
            <a:r>
              <a:rPr lang="en-US" dirty="0">
                <a:solidFill>
                  <a:schemeClr val="tx1">
                    <a:lumMod val="65000"/>
                    <a:lumOff val="35000"/>
                  </a:schemeClr>
                </a:solidFill>
              </a:rPr>
              <a:t>Displays in order selected</a:t>
            </a:r>
          </a:p>
          <a:p>
            <a:pPr marL="742950" lvl="1" indent="-285750">
              <a:buFont typeface="Arial" panose="020B0604020202020204" pitchFamily="34" charset="0"/>
              <a:buChar char="•"/>
            </a:pPr>
            <a:r>
              <a:rPr lang="en-US" dirty="0">
                <a:solidFill>
                  <a:schemeClr val="tx1">
                    <a:lumMod val="65000"/>
                    <a:lumOff val="35000"/>
                  </a:schemeClr>
                </a:solidFill>
              </a:rPr>
              <a:t>Can reorder with drop downs</a:t>
            </a:r>
          </a:p>
          <a:p>
            <a:pPr marL="285750" indent="-285750">
              <a:buFont typeface="Arial" panose="020B0604020202020204" pitchFamily="34" charset="0"/>
              <a:buChar char="•"/>
            </a:pPr>
            <a:r>
              <a:rPr lang="en-US" dirty="0">
                <a:solidFill>
                  <a:schemeClr val="tx1">
                    <a:lumMod val="65000"/>
                    <a:lumOff val="35000"/>
                  </a:schemeClr>
                </a:solidFill>
              </a:rPr>
              <a:t>“Chronic”:  Diagnoses which cross encounters</a:t>
            </a:r>
          </a:p>
          <a:p>
            <a:pPr marL="742950" lvl="1" indent="-285750">
              <a:buFont typeface="Arial" panose="020B0604020202020204" pitchFamily="34" charset="0"/>
              <a:buChar char="•"/>
            </a:pPr>
            <a:r>
              <a:rPr lang="en-US" dirty="0">
                <a:solidFill>
                  <a:schemeClr val="tx1">
                    <a:lumMod val="65000"/>
                    <a:lumOff val="35000"/>
                  </a:schemeClr>
                </a:solidFill>
              </a:rPr>
              <a:t>Problems display alphabetically</a:t>
            </a:r>
          </a:p>
          <a:p>
            <a:pPr marL="285750" indent="-285750">
              <a:buFont typeface="Arial" panose="020B0604020202020204" pitchFamily="34" charset="0"/>
              <a:buChar char="•"/>
            </a:pPr>
            <a:r>
              <a:rPr lang="en-US" dirty="0">
                <a:solidFill>
                  <a:schemeClr val="tx1">
                    <a:lumMod val="65000"/>
                    <a:lumOff val="35000"/>
                  </a:schemeClr>
                </a:solidFill>
              </a:rPr>
              <a:t>Comments:  if  entered with “chronic “selected  will cross encounters and displays in notes</a:t>
            </a:r>
          </a:p>
          <a:p>
            <a:pPr marL="285750" indent="-285750">
              <a:buFont typeface="Arial" panose="020B0604020202020204" pitchFamily="34" charset="0"/>
              <a:buChar char="•"/>
            </a:pPr>
            <a:r>
              <a:rPr lang="en-US" dirty="0">
                <a:solidFill>
                  <a:schemeClr val="tx1">
                    <a:lumMod val="65000"/>
                    <a:lumOff val="35000"/>
                  </a:schemeClr>
                </a:solidFill>
              </a:rPr>
              <a:t>Un checking “this visit” and “chronic” removes items from the list</a:t>
            </a:r>
          </a:p>
          <a:p>
            <a:pPr marL="742950" lvl="1" indent="-285750">
              <a:buFont typeface="Arial" panose="020B0604020202020204" pitchFamily="34" charset="0"/>
              <a:buChar char="•"/>
            </a:pPr>
            <a:r>
              <a:rPr lang="en-US" dirty="0">
                <a:solidFill>
                  <a:schemeClr val="tx1">
                    <a:lumMod val="65000"/>
                    <a:lumOff val="35000"/>
                  </a:schemeClr>
                </a:solidFill>
              </a:rPr>
              <a:t>To restore, click historic at the bottom of the pane</a:t>
            </a:r>
          </a:p>
          <a:p>
            <a:pPr marL="742950" lvl="1" indent="-285750">
              <a:buFont typeface="Arial" panose="020B0604020202020204" pitchFamily="34" charset="0"/>
              <a:buChar char="•"/>
            </a:pPr>
            <a:r>
              <a:rPr lang="en-US" dirty="0">
                <a:solidFill>
                  <a:schemeClr val="tx1">
                    <a:lumMod val="65000"/>
                    <a:lumOff val="35000"/>
                  </a:schemeClr>
                </a:solidFill>
              </a:rPr>
              <a:t>You will see every problem &amp; diagnosis with comments preserved</a:t>
            </a:r>
          </a:p>
          <a:p>
            <a:pPr marL="285750" indent="-285750">
              <a:buFont typeface="Arial" panose="020B0604020202020204" pitchFamily="34" charset="0"/>
              <a:buChar char="•"/>
            </a:pPr>
            <a:endParaRPr lang="en-US" dirty="0">
              <a:solidFill>
                <a:schemeClr val="tx1">
                  <a:lumMod val="65000"/>
                  <a:lumOff val="35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377" y="4164526"/>
            <a:ext cx="7915701" cy="2556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350" y="1555845"/>
            <a:ext cx="4723069" cy="698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92924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List Favorites</a:t>
            </a:r>
          </a:p>
        </p:txBody>
      </p:sp>
      <p:sp>
        <p:nvSpPr>
          <p:cNvPr id="4" name="Date Placeholder 3"/>
          <p:cNvSpPr>
            <a:spLocks noGrp="1"/>
          </p:cNvSpPr>
          <p:nvPr>
            <p:ph type="dt" sz="half" idx="15"/>
          </p:nvPr>
        </p:nvSpPr>
        <p:spPr/>
        <p:txBody>
          <a:bodyPr/>
          <a:lstStyle/>
          <a:p>
            <a:pPr indent="-3657600"/>
            <a:r>
              <a:rPr lang="en-US"/>
              <a:t>01.31.2019</a:t>
            </a:r>
          </a:p>
        </p:txBody>
      </p:sp>
      <p:sp>
        <p:nvSpPr>
          <p:cNvPr id="5" name="Footer Placeholder 4"/>
          <p:cNvSpPr>
            <a:spLocks noGrp="1"/>
          </p:cNvSpPr>
          <p:nvPr>
            <p:ph type="ftr" sz="quarter" idx="16"/>
          </p:nvPr>
        </p:nvSpPr>
        <p:spPr/>
        <p:txBody>
          <a:bodyPr/>
          <a:lstStyle/>
          <a:p>
            <a:r>
              <a:rPr lang="en-US"/>
              <a:t>Provider Cerner Education Session 3</a:t>
            </a:r>
          </a:p>
        </p:txBody>
      </p:sp>
      <p:sp>
        <p:nvSpPr>
          <p:cNvPr id="6" name="Slide Number Placeholder 5"/>
          <p:cNvSpPr>
            <a:spLocks noGrp="1"/>
          </p:cNvSpPr>
          <p:nvPr>
            <p:ph type="sldNum" sz="quarter" idx="17"/>
          </p:nvPr>
        </p:nvSpPr>
        <p:spPr/>
        <p:txBody>
          <a:bodyPr/>
          <a:lstStyle/>
          <a:p>
            <a:fld id="{63DCA5C9-2E11-4C67-86EB-AE1DE127DC64}" type="slidenum">
              <a:rPr lang="en-US" smtClean="0"/>
              <a:pPr/>
              <a:t>35</a:t>
            </a:fld>
            <a:endParaRPr lang="en-US"/>
          </a:p>
        </p:txBody>
      </p:sp>
      <p:sp>
        <p:nvSpPr>
          <p:cNvPr id="7" name="Rectangle 6"/>
          <p:cNvSpPr/>
          <p:nvPr/>
        </p:nvSpPr>
        <p:spPr>
          <a:xfrm>
            <a:off x="5254391" y="3244334"/>
            <a:ext cx="1683218" cy="369332"/>
          </a:xfrm>
          <a:prstGeom prst="rect">
            <a:avLst/>
          </a:prstGeom>
        </p:spPr>
        <p:txBody>
          <a:bodyPr wrap="none">
            <a:spAutoFit/>
          </a:bodyPr>
          <a:lstStyle/>
          <a:p>
            <a:r>
              <a:rPr lang="en-US" dirty="0"/>
              <a:t>My Favorites!!!!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8711" y="1845690"/>
            <a:ext cx="7542213" cy="4444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91069" y="2183642"/>
            <a:ext cx="3204275" cy="1631216"/>
          </a:xfrm>
          <a:prstGeom prst="rect">
            <a:avLst/>
          </a:prstGeom>
          <a:noFill/>
        </p:spPr>
        <p:txBody>
          <a:bodyPr wrap="none" rtlCol="0">
            <a:spAutoFit/>
          </a:bodyPr>
          <a:lstStyle/>
          <a:p>
            <a:pPr marL="285750" indent="-285750">
              <a:buFont typeface="Arial" panose="020B0604020202020204" pitchFamily="34" charset="0"/>
              <a:buChar char="•"/>
            </a:pPr>
            <a:r>
              <a:rPr lang="en-US" sz="2000" dirty="0">
                <a:solidFill>
                  <a:schemeClr val="tx1">
                    <a:lumMod val="65000"/>
                    <a:lumOff val="35000"/>
                  </a:schemeClr>
                </a:solidFill>
              </a:rPr>
              <a:t>Can’t be done in MPages</a:t>
            </a:r>
          </a:p>
          <a:p>
            <a:pPr marL="285750" indent="-285750">
              <a:buFont typeface="Arial" panose="020B0604020202020204" pitchFamily="34" charset="0"/>
              <a:buChar char="•"/>
            </a:pPr>
            <a:r>
              <a:rPr lang="en-US" sz="2000" dirty="0">
                <a:solidFill>
                  <a:schemeClr val="tx1">
                    <a:lumMod val="65000"/>
                    <a:lumOff val="35000"/>
                  </a:schemeClr>
                </a:solidFill>
              </a:rPr>
              <a:t>Useful for common items</a:t>
            </a:r>
          </a:p>
          <a:p>
            <a:pPr marL="285750" indent="-285750">
              <a:buFont typeface="Arial" panose="020B0604020202020204" pitchFamily="34" charset="0"/>
              <a:buChar char="•"/>
            </a:pPr>
            <a:r>
              <a:rPr lang="en-US" sz="2000" dirty="0">
                <a:solidFill>
                  <a:schemeClr val="tx1">
                    <a:lumMod val="65000"/>
                    <a:lumOff val="35000"/>
                  </a:schemeClr>
                </a:solidFill>
              </a:rPr>
              <a:t>Difficult to find items</a:t>
            </a:r>
          </a:p>
          <a:p>
            <a:pPr marL="285750" indent="-285750">
              <a:buFont typeface="Arial" panose="020B0604020202020204" pitchFamily="34" charset="0"/>
              <a:buChar char="•"/>
            </a:pPr>
            <a:r>
              <a:rPr lang="en-US" sz="2000" dirty="0">
                <a:solidFill>
                  <a:schemeClr val="tx1">
                    <a:lumMod val="65000"/>
                    <a:lumOff val="35000"/>
                  </a:schemeClr>
                </a:solidFill>
              </a:rPr>
              <a:t>Can add comments</a:t>
            </a:r>
          </a:p>
          <a:p>
            <a:pPr marL="285750" indent="-285750">
              <a:buFont typeface="Arial" panose="020B0604020202020204" pitchFamily="34" charset="0"/>
              <a:buChar char="•"/>
            </a:pPr>
            <a:r>
              <a:rPr lang="en-US" sz="2000" dirty="0">
                <a:solidFill>
                  <a:schemeClr val="tx1">
                    <a:lumMod val="65000"/>
                    <a:lumOff val="35000"/>
                  </a:schemeClr>
                </a:solidFill>
              </a:rPr>
              <a:t>Can change display names</a:t>
            </a:r>
          </a:p>
        </p:txBody>
      </p:sp>
    </p:spTree>
    <p:extLst>
      <p:ext uri="{BB962C8B-B14F-4D97-AF65-F5344CB8AC3E}">
        <p14:creationId xmlns:p14="http://schemas.microsoft.com/office/powerpoint/2010/main" val="3189163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History</a:t>
            </a:r>
          </a:p>
        </p:txBody>
      </p:sp>
      <p:sp>
        <p:nvSpPr>
          <p:cNvPr id="4" name="Date Placeholder 3"/>
          <p:cNvSpPr>
            <a:spLocks noGrp="1"/>
          </p:cNvSpPr>
          <p:nvPr>
            <p:ph type="dt" sz="half" idx="15"/>
          </p:nvPr>
        </p:nvSpPr>
        <p:spPr/>
        <p:txBody>
          <a:bodyPr/>
          <a:lstStyle/>
          <a:p>
            <a:pPr indent="-3657600"/>
            <a:r>
              <a:rPr lang="en-US"/>
              <a:t>01.31.2019</a:t>
            </a:r>
          </a:p>
        </p:txBody>
      </p:sp>
      <p:sp>
        <p:nvSpPr>
          <p:cNvPr id="5" name="Footer Placeholder 4"/>
          <p:cNvSpPr>
            <a:spLocks noGrp="1"/>
          </p:cNvSpPr>
          <p:nvPr>
            <p:ph type="ftr" sz="quarter" idx="16"/>
          </p:nvPr>
        </p:nvSpPr>
        <p:spPr/>
        <p:txBody>
          <a:bodyPr/>
          <a:lstStyle/>
          <a:p>
            <a:r>
              <a:rPr lang="en-US"/>
              <a:t>Provider Cerner Education Session 3</a:t>
            </a:r>
          </a:p>
        </p:txBody>
      </p:sp>
      <p:sp>
        <p:nvSpPr>
          <p:cNvPr id="6" name="Slide Number Placeholder 5"/>
          <p:cNvSpPr>
            <a:spLocks noGrp="1"/>
          </p:cNvSpPr>
          <p:nvPr>
            <p:ph type="sldNum" sz="quarter" idx="17"/>
          </p:nvPr>
        </p:nvSpPr>
        <p:spPr/>
        <p:txBody>
          <a:bodyPr/>
          <a:lstStyle/>
          <a:p>
            <a:fld id="{63DCA5C9-2E11-4C67-86EB-AE1DE127DC64}" type="slidenum">
              <a:rPr lang="en-US" smtClean="0"/>
              <a:pPr/>
              <a:t>36</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4222" y="696036"/>
            <a:ext cx="7228452" cy="4492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333" y="3800190"/>
            <a:ext cx="3437551" cy="2496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74333" y="1742102"/>
            <a:ext cx="3979889" cy="1754326"/>
          </a:xfrm>
          <a:prstGeom prst="rect">
            <a:avLst/>
          </a:prstGeom>
        </p:spPr>
        <p:txBody>
          <a:bodyPr wrap="square">
            <a:spAutoFit/>
          </a:bodyPr>
          <a:lstStyle/>
          <a:p>
            <a:pPr marL="285750" indent="-285750">
              <a:buFont typeface="Arial" panose="020B0604020202020204" pitchFamily="34" charset="0"/>
              <a:buChar char="•"/>
            </a:pPr>
            <a:r>
              <a:rPr lang="en-US" dirty="0">
                <a:solidFill>
                  <a:schemeClr val="tx1">
                    <a:lumMod val="65000"/>
                    <a:lumOff val="35000"/>
                  </a:schemeClr>
                </a:solidFill>
              </a:rPr>
              <a:t>Set your terminology axis to Surgical Procedures</a:t>
            </a:r>
          </a:p>
          <a:p>
            <a:pPr marL="285750" indent="-285750">
              <a:buFont typeface="Arial" panose="020B0604020202020204" pitchFamily="34" charset="0"/>
              <a:buChar char="•"/>
            </a:pPr>
            <a:r>
              <a:rPr lang="en-US" dirty="0">
                <a:solidFill>
                  <a:schemeClr val="tx1">
                    <a:lumMod val="65000"/>
                    <a:lumOff val="35000"/>
                  </a:schemeClr>
                </a:solidFill>
              </a:rPr>
              <a:t>Save common procedures as a favorite</a:t>
            </a:r>
          </a:p>
          <a:p>
            <a:pPr marL="285750" indent="-285750">
              <a:buFont typeface="Arial" panose="020B0604020202020204" pitchFamily="34" charset="0"/>
              <a:buChar char="•"/>
            </a:pPr>
            <a:r>
              <a:rPr lang="en-US" dirty="0">
                <a:solidFill>
                  <a:schemeClr val="tx1">
                    <a:lumMod val="65000"/>
                    <a:lumOff val="35000"/>
                  </a:schemeClr>
                </a:solidFill>
              </a:rPr>
              <a:t>Default your display to show favorites by clicking the star then exit</a:t>
            </a:r>
          </a:p>
        </p:txBody>
      </p:sp>
    </p:spTree>
    <p:extLst>
      <p:ext uri="{BB962C8B-B14F-4D97-AF65-F5344CB8AC3E}">
        <p14:creationId xmlns:p14="http://schemas.microsoft.com/office/powerpoint/2010/main" val="7506190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Survey results:  Pre-Education, Dec 20, 2018 (Baseline) </a:t>
            </a:r>
          </a:p>
        </p:txBody>
      </p:sp>
      <p:sp>
        <p:nvSpPr>
          <p:cNvPr id="4" name="Date Placeholder 3"/>
          <p:cNvSpPr>
            <a:spLocks noGrp="1"/>
          </p:cNvSpPr>
          <p:nvPr>
            <p:ph type="dt" sz="half" idx="15"/>
          </p:nvPr>
        </p:nvSpPr>
        <p:spPr/>
        <p:txBody>
          <a:bodyPr/>
          <a:lstStyle/>
          <a:p>
            <a:pPr indent="-3657600"/>
            <a:r>
              <a:rPr lang="en-US"/>
              <a:t>01.31.2019</a:t>
            </a:r>
          </a:p>
        </p:txBody>
      </p:sp>
      <p:sp>
        <p:nvSpPr>
          <p:cNvPr id="5" name="Footer Placeholder 4"/>
          <p:cNvSpPr>
            <a:spLocks noGrp="1"/>
          </p:cNvSpPr>
          <p:nvPr>
            <p:ph type="ftr" sz="quarter" idx="16"/>
          </p:nvPr>
        </p:nvSpPr>
        <p:spPr/>
        <p:txBody>
          <a:bodyPr/>
          <a:lstStyle/>
          <a:p>
            <a:r>
              <a:rPr lang="en-US" dirty="0"/>
              <a:t>Provider Cerner Education Session 3</a:t>
            </a:r>
          </a:p>
        </p:txBody>
      </p:sp>
      <p:sp>
        <p:nvSpPr>
          <p:cNvPr id="6" name="Slide Number Placeholder 5"/>
          <p:cNvSpPr>
            <a:spLocks noGrp="1"/>
          </p:cNvSpPr>
          <p:nvPr>
            <p:ph type="sldNum" sz="quarter" idx="17"/>
          </p:nvPr>
        </p:nvSpPr>
        <p:spPr/>
        <p:txBody>
          <a:bodyPr/>
          <a:lstStyle/>
          <a:p>
            <a:fld id="{63DCA5C9-2E11-4C67-86EB-AE1DE127DC64}" type="slidenum">
              <a:rPr lang="en-US" smtClean="0"/>
              <a:pPr/>
              <a:t>37</a:t>
            </a:fld>
            <a:endParaRPr lang="en-US"/>
          </a:p>
        </p:txBody>
      </p:sp>
      <p:graphicFrame>
        <p:nvGraphicFramePr>
          <p:cNvPr id="12" name="Content Placeholder 11"/>
          <p:cNvGraphicFramePr>
            <a:graphicFrameLocks noGrp="1"/>
          </p:cNvGraphicFramePr>
          <p:nvPr>
            <p:ph sz="quarter" idx="14"/>
            <p:extLst>
              <p:ext uri="{D42A27DB-BD31-4B8C-83A1-F6EECF244321}">
                <p14:modId xmlns:p14="http://schemas.microsoft.com/office/powerpoint/2010/main" val="2650335671"/>
              </p:ext>
            </p:extLst>
          </p:nvPr>
        </p:nvGraphicFramePr>
        <p:xfrm>
          <a:off x="488950" y="1325563"/>
          <a:ext cx="5546466" cy="3886207"/>
        </p:xfrm>
        <a:graphic>
          <a:graphicData uri="http://schemas.openxmlformats.org/drawingml/2006/table">
            <a:tbl>
              <a:tblPr/>
              <a:tblGrid>
                <a:gridCol w="3465011">
                  <a:extLst>
                    <a:ext uri="{9D8B030D-6E8A-4147-A177-3AD203B41FA5}">
                      <a16:colId xmlns:a16="http://schemas.microsoft.com/office/drawing/2014/main" val="20000"/>
                    </a:ext>
                  </a:extLst>
                </a:gridCol>
                <a:gridCol w="820338">
                  <a:extLst>
                    <a:ext uri="{9D8B030D-6E8A-4147-A177-3AD203B41FA5}">
                      <a16:colId xmlns:a16="http://schemas.microsoft.com/office/drawing/2014/main" val="20001"/>
                    </a:ext>
                  </a:extLst>
                </a:gridCol>
                <a:gridCol w="612193">
                  <a:extLst>
                    <a:ext uri="{9D8B030D-6E8A-4147-A177-3AD203B41FA5}">
                      <a16:colId xmlns:a16="http://schemas.microsoft.com/office/drawing/2014/main" val="20002"/>
                    </a:ext>
                  </a:extLst>
                </a:gridCol>
                <a:gridCol w="648924">
                  <a:extLst>
                    <a:ext uri="{9D8B030D-6E8A-4147-A177-3AD203B41FA5}">
                      <a16:colId xmlns:a16="http://schemas.microsoft.com/office/drawing/2014/main" val="20003"/>
                    </a:ext>
                  </a:extLst>
                </a:gridCol>
              </a:tblGrid>
              <a:tr h="595051">
                <a:tc>
                  <a:txBody>
                    <a:bodyPr/>
                    <a:lstStyle/>
                    <a:p>
                      <a:pPr algn="l" fontAlgn="b"/>
                      <a:r>
                        <a:rPr lang="en-US" sz="900" b="1" i="0" u="none" strike="noStrike" dirty="0">
                          <a:solidFill>
                            <a:srgbClr val="000000"/>
                          </a:solidFill>
                          <a:effectLst/>
                          <a:latin typeface="Calibri" panose="020F0502020204030204" pitchFamily="34" charset="0"/>
                        </a:rPr>
                        <a:t> </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Comfortable</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Moderately Comfortable</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Not Comfortable</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0"/>
                  </a:ext>
                </a:extLst>
              </a:tr>
              <a:tr h="176312">
                <a:tc>
                  <a:txBody>
                    <a:bodyPr/>
                    <a:lstStyle/>
                    <a:p>
                      <a:pPr algn="l" fontAlgn="b"/>
                      <a:r>
                        <a:rPr lang="en-US" sz="900" b="1" i="0" u="none" strike="noStrike">
                          <a:solidFill>
                            <a:srgbClr val="000000"/>
                          </a:solidFill>
                          <a:effectLst/>
                          <a:latin typeface="Calibri" panose="020F0502020204030204" pitchFamily="34" charset="0"/>
                        </a:rPr>
                        <a:t>PowerChart Structure:</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293853">
                <a:tc>
                  <a:txBody>
                    <a:bodyPr/>
                    <a:lstStyle/>
                    <a:p>
                      <a:pPr algn="l" fontAlgn="ctr"/>
                      <a:r>
                        <a:rPr lang="en-US" sz="900" b="0" i="0" u="none" strike="noStrike">
                          <a:solidFill>
                            <a:srgbClr val="000000"/>
                          </a:solidFill>
                          <a:effectLst/>
                          <a:latin typeface="Calibri" panose="020F0502020204030204" pitchFamily="34" charset="0"/>
                        </a:rPr>
                        <a:t>I have organized my MPages and their components , and removed components I don’t use</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02"/>
                  </a:ext>
                </a:extLst>
              </a:tr>
              <a:tr h="176312">
                <a:tc>
                  <a:txBody>
                    <a:bodyPr/>
                    <a:lstStyle/>
                    <a:p>
                      <a:pPr algn="l" fontAlgn="ctr"/>
                      <a:r>
                        <a:rPr lang="en-US" sz="900" b="0" i="0" u="none" strike="noStrike">
                          <a:solidFill>
                            <a:srgbClr val="000000"/>
                          </a:solidFill>
                          <a:effectLst/>
                          <a:latin typeface="Calibri" panose="020F0502020204030204" pitchFamily="34" charset="0"/>
                        </a:rPr>
                        <a:t>I know how to set up the contextual view (documentation on the right)</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6</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3"/>
                  </a:ext>
                </a:extLst>
              </a:tr>
              <a:tr h="176312">
                <a:tc>
                  <a:txBody>
                    <a:bodyPr/>
                    <a:lstStyle/>
                    <a:p>
                      <a:pPr algn="l" fontAlgn="ctr"/>
                      <a:r>
                        <a:rPr lang="en-US" sz="900" b="0" i="0" u="none" strike="noStrike">
                          <a:solidFill>
                            <a:srgbClr val="000000"/>
                          </a:solidFill>
                          <a:effectLst/>
                          <a:latin typeface="Calibri" panose="020F0502020204030204" pitchFamily="34" charset="0"/>
                        </a:rPr>
                        <a:t>I know how to change filters on the various M-page components</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11</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04"/>
                  </a:ext>
                </a:extLst>
              </a:tr>
              <a:tr h="293853">
                <a:tc>
                  <a:txBody>
                    <a:bodyPr/>
                    <a:lstStyle/>
                    <a:p>
                      <a:pPr algn="l" fontAlgn="ctr"/>
                      <a:r>
                        <a:rPr lang="en-US" sz="900" b="0" i="0" u="none" strike="noStrike">
                          <a:solidFill>
                            <a:srgbClr val="000000"/>
                          </a:solidFill>
                          <a:effectLst/>
                          <a:latin typeface="Calibri" panose="020F0502020204030204" pitchFamily="34" charset="0"/>
                        </a:rPr>
                        <a:t>I can accurately identify the banner bar, tool bars, table of contents (dark side), and MPage menu.</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7</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7</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5"/>
                  </a:ext>
                </a:extLst>
              </a:tr>
              <a:tr h="293853">
                <a:tc>
                  <a:txBody>
                    <a:bodyPr/>
                    <a:lstStyle/>
                    <a:p>
                      <a:pPr algn="l" fontAlgn="ctr"/>
                      <a:r>
                        <a:rPr lang="en-US" sz="900" b="0" i="0" u="none" strike="noStrike">
                          <a:solidFill>
                            <a:srgbClr val="000000"/>
                          </a:solidFill>
                          <a:effectLst/>
                          <a:latin typeface="Calibri" panose="020F0502020204030204" pitchFamily="34" charset="0"/>
                        </a:rPr>
                        <a:t>I know the benefits of using the Workflow M-Page instead of going back/forth to the “Dark Side”</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9</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6"/>
                  </a:ext>
                </a:extLst>
              </a:tr>
              <a:tr h="176312">
                <a:tc>
                  <a:txBody>
                    <a:bodyPr/>
                    <a:lstStyle/>
                    <a:p>
                      <a:pPr algn="l" fontAlgn="ctr"/>
                      <a:r>
                        <a:rPr lang="en-US" sz="900" b="0" i="0" u="none" strike="noStrike">
                          <a:solidFill>
                            <a:srgbClr val="000000"/>
                          </a:solidFill>
                          <a:effectLst/>
                          <a:latin typeface="Calibri" panose="020F0502020204030204" pitchFamily="34" charset="0"/>
                        </a:rPr>
                        <a:t>I have configured my toolbars to meet my needs</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07"/>
                  </a:ext>
                </a:extLst>
              </a:tr>
              <a:tr h="176312">
                <a:tc>
                  <a:txBody>
                    <a:bodyPr/>
                    <a:lstStyle/>
                    <a:p>
                      <a:pPr algn="l" fontAlgn="b"/>
                      <a:r>
                        <a:rPr lang="en-US" sz="900" b="0" i="0" u="none" strike="noStrike">
                          <a:solidFill>
                            <a:srgbClr val="000000"/>
                          </a:solidFill>
                          <a:effectLst/>
                          <a:latin typeface="Calibri" panose="020F0502020204030204" pitchFamily="34" charset="0"/>
                        </a:rPr>
                        <a:t> </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8"/>
                  </a:ext>
                </a:extLst>
              </a:tr>
              <a:tr h="176312">
                <a:tc>
                  <a:txBody>
                    <a:bodyPr/>
                    <a:lstStyle/>
                    <a:p>
                      <a:pPr algn="l" fontAlgn="b"/>
                      <a:r>
                        <a:rPr lang="en-US" sz="900" b="1" i="0" u="none" strike="noStrike">
                          <a:solidFill>
                            <a:srgbClr val="000000"/>
                          </a:solidFill>
                          <a:effectLst/>
                          <a:latin typeface="Calibri" panose="020F0502020204030204" pitchFamily="34" charset="0"/>
                        </a:rPr>
                        <a:t>Note Creation:</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9"/>
                  </a:ext>
                </a:extLst>
              </a:tr>
              <a:tr h="176312">
                <a:tc>
                  <a:txBody>
                    <a:bodyPr/>
                    <a:lstStyle/>
                    <a:p>
                      <a:pPr algn="l" fontAlgn="ctr"/>
                      <a:r>
                        <a:rPr lang="en-US" sz="900" b="0" i="0" u="none" strike="noStrike">
                          <a:solidFill>
                            <a:srgbClr val="000000"/>
                          </a:solidFill>
                          <a:effectLst/>
                          <a:latin typeface="Calibri" panose="020F0502020204030204" pitchFamily="34" charset="0"/>
                        </a:rPr>
                        <a:t>I know the difference between the workflow M-page and a Note</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7</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3</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10"/>
                  </a:ext>
                </a:extLst>
              </a:tr>
              <a:tr h="293853">
                <a:tc>
                  <a:txBody>
                    <a:bodyPr/>
                    <a:lstStyle/>
                    <a:p>
                      <a:pPr algn="l" fontAlgn="ctr"/>
                      <a:r>
                        <a:rPr lang="en-US" sz="900" b="0" i="0" u="none" strike="noStrike">
                          <a:solidFill>
                            <a:srgbClr val="000000"/>
                          </a:solidFill>
                          <a:effectLst/>
                          <a:latin typeface="Calibri" panose="020F0502020204030204" pitchFamily="34" charset="0"/>
                        </a:rPr>
                        <a:t>I am comfortable moving back and forth between the workflow M-page and the note without fear of losing work.</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9</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11"/>
                  </a:ext>
                </a:extLst>
              </a:tr>
              <a:tr h="176312">
                <a:tc>
                  <a:txBody>
                    <a:bodyPr/>
                    <a:lstStyle/>
                    <a:p>
                      <a:pPr algn="l" fontAlgn="ctr"/>
                      <a:r>
                        <a:rPr lang="en-US" sz="900" b="0" i="0" u="none" strike="noStrike">
                          <a:solidFill>
                            <a:srgbClr val="000000"/>
                          </a:solidFill>
                          <a:effectLst/>
                          <a:latin typeface="Calibri" panose="020F0502020204030204" pitchFamily="34" charset="0"/>
                        </a:rPr>
                        <a:t>I know how to use system auto-text for documenting (/)</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7</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5</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2"/>
                  </a:ext>
                </a:extLst>
              </a:tr>
              <a:tr h="176312">
                <a:tc>
                  <a:txBody>
                    <a:bodyPr/>
                    <a:lstStyle/>
                    <a:p>
                      <a:pPr algn="l" fontAlgn="ctr"/>
                      <a:r>
                        <a:rPr lang="en-US" sz="900" b="0" i="0" u="none" strike="noStrike">
                          <a:solidFill>
                            <a:srgbClr val="000000"/>
                          </a:solidFill>
                          <a:effectLst/>
                          <a:latin typeface="Calibri" panose="020F0502020204030204" pitchFamily="34" charset="0"/>
                        </a:rPr>
                        <a:t>I have created personal auto-text (.)</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4</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3"/>
                  </a:ext>
                </a:extLst>
              </a:tr>
              <a:tr h="176312">
                <a:tc>
                  <a:txBody>
                    <a:bodyPr/>
                    <a:lstStyle/>
                    <a:p>
                      <a:pPr algn="l" fontAlgn="ctr"/>
                      <a:r>
                        <a:rPr lang="en-US" sz="900" b="0" i="0" u="none" strike="noStrike">
                          <a:solidFill>
                            <a:srgbClr val="000000"/>
                          </a:solidFill>
                          <a:effectLst/>
                          <a:latin typeface="Calibri" panose="020F0502020204030204" pitchFamily="34" charset="0"/>
                        </a:rPr>
                        <a:t>I have made a shortcut to pull nursing documentation into my note</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12</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14"/>
                  </a:ext>
                </a:extLst>
              </a:tr>
              <a:tr h="176312">
                <a:tc>
                  <a:txBody>
                    <a:bodyPr/>
                    <a:lstStyle/>
                    <a:p>
                      <a:pPr algn="l" fontAlgn="ctr"/>
                      <a:r>
                        <a:rPr lang="en-US" sz="900" b="0" i="0" u="none" strike="noStrike">
                          <a:solidFill>
                            <a:srgbClr val="000000"/>
                          </a:solidFill>
                          <a:effectLst/>
                          <a:latin typeface="Calibri" panose="020F0502020204030204" pitchFamily="34" charset="0"/>
                        </a:rPr>
                        <a:t>I have created auto-text that includes Smart Templates</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7</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15"/>
                  </a:ext>
                </a:extLst>
              </a:tr>
              <a:tr h="176312">
                <a:tc>
                  <a:txBody>
                    <a:bodyPr/>
                    <a:lstStyle/>
                    <a:p>
                      <a:pPr algn="l" fontAlgn="ctr"/>
                      <a:r>
                        <a:rPr lang="en-US" sz="900" b="0" i="0" u="none" strike="noStrike">
                          <a:solidFill>
                            <a:srgbClr val="000000"/>
                          </a:solidFill>
                          <a:effectLst/>
                          <a:latin typeface="Calibri" panose="020F0502020204030204" pitchFamily="34" charset="0"/>
                        </a:rPr>
                        <a:t>I know how to alter the title of a note</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3</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6</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16"/>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627464939"/>
              </p:ext>
            </p:extLst>
          </p:nvPr>
        </p:nvGraphicFramePr>
        <p:xfrm>
          <a:off x="6164568" y="1325563"/>
          <a:ext cx="5753100" cy="4274820"/>
        </p:xfrm>
        <a:graphic>
          <a:graphicData uri="http://schemas.openxmlformats.org/drawingml/2006/table">
            <a:tbl>
              <a:tblPr/>
              <a:tblGrid>
                <a:gridCol w="3594100">
                  <a:extLst>
                    <a:ext uri="{9D8B030D-6E8A-4147-A177-3AD203B41FA5}">
                      <a16:colId xmlns:a16="http://schemas.microsoft.com/office/drawing/2014/main" val="20000"/>
                    </a:ext>
                  </a:extLst>
                </a:gridCol>
                <a:gridCol w="850900">
                  <a:extLst>
                    <a:ext uri="{9D8B030D-6E8A-4147-A177-3AD203B41FA5}">
                      <a16:colId xmlns:a16="http://schemas.microsoft.com/office/drawing/2014/main" val="20001"/>
                    </a:ext>
                  </a:extLst>
                </a:gridCol>
                <a:gridCol w="635000">
                  <a:extLst>
                    <a:ext uri="{9D8B030D-6E8A-4147-A177-3AD203B41FA5}">
                      <a16:colId xmlns:a16="http://schemas.microsoft.com/office/drawing/2014/main" val="20002"/>
                    </a:ext>
                  </a:extLst>
                </a:gridCol>
                <a:gridCol w="673100">
                  <a:extLst>
                    <a:ext uri="{9D8B030D-6E8A-4147-A177-3AD203B41FA5}">
                      <a16:colId xmlns:a16="http://schemas.microsoft.com/office/drawing/2014/main" val="20003"/>
                    </a:ext>
                  </a:extLst>
                </a:gridCol>
              </a:tblGrid>
              <a:tr h="617220">
                <a:tc>
                  <a:txBody>
                    <a:bodyPr/>
                    <a:lstStyle/>
                    <a:p>
                      <a:pPr algn="l" fontAlgn="b"/>
                      <a:r>
                        <a:rPr lang="en-US" sz="900" b="1"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Comfortable</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Moderately Comfortable</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Not Comfortable</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0"/>
                  </a:ext>
                </a:extLst>
              </a:tr>
              <a:tr h="182880">
                <a:tc>
                  <a:txBody>
                    <a:bodyPr/>
                    <a:lstStyle/>
                    <a:p>
                      <a:pPr algn="l" fontAlgn="b"/>
                      <a:r>
                        <a:rPr lang="en-US" sz="900" b="1" i="0" u="none" strike="noStrike">
                          <a:solidFill>
                            <a:srgbClr val="000000"/>
                          </a:solidFill>
                          <a:effectLst/>
                          <a:latin typeface="Calibri" panose="020F0502020204030204" pitchFamily="34" charset="0"/>
                        </a:rPr>
                        <a:t>Documentation Tools:</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182880">
                <a:tc>
                  <a:txBody>
                    <a:bodyPr/>
                    <a:lstStyle/>
                    <a:p>
                      <a:pPr algn="l" fontAlgn="ctr"/>
                      <a:r>
                        <a:rPr lang="en-US" sz="900" b="0" i="0" u="none" strike="noStrike">
                          <a:solidFill>
                            <a:srgbClr val="000000"/>
                          </a:solidFill>
                          <a:effectLst/>
                          <a:latin typeface="Calibri" panose="020F0502020204030204" pitchFamily="34" charset="0"/>
                        </a:rPr>
                        <a:t>I know the difference between a diagnosis and a problem</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02"/>
                  </a:ext>
                </a:extLst>
              </a:tr>
              <a:tr h="182880">
                <a:tc>
                  <a:txBody>
                    <a:bodyPr/>
                    <a:lstStyle/>
                    <a:p>
                      <a:pPr algn="l" fontAlgn="ctr"/>
                      <a:r>
                        <a:rPr lang="en-US" sz="900" b="0" i="0" u="none" strike="noStrike">
                          <a:solidFill>
                            <a:srgbClr val="000000"/>
                          </a:solidFill>
                          <a:effectLst/>
                          <a:latin typeface="Calibri" panose="020F0502020204030204" pitchFamily="34" charset="0"/>
                        </a:rPr>
                        <a:t>I know how to maintain a current problems list</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03"/>
                  </a:ext>
                </a:extLst>
              </a:tr>
              <a:tr h="304800">
                <a:tc>
                  <a:txBody>
                    <a:bodyPr/>
                    <a:lstStyle/>
                    <a:p>
                      <a:pPr algn="l" fontAlgn="ctr"/>
                      <a:r>
                        <a:rPr lang="en-US" sz="900" b="0" i="0" u="none" strike="noStrike">
                          <a:solidFill>
                            <a:srgbClr val="000000"/>
                          </a:solidFill>
                          <a:effectLst/>
                          <a:latin typeface="Calibri" panose="020F0502020204030204" pitchFamily="34" charset="0"/>
                        </a:rPr>
                        <a:t>I know how to mark in error a problem on the patient’s problem list so it will no longer be part of their chart.</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04"/>
                  </a:ext>
                </a:extLst>
              </a:tr>
              <a:tr h="304800">
                <a:tc>
                  <a:txBody>
                    <a:bodyPr/>
                    <a:lstStyle/>
                    <a:p>
                      <a:pPr algn="l" fontAlgn="ctr"/>
                      <a:r>
                        <a:rPr lang="en-US" sz="900" b="0" i="0" u="none" strike="noStrike">
                          <a:solidFill>
                            <a:srgbClr val="000000"/>
                          </a:solidFill>
                          <a:effectLst/>
                          <a:latin typeface="Calibri" panose="020F0502020204030204" pitchFamily="34" charset="0"/>
                        </a:rPr>
                        <a:t>I know how to free-text (Centricity-like) comments to the Family History, Social History, and Problems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05"/>
                  </a:ext>
                </a:extLst>
              </a:tr>
              <a:tr h="182880">
                <a:tc>
                  <a:txBody>
                    <a:bodyPr/>
                    <a:lstStyle/>
                    <a:p>
                      <a:pPr algn="l" fontAlgn="ctr"/>
                      <a:r>
                        <a:rPr lang="en-US" sz="900" b="0" i="0" u="none" strike="noStrike">
                          <a:solidFill>
                            <a:srgbClr val="000000"/>
                          </a:solidFill>
                          <a:effectLst/>
                          <a:latin typeface="Calibri" panose="020F0502020204030204" pitchFamily="34" charset="0"/>
                        </a:rPr>
                        <a:t>I have added items to the Family History Quick Selection section</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06"/>
                  </a:ext>
                </a:extLst>
              </a:tr>
              <a:tr h="182880">
                <a:tc>
                  <a:txBody>
                    <a:bodyPr/>
                    <a:lstStyle/>
                    <a:p>
                      <a:pPr algn="l" fontAlgn="ctr"/>
                      <a:r>
                        <a:rPr lang="en-US" sz="900" b="0" i="0" u="none" strike="noStrike">
                          <a:solidFill>
                            <a:srgbClr val="000000"/>
                          </a:solidFill>
                          <a:effectLst/>
                          <a:latin typeface="Calibri" panose="020F0502020204030204" pitchFamily="34" charset="0"/>
                        </a:rPr>
                        <a:t>I know how to  update the Social History through modify and add</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07"/>
                  </a:ext>
                </a:extLst>
              </a:tr>
              <a:tr h="182880">
                <a:tc>
                  <a:txBody>
                    <a:bodyPr/>
                    <a:lstStyle/>
                    <a:p>
                      <a:pPr algn="l" fontAlgn="ctr"/>
                      <a:r>
                        <a:rPr lang="en-US" sz="9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8"/>
                  </a:ext>
                </a:extLst>
              </a:tr>
              <a:tr h="182880">
                <a:tc>
                  <a:txBody>
                    <a:bodyPr/>
                    <a:lstStyle/>
                    <a:p>
                      <a:pPr algn="l" fontAlgn="b"/>
                      <a:r>
                        <a:rPr lang="en-US" sz="900" b="1" i="0" u="none" strike="noStrike">
                          <a:solidFill>
                            <a:srgbClr val="000000"/>
                          </a:solidFill>
                          <a:effectLst/>
                          <a:latin typeface="Calibri" panose="020F0502020204030204" pitchFamily="34" charset="0"/>
                        </a:rPr>
                        <a:t>Message Center:</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9"/>
                  </a:ext>
                </a:extLst>
              </a:tr>
              <a:tr h="182880">
                <a:tc>
                  <a:txBody>
                    <a:bodyPr/>
                    <a:lstStyle/>
                    <a:p>
                      <a:pPr algn="l" fontAlgn="ctr"/>
                      <a:r>
                        <a:rPr lang="en-US" sz="900" b="0" i="0" u="none" strike="noStrike">
                          <a:solidFill>
                            <a:srgbClr val="000000"/>
                          </a:solidFill>
                          <a:effectLst/>
                          <a:latin typeface="Calibri" panose="020F0502020204030204" pitchFamily="34" charset="0"/>
                        </a:rPr>
                        <a:t>I have assigned proxies in my message center to my partners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0"/>
                  </a:ext>
                </a:extLst>
              </a:tr>
              <a:tr h="182880">
                <a:tc>
                  <a:txBody>
                    <a:bodyPr/>
                    <a:lstStyle/>
                    <a:p>
                      <a:pPr algn="l" fontAlgn="ctr"/>
                      <a:r>
                        <a:rPr lang="en-US" sz="900" b="0" i="0" u="none" strike="noStrike">
                          <a:solidFill>
                            <a:srgbClr val="000000"/>
                          </a:solidFill>
                          <a:effectLst/>
                          <a:latin typeface="Calibri" panose="020F0502020204030204" pitchFamily="34" charset="0"/>
                        </a:rPr>
                        <a:t>I have set up messaging favorites for pools and colleagues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1"/>
                  </a:ext>
                </a:extLst>
              </a:tr>
              <a:tr h="182880">
                <a:tc>
                  <a:txBody>
                    <a:bodyPr/>
                    <a:lstStyle/>
                    <a:p>
                      <a:pPr algn="l" fontAlgn="ctr"/>
                      <a:r>
                        <a:rPr lang="en-US" sz="900" b="0" i="0" u="none" strike="noStrike">
                          <a:solidFill>
                            <a:srgbClr val="000000"/>
                          </a:solidFill>
                          <a:effectLst/>
                          <a:latin typeface="Calibri" panose="020F0502020204030204" pitchFamily="34" charset="0"/>
                        </a:rPr>
                        <a:t>I know when and how to use between the visit encounters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12"/>
                  </a:ext>
                </a:extLst>
              </a:tr>
              <a:tr h="182880">
                <a:tc>
                  <a:txBody>
                    <a:bodyPr/>
                    <a:lstStyle/>
                    <a:p>
                      <a:pPr algn="l" fontAlgn="ctr"/>
                      <a:r>
                        <a:rPr lang="en-US" sz="900" b="0" i="0" u="none" strike="noStrike">
                          <a:solidFill>
                            <a:srgbClr val="000000"/>
                          </a:solidFill>
                          <a:effectLst/>
                          <a:latin typeface="Calibri" panose="020F0502020204030204" pitchFamily="34" charset="0"/>
                        </a:rPr>
                        <a:t>I have set up my between-the-visit encounter locations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13"/>
                  </a:ext>
                </a:extLst>
              </a:tr>
              <a:tr h="182880">
                <a:tc>
                  <a:txBody>
                    <a:bodyPr/>
                    <a:lstStyle/>
                    <a:p>
                      <a:pPr algn="l" fontAlgn="ctr"/>
                      <a:r>
                        <a:rPr lang="en-US" sz="9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4"/>
                  </a:ext>
                </a:extLst>
              </a:tr>
              <a:tr h="182880">
                <a:tc>
                  <a:txBody>
                    <a:bodyPr/>
                    <a:lstStyle/>
                    <a:p>
                      <a:pPr algn="l" fontAlgn="b"/>
                      <a:r>
                        <a:rPr lang="en-US" sz="900" b="1" i="0" u="none" strike="noStrike">
                          <a:solidFill>
                            <a:srgbClr val="000000"/>
                          </a:solidFill>
                          <a:effectLst/>
                          <a:latin typeface="Calibri" panose="020F0502020204030204" pitchFamily="34" charset="0"/>
                        </a:rPr>
                        <a:t>Ordering:</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5"/>
                  </a:ext>
                </a:extLst>
              </a:tr>
              <a:tr h="182880">
                <a:tc>
                  <a:txBody>
                    <a:bodyPr/>
                    <a:lstStyle/>
                    <a:p>
                      <a:pPr algn="l" fontAlgn="ctr"/>
                      <a:r>
                        <a:rPr lang="en-US" sz="900" b="0" i="0" u="none" strike="noStrike">
                          <a:solidFill>
                            <a:srgbClr val="000000"/>
                          </a:solidFill>
                          <a:effectLst/>
                          <a:latin typeface="Calibri" panose="020F0502020204030204" pitchFamily="34" charset="0"/>
                        </a:rPr>
                        <a:t>I have created favorites on my quick orders pages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16"/>
                  </a:ext>
                </a:extLst>
              </a:tr>
              <a:tr h="304800">
                <a:tc>
                  <a:txBody>
                    <a:bodyPr/>
                    <a:lstStyle/>
                    <a:p>
                      <a:pPr algn="l" fontAlgn="ctr"/>
                      <a:r>
                        <a:rPr lang="en-US" sz="900" b="0" i="0" u="none" strike="noStrike">
                          <a:solidFill>
                            <a:srgbClr val="000000"/>
                          </a:solidFill>
                          <a:effectLst/>
                          <a:latin typeface="Calibri" panose="020F0502020204030204" pitchFamily="34" charset="0"/>
                        </a:rPr>
                        <a:t>I know how to “borrow” someone else’s quick orders folder favorites so I can use them.</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17"/>
                  </a:ext>
                </a:extLst>
              </a:tr>
              <a:tr h="182880">
                <a:tc>
                  <a:txBody>
                    <a:bodyPr/>
                    <a:lstStyle/>
                    <a:p>
                      <a:pPr algn="l" fontAlgn="ctr"/>
                      <a:r>
                        <a:rPr lang="en-US" sz="900" b="0" i="0" u="none" strike="noStrike">
                          <a:solidFill>
                            <a:srgbClr val="000000"/>
                          </a:solidFill>
                          <a:effectLst/>
                          <a:latin typeface="Calibri" panose="020F0502020204030204" pitchFamily="34" charset="0"/>
                        </a:rPr>
                        <a:t>I routinely use Quick Orders and make use of Order Sentences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13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18"/>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077787874"/>
              </p:ext>
            </p:extLst>
          </p:nvPr>
        </p:nvGraphicFramePr>
        <p:xfrm>
          <a:off x="488950" y="5249287"/>
          <a:ext cx="5546466" cy="914400"/>
        </p:xfrm>
        <a:graphic>
          <a:graphicData uri="http://schemas.openxmlformats.org/drawingml/2006/table">
            <a:tbl>
              <a:tblPr/>
              <a:tblGrid>
                <a:gridCol w="3465011">
                  <a:extLst>
                    <a:ext uri="{9D8B030D-6E8A-4147-A177-3AD203B41FA5}">
                      <a16:colId xmlns:a16="http://schemas.microsoft.com/office/drawing/2014/main" val="20000"/>
                    </a:ext>
                  </a:extLst>
                </a:gridCol>
                <a:gridCol w="820338">
                  <a:extLst>
                    <a:ext uri="{9D8B030D-6E8A-4147-A177-3AD203B41FA5}">
                      <a16:colId xmlns:a16="http://schemas.microsoft.com/office/drawing/2014/main" val="20001"/>
                    </a:ext>
                  </a:extLst>
                </a:gridCol>
                <a:gridCol w="612193">
                  <a:extLst>
                    <a:ext uri="{9D8B030D-6E8A-4147-A177-3AD203B41FA5}">
                      <a16:colId xmlns:a16="http://schemas.microsoft.com/office/drawing/2014/main" val="20002"/>
                    </a:ext>
                  </a:extLst>
                </a:gridCol>
                <a:gridCol w="648924">
                  <a:extLst>
                    <a:ext uri="{9D8B030D-6E8A-4147-A177-3AD203B41FA5}">
                      <a16:colId xmlns:a16="http://schemas.microsoft.com/office/drawing/2014/main" val="20003"/>
                    </a:ext>
                  </a:extLst>
                </a:gridCol>
              </a:tblGrid>
              <a:tr h="182880">
                <a:tc>
                  <a:txBody>
                    <a:bodyPr/>
                    <a:lstStyle/>
                    <a:p>
                      <a:pPr algn="l" fontAlgn="b"/>
                      <a:r>
                        <a:rPr lang="en-US" sz="900" b="1" i="0" u="none" strike="noStrike">
                          <a:solidFill>
                            <a:srgbClr val="000000"/>
                          </a:solidFill>
                          <a:effectLst/>
                          <a:latin typeface="Calibri" panose="020F0502020204030204" pitchFamily="34" charset="0"/>
                        </a:rPr>
                        <a:t>MModal:</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0"/>
                  </a:ext>
                </a:extLst>
              </a:tr>
              <a:tr h="182880">
                <a:tc>
                  <a:txBody>
                    <a:bodyPr/>
                    <a:lstStyle/>
                    <a:p>
                      <a:pPr algn="l" fontAlgn="ctr"/>
                      <a:r>
                        <a:rPr lang="en-US" sz="900" b="0" i="0" u="none" strike="noStrike">
                          <a:solidFill>
                            <a:srgbClr val="000000"/>
                          </a:solidFill>
                          <a:effectLst/>
                          <a:latin typeface="Calibri" panose="020F0502020204030204" pitchFamily="34" charset="0"/>
                        </a:rPr>
                        <a:t>I routine use MModal</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01"/>
                  </a:ext>
                </a:extLst>
              </a:tr>
              <a:tr h="182880">
                <a:tc>
                  <a:txBody>
                    <a:bodyPr/>
                    <a:lstStyle/>
                    <a:p>
                      <a:pPr algn="l" fontAlgn="ctr"/>
                      <a:r>
                        <a:rPr lang="en-US" sz="900" b="0" i="0" u="none" strike="noStrike">
                          <a:solidFill>
                            <a:srgbClr val="000000"/>
                          </a:solidFill>
                          <a:effectLst/>
                          <a:latin typeface="Calibri" panose="020F0502020204030204" pitchFamily="34" charset="0"/>
                        </a:rPr>
                        <a:t>I have created commands to insert text</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02"/>
                  </a:ext>
                </a:extLst>
              </a:tr>
              <a:tr h="182880">
                <a:tc>
                  <a:txBody>
                    <a:bodyPr/>
                    <a:lstStyle/>
                    <a:p>
                      <a:pPr algn="l" fontAlgn="ctr"/>
                      <a:r>
                        <a:rPr lang="en-US" sz="900" b="0" i="0" u="none" strike="noStrike">
                          <a:solidFill>
                            <a:srgbClr val="000000"/>
                          </a:solidFill>
                          <a:effectLst/>
                          <a:latin typeface="Calibri" panose="020F0502020204030204" pitchFamily="34" charset="0"/>
                        </a:rPr>
                        <a:t>I know how to use the next field button and command</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03"/>
                  </a:ext>
                </a:extLst>
              </a:tr>
              <a:tr h="182880">
                <a:tc>
                  <a:txBody>
                    <a:bodyPr/>
                    <a:lstStyle/>
                    <a:p>
                      <a:pPr algn="l" fontAlgn="ctr"/>
                      <a:r>
                        <a:rPr lang="en-US" sz="900" b="0" i="0" u="none" strike="noStrike">
                          <a:solidFill>
                            <a:srgbClr val="000000"/>
                          </a:solidFill>
                          <a:effectLst/>
                          <a:latin typeface="Calibri" panose="020F0502020204030204" pitchFamily="34" charset="0"/>
                        </a:rPr>
                        <a:t>I know how to create auto-text that are MModal optimized</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580552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Survey results: 2 Educational Sessions, Jan 28, 2019</a:t>
            </a:r>
          </a:p>
        </p:txBody>
      </p:sp>
      <p:sp>
        <p:nvSpPr>
          <p:cNvPr id="4" name="Date Placeholder 3"/>
          <p:cNvSpPr>
            <a:spLocks noGrp="1"/>
          </p:cNvSpPr>
          <p:nvPr>
            <p:ph type="dt" sz="half" idx="15"/>
          </p:nvPr>
        </p:nvSpPr>
        <p:spPr/>
        <p:txBody>
          <a:bodyPr/>
          <a:lstStyle/>
          <a:p>
            <a:pPr indent="-3657600"/>
            <a:r>
              <a:rPr lang="en-US"/>
              <a:t>01.31.2019</a:t>
            </a:r>
          </a:p>
        </p:txBody>
      </p:sp>
      <p:sp>
        <p:nvSpPr>
          <p:cNvPr id="5" name="Footer Placeholder 4"/>
          <p:cNvSpPr>
            <a:spLocks noGrp="1"/>
          </p:cNvSpPr>
          <p:nvPr>
            <p:ph type="ftr" sz="quarter" idx="16"/>
          </p:nvPr>
        </p:nvSpPr>
        <p:spPr/>
        <p:txBody>
          <a:bodyPr/>
          <a:lstStyle/>
          <a:p>
            <a:r>
              <a:rPr lang="en-US" dirty="0"/>
              <a:t>Provider Cerner Education Session 3</a:t>
            </a:r>
          </a:p>
        </p:txBody>
      </p:sp>
      <p:sp>
        <p:nvSpPr>
          <p:cNvPr id="6" name="Slide Number Placeholder 5"/>
          <p:cNvSpPr>
            <a:spLocks noGrp="1"/>
          </p:cNvSpPr>
          <p:nvPr>
            <p:ph type="sldNum" sz="quarter" idx="17"/>
          </p:nvPr>
        </p:nvSpPr>
        <p:spPr/>
        <p:txBody>
          <a:bodyPr/>
          <a:lstStyle/>
          <a:p>
            <a:fld id="{63DCA5C9-2E11-4C67-86EB-AE1DE127DC64}" type="slidenum">
              <a:rPr lang="en-US" smtClean="0"/>
              <a:pPr/>
              <a:t>38</a:t>
            </a:fld>
            <a:endParaRPr lang="en-US"/>
          </a:p>
        </p:txBody>
      </p:sp>
      <p:graphicFrame>
        <p:nvGraphicFramePr>
          <p:cNvPr id="7" name="Content Placeholder 6"/>
          <p:cNvGraphicFramePr>
            <a:graphicFrameLocks noGrp="1"/>
          </p:cNvGraphicFramePr>
          <p:nvPr>
            <p:ph sz="quarter" idx="14"/>
            <p:extLst>
              <p:ext uri="{D42A27DB-BD31-4B8C-83A1-F6EECF244321}">
                <p14:modId xmlns:p14="http://schemas.microsoft.com/office/powerpoint/2010/main" val="4213979410"/>
              </p:ext>
            </p:extLst>
          </p:nvPr>
        </p:nvGraphicFramePr>
        <p:xfrm>
          <a:off x="488950" y="1325570"/>
          <a:ext cx="5546466" cy="3886202"/>
        </p:xfrm>
        <a:graphic>
          <a:graphicData uri="http://schemas.openxmlformats.org/drawingml/2006/table">
            <a:tbl>
              <a:tblPr/>
              <a:tblGrid>
                <a:gridCol w="3465011">
                  <a:extLst>
                    <a:ext uri="{9D8B030D-6E8A-4147-A177-3AD203B41FA5}">
                      <a16:colId xmlns:a16="http://schemas.microsoft.com/office/drawing/2014/main" val="20000"/>
                    </a:ext>
                  </a:extLst>
                </a:gridCol>
                <a:gridCol w="820338">
                  <a:extLst>
                    <a:ext uri="{9D8B030D-6E8A-4147-A177-3AD203B41FA5}">
                      <a16:colId xmlns:a16="http://schemas.microsoft.com/office/drawing/2014/main" val="20001"/>
                    </a:ext>
                  </a:extLst>
                </a:gridCol>
                <a:gridCol w="612193">
                  <a:extLst>
                    <a:ext uri="{9D8B030D-6E8A-4147-A177-3AD203B41FA5}">
                      <a16:colId xmlns:a16="http://schemas.microsoft.com/office/drawing/2014/main" val="20002"/>
                    </a:ext>
                  </a:extLst>
                </a:gridCol>
                <a:gridCol w="648924">
                  <a:extLst>
                    <a:ext uri="{9D8B030D-6E8A-4147-A177-3AD203B41FA5}">
                      <a16:colId xmlns:a16="http://schemas.microsoft.com/office/drawing/2014/main" val="20003"/>
                    </a:ext>
                  </a:extLst>
                </a:gridCol>
              </a:tblGrid>
              <a:tr h="569226">
                <a:tc>
                  <a:txBody>
                    <a:bodyPr/>
                    <a:lstStyle/>
                    <a:p>
                      <a:pPr algn="l" fontAlgn="b"/>
                      <a:endParaRPr lang="en-US" sz="800" b="0" i="0" u="none" strike="noStrike" dirty="0">
                        <a:solidFill>
                          <a:srgbClr val="000000"/>
                        </a:solidFill>
                        <a:effectLst/>
                        <a:latin typeface="Calibri" panose="020F0502020204030204" pitchFamily="34" charset="0"/>
                      </a:endParaRPr>
                    </a:p>
                  </a:txBody>
                  <a:tcPr marL="7027" marR="7027" marT="7027"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Comfortable</a:t>
                      </a:r>
                    </a:p>
                  </a:txBody>
                  <a:tcPr marL="7027" marR="7027" marT="70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Moderately Comfortable</a:t>
                      </a:r>
                    </a:p>
                  </a:txBody>
                  <a:tcPr marL="7027" marR="7027" marT="70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Not Comfortable</a:t>
                      </a:r>
                    </a:p>
                  </a:txBody>
                  <a:tcPr marL="7027" marR="7027" marT="70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0"/>
                  </a:ext>
                </a:extLst>
              </a:tr>
              <a:tr h="168660">
                <a:tc>
                  <a:txBody>
                    <a:bodyPr/>
                    <a:lstStyle/>
                    <a:p>
                      <a:pPr algn="l" fontAlgn="b"/>
                      <a:r>
                        <a:rPr lang="en-US" sz="800" b="1" i="0" u="none" strike="noStrike">
                          <a:solidFill>
                            <a:srgbClr val="000000"/>
                          </a:solidFill>
                          <a:effectLst/>
                          <a:latin typeface="Calibri" panose="020F0502020204030204" pitchFamily="34" charset="0"/>
                        </a:rPr>
                        <a:t>PowerChart Structure:</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 </a:t>
                      </a:r>
                    </a:p>
                  </a:txBody>
                  <a:tcPr marL="7027" marR="7027" marT="70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 </a:t>
                      </a:r>
                    </a:p>
                  </a:txBody>
                  <a:tcPr marL="7027" marR="7027" marT="70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 </a:t>
                      </a:r>
                    </a:p>
                  </a:txBody>
                  <a:tcPr marL="7027" marR="7027" marT="70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281099">
                <a:tc>
                  <a:txBody>
                    <a:bodyPr/>
                    <a:lstStyle/>
                    <a:p>
                      <a:pPr algn="l" fontAlgn="ctr"/>
                      <a:r>
                        <a:rPr lang="en-US" sz="800" b="0" i="0" u="none" strike="noStrike" dirty="0">
                          <a:solidFill>
                            <a:srgbClr val="000000"/>
                          </a:solidFill>
                          <a:effectLst/>
                          <a:latin typeface="Calibri" panose="020F0502020204030204" pitchFamily="34" charset="0"/>
                        </a:rPr>
                        <a:t>I have organized my MPages and their components , and removed components I don’t use</a:t>
                      </a:r>
                    </a:p>
                  </a:txBody>
                  <a:tcPr marL="7027" marR="7027" marT="70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6</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2"/>
                  </a:ext>
                </a:extLst>
              </a:tr>
              <a:tr h="168660">
                <a:tc>
                  <a:txBody>
                    <a:bodyPr/>
                    <a:lstStyle/>
                    <a:p>
                      <a:pPr algn="l" fontAlgn="ctr"/>
                      <a:r>
                        <a:rPr lang="en-US" sz="800" b="0" i="0" u="none" strike="noStrike">
                          <a:solidFill>
                            <a:srgbClr val="000000"/>
                          </a:solidFill>
                          <a:effectLst/>
                          <a:latin typeface="Calibri" panose="020F0502020204030204" pitchFamily="34" charset="0"/>
                        </a:rPr>
                        <a:t>I know how to set up the contextual view (documentation on the right)</a:t>
                      </a:r>
                    </a:p>
                  </a:txBody>
                  <a:tcPr marL="7027" marR="7027" marT="70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5</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3"/>
                  </a:ext>
                </a:extLst>
              </a:tr>
              <a:tr h="168660">
                <a:tc>
                  <a:txBody>
                    <a:bodyPr/>
                    <a:lstStyle/>
                    <a:p>
                      <a:pPr algn="l" fontAlgn="ctr"/>
                      <a:r>
                        <a:rPr lang="en-US" sz="800" b="0" i="0" u="none" strike="noStrike">
                          <a:solidFill>
                            <a:srgbClr val="000000"/>
                          </a:solidFill>
                          <a:effectLst/>
                          <a:latin typeface="Calibri" panose="020F0502020204030204" pitchFamily="34" charset="0"/>
                        </a:rPr>
                        <a:t>I know how to change filters on the various M-page components</a:t>
                      </a:r>
                    </a:p>
                  </a:txBody>
                  <a:tcPr marL="7027" marR="7027" marT="70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4"/>
                  </a:ext>
                </a:extLst>
              </a:tr>
              <a:tr h="281099">
                <a:tc>
                  <a:txBody>
                    <a:bodyPr/>
                    <a:lstStyle/>
                    <a:p>
                      <a:pPr algn="l" fontAlgn="ctr"/>
                      <a:r>
                        <a:rPr lang="en-US" sz="800" b="0" i="0" u="none" strike="noStrike">
                          <a:solidFill>
                            <a:srgbClr val="000000"/>
                          </a:solidFill>
                          <a:effectLst/>
                          <a:latin typeface="Calibri" panose="020F0502020204030204" pitchFamily="34" charset="0"/>
                        </a:rPr>
                        <a:t>I can accurately identify the banner bar, tool bars, table of contents (dark side), and MPage menu.</a:t>
                      </a:r>
                    </a:p>
                  </a:txBody>
                  <a:tcPr marL="7027" marR="7027" marT="70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6</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5"/>
                  </a:ext>
                </a:extLst>
              </a:tr>
              <a:tr h="281099">
                <a:tc>
                  <a:txBody>
                    <a:bodyPr/>
                    <a:lstStyle/>
                    <a:p>
                      <a:pPr algn="l" fontAlgn="ctr"/>
                      <a:r>
                        <a:rPr lang="en-US" sz="800" b="0" i="0" u="none" strike="noStrike">
                          <a:solidFill>
                            <a:srgbClr val="000000"/>
                          </a:solidFill>
                          <a:effectLst/>
                          <a:latin typeface="Calibri" panose="020F0502020204030204" pitchFamily="34" charset="0"/>
                        </a:rPr>
                        <a:t>I know the benefits of using the Workflow M-Page instead of going back/forth to the “Dark Side”</a:t>
                      </a:r>
                    </a:p>
                  </a:txBody>
                  <a:tcPr marL="7027" marR="7027" marT="70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6</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6"/>
                  </a:ext>
                </a:extLst>
              </a:tr>
              <a:tr h="168660">
                <a:tc>
                  <a:txBody>
                    <a:bodyPr/>
                    <a:lstStyle/>
                    <a:p>
                      <a:pPr algn="l" fontAlgn="ctr"/>
                      <a:r>
                        <a:rPr lang="en-US" sz="800" b="0" i="0" u="none" strike="noStrike">
                          <a:solidFill>
                            <a:srgbClr val="000000"/>
                          </a:solidFill>
                          <a:effectLst/>
                          <a:latin typeface="Calibri" panose="020F0502020204030204" pitchFamily="34" charset="0"/>
                        </a:rPr>
                        <a:t>I have configured my toolbars to meet my needs</a:t>
                      </a:r>
                    </a:p>
                  </a:txBody>
                  <a:tcPr marL="7027" marR="7027" marT="70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8</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2CC"/>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7"/>
                  </a:ext>
                </a:extLst>
              </a:tr>
              <a:tr h="168660">
                <a:tc>
                  <a:txBody>
                    <a:bodyPr/>
                    <a:lstStyle/>
                    <a:p>
                      <a:pPr algn="l" fontAlgn="ctr"/>
                      <a:r>
                        <a:rPr lang="en-US" sz="800" b="1" i="0" u="none" strike="noStrike">
                          <a:solidFill>
                            <a:srgbClr val="7030A0"/>
                          </a:solidFill>
                          <a:effectLst/>
                          <a:latin typeface="Calibri" panose="020F0502020204030204" pitchFamily="34" charset="0"/>
                        </a:rPr>
                        <a:t>I know how to access the CCD </a:t>
                      </a:r>
                    </a:p>
                  </a:txBody>
                  <a:tcPr marL="7027" marR="7027" marT="70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2CC"/>
                    </a:solidFill>
                  </a:tcPr>
                </a:tc>
                <a:tc>
                  <a:txBody>
                    <a:bodyPr/>
                    <a:lstStyle/>
                    <a:p>
                      <a:pPr algn="ctr" fontAlgn="b"/>
                      <a:r>
                        <a:rPr lang="en-US" sz="800" b="0" i="0" u="none" strike="noStrike">
                          <a:solidFill>
                            <a:srgbClr val="000000"/>
                          </a:solidFill>
                          <a:effectLst/>
                          <a:latin typeface="Calibri" panose="020F0502020204030204" pitchFamily="34" charset="0"/>
                        </a:rPr>
                        <a:t>4</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8"/>
                  </a:ext>
                </a:extLst>
              </a:tr>
              <a:tr h="168660">
                <a:tc>
                  <a:txBody>
                    <a:bodyPr/>
                    <a:lstStyle/>
                    <a:p>
                      <a:pPr algn="l" fontAlgn="b"/>
                      <a:r>
                        <a:rPr lang="en-US" sz="800" b="0" i="0" u="none" strike="noStrike">
                          <a:solidFill>
                            <a:srgbClr val="000000"/>
                          </a:solidFill>
                          <a:effectLst/>
                          <a:latin typeface="Calibri" panose="020F0502020204030204" pitchFamily="34" charset="0"/>
                        </a:rPr>
                        <a:t> </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9"/>
                  </a:ext>
                </a:extLst>
              </a:tr>
              <a:tr h="168660">
                <a:tc>
                  <a:txBody>
                    <a:bodyPr/>
                    <a:lstStyle/>
                    <a:p>
                      <a:pPr algn="l" fontAlgn="b"/>
                      <a:r>
                        <a:rPr lang="en-US" sz="800" b="1" i="0" u="none" strike="noStrike">
                          <a:solidFill>
                            <a:srgbClr val="000000"/>
                          </a:solidFill>
                          <a:effectLst/>
                          <a:latin typeface="Calibri" panose="020F0502020204030204" pitchFamily="34" charset="0"/>
                        </a:rPr>
                        <a:t>Note Creation:</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0"/>
                  </a:ext>
                </a:extLst>
              </a:tr>
              <a:tr h="168660">
                <a:tc>
                  <a:txBody>
                    <a:bodyPr/>
                    <a:lstStyle/>
                    <a:p>
                      <a:pPr algn="l" fontAlgn="ctr"/>
                      <a:r>
                        <a:rPr lang="en-US" sz="800" b="0" i="0" u="none" strike="noStrike">
                          <a:solidFill>
                            <a:srgbClr val="000000"/>
                          </a:solidFill>
                          <a:effectLst/>
                          <a:latin typeface="Calibri" panose="020F0502020204030204" pitchFamily="34" charset="0"/>
                        </a:rPr>
                        <a:t>I know the difference between the workflow M-page and a Note</a:t>
                      </a:r>
                    </a:p>
                  </a:txBody>
                  <a:tcPr marL="7027" marR="7027" marT="70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5</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1"/>
                  </a:ext>
                </a:extLst>
              </a:tr>
              <a:tr h="281099">
                <a:tc>
                  <a:txBody>
                    <a:bodyPr/>
                    <a:lstStyle/>
                    <a:p>
                      <a:pPr algn="l" fontAlgn="ctr"/>
                      <a:r>
                        <a:rPr lang="en-US" sz="800" b="0" i="0" u="none" strike="noStrike">
                          <a:solidFill>
                            <a:srgbClr val="000000"/>
                          </a:solidFill>
                          <a:effectLst/>
                          <a:latin typeface="Calibri" panose="020F0502020204030204" pitchFamily="34" charset="0"/>
                        </a:rPr>
                        <a:t>I am comfortable moving back and forth between the workflow M-page and the note without fear of losing work.</a:t>
                      </a:r>
                    </a:p>
                  </a:txBody>
                  <a:tcPr marL="7027" marR="7027" marT="70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5</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2"/>
                  </a:ext>
                </a:extLst>
              </a:tr>
              <a:tr h="168660">
                <a:tc>
                  <a:txBody>
                    <a:bodyPr/>
                    <a:lstStyle/>
                    <a:p>
                      <a:pPr algn="l" fontAlgn="ctr"/>
                      <a:r>
                        <a:rPr lang="en-US" sz="800" b="0" i="0" u="none" strike="noStrike">
                          <a:solidFill>
                            <a:srgbClr val="000000"/>
                          </a:solidFill>
                          <a:effectLst/>
                          <a:latin typeface="Calibri" panose="020F0502020204030204" pitchFamily="34" charset="0"/>
                        </a:rPr>
                        <a:t>I know how to use system auto-text for documenting (/)</a:t>
                      </a:r>
                    </a:p>
                  </a:txBody>
                  <a:tcPr marL="7027" marR="7027" marT="70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5</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3"/>
                  </a:ext>
                </a:extLst>
              </a:tr>
              <a:tr h="168660">
                <a:tc>
                  <a:txBody>
                    <a:bodyPr/>
                    <a:lstStyle/>
                    <a:p>
                      <a:pPr algn="l" fontAlgn="ctr"/>
                      <a:r>
                        <a:rPr lang="en-US" sz="800" b="0" i="0" u="none" strike="noStrike">
                          <a:solidFill>
                            <a:srgbClr val="000000"/>
                          </a:solidFill>
                          <a:effectLst/>
                          <a:latin typeface="Calibri" panose="020F0502020204030204" pitchFamily="34" charset="0"/>
                        </a:rPr>
                        <a:t>I have created personal auto-text (.)</a:t>
                      </a:r>
                    </a:p>
                  </a:txBody>
                  <a:tcPr marL="7027" marR="7027" marT="70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2</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4"/>
                  </a:ext>
                </a:extLst>
              </a:tr>
              <a:tr h="168660">
                <a:tc>
                  <a:txBody>
                    <a:bodyPr/>
                    <a:lstStyle/>
                    <a:p>
                      <a:pPr algn="l" fontAlgn="ctr"/>
                      <a:r>
                        <a:rPr lang="en-US" sz="800" b="0" i="0" u="none" strike="noStrike">
                          <a:solidFill>
                            <a:srgbClr val="000000"/>
                          </a:solidFill>
                          <a:effectLst/>
                          <a:latin typeface="Calibri" panose="020F0502020204030204" pitchFamily="34" charset="0"/>
                        </a:rPr>
                        <a:t>I have made a shortcut to pull nursing documentation into my note</a:t>
                      </a:r>
                    </a:p>
                  </a:txBody>
                  <a:tcPr marL="7027" marR="7027" marT="70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5"/>
                  </a:ext>
                </a:extLst>
              </a:tr>
              <a:tr h="168660">
                <a:tc>
                  <a:txBody>
                    <a:bodyPr/>
                    <a:lstStyle/>
                    <a:p>
                      <a:pPr algn="l" fontAlgn="ctr"/>
                      <a:r>
                        <a:rPr lang="en-US" sz="800" b="0" i="0" u="none" strike="noStrike">
                          <a:solidFill>
                            <a:srgbClr val="000000"/>
                          </a:solidFill>
                          <a:effectLst/>
                          <a:latin typeface="Calibri" panose="020F0502020204030204" pitchFamily="34" charset="0"/>
                        </a:rPr>
                        <a:t>I have created auto-text that includes Smart Templates</a:t>
                      </a:r>
                    </a:p>
                  </a:txBody>
                  <a:tcPr marL="7027" marR="7027" marT="70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16"/>
                  </a:ext>
                </a:extLst>
              </a:tr>
              <a:tr h="168660">
                <a:tc>
                  <a:txBody>
                    <a:bodyPr/>
                    <a:lstStyle/>
                    <a:p>
                      <a:pPr algn="l" fontAlgn="ctr"/>
                      <a:r>
                        <a:rPr lang="en-US" sz="800" b="0" i="0" u="none" strike="noStrike" dirty="0">
                          <a:solidFill>
                            <a:srgbClr val="000000"/>
                          </a:solidFill>
                          <a:effectLst/>
                          <a:latin typeface="Calibri" panose="020F0502020204030204" pitchFamily="34" charset="0"/>
                        </a:rPr>
                        <a:t>I know how to alter the title of a note</a:t>
                      </a:r>
                    </a:p>
                  </a:txBody>
                  <a:tcPr marL="7027" marR="7027" marT="70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a:t>
                      </a:r>
                    </a:p>
                  </a:txBody>
                  <a:tcPr marL="7027" marR="7027" marT="702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7"/>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725921766"/>
              </p:ext>
            </p:extLst>
          </p:nvPr>
        </p:nvGraphicFramePr>
        <p:xfrm>
          <a:off x="6164568" y="1325563"/>
          <a:ext cx="5753100" cy="4415443"/>
        </p:xfrm>
        <a:graphic>
          <a:graphicData uri="http://schemas.openxmlformats.org/drawingml/2006/table">
            <a:tbl>
              <a:tblPr/>
              <a:tblGrid>
                <a:gridCol w="3594100">
                  <a:extLst>
                    <a:ext uri="{9D8B030D-6E8A-4147-A177-3AD203B41FA5}">
                      <a16:colId xmlns:a16="http://schemas.microsoft.com/office/drawing/2014/main" val="20000"/>
                    </a:ext>
                  </a:extLst>
                </a:gridCol>
                <a:gridCol w="850900">
                  <a:extLst>
                    <a:ext uri="{9D8B030D-6E8A-4147-A177-3AD203B41FA5}">
                      <a16:colId xmlns:a16="http://schemas.microsoft.com/office/drawing/2014/main" val="20001"/>
                    </a:ext>
                  </a:extLst>
                </a:gridCol>
                <a:gridCol w="635000">
                  <a:extLst>
                    <a:ext uri="{9D8B030D-6E8A-4147-A177-3AD203B41FA5}">
                      <a16:colId xmlns:a16="http://schemas.microsoft.com/office/drawing/2014/main" val="20002"/>
                    </a:ext>
                  </a:extLst>
                </a:gridCol>
                <a:gridCol w="673100">
                  <a:extLst>
                    <a:ext uri="{9D8B030D-6E8A-4147-A177-3AD203B41FA5}">
                      <a16:colId xmlns:a16="http://schemas.microsoft.com/office/drawing/2014/main" val="20003"/>
                    </a:ext>
                  </a:extLst>
                </a:gridCol>
              </a:tblGrid>
              <a:tr h="551080">
                <a:tc>
                  <a:txBody>
                    <a:bodyPr/>
                    <a:lstStyle/>
                    <a:p>
                      <a:pPr algn="l" fontAlgn="b"/>
                      <a:endParaRPr lang="en-US" sz="800" b="0" i="0" u="none" strike="noStrike" dirty="0">
                        <a:solidFill>
                          <a:srgbClr val="000000"/>
                        </a:solidFill>
                        <a:effectLst/>
                        <a:latin typeface="Calibri" panose="020F0502020204030204" pitchFamily="34" charset="0"/>
                      </a:endParaRPr>
                    </a:p>
                  </a:txBody>
                  <a:tcPr marL="6705" marR="6705" marT="6705"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Comfortable</a:t>
                      </a:r>
                    </a:p>
                  </a:txBody>
                  <a:tcPr marL="6705" marR="6705" marT="67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Moderately Comfortable</a:t>
                      </a:r>
                    </a:p>
                  </a:txBody>
                  <a:tcPr marL="6705" marR="6705" marT="67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Not Comfortable</a:t>
                      </a:r>
                    </a:p>
                  </a:txBody>
                  <a:tcPr marL="6705" marR="6705" marT="67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0"/>
                  </a:ext>
                </a:extLst>
              </a:tr>
              <a:tr h="163283">
                <a:tc>
                  <a:txBody>
                    <a:bodyPr/>
                    <a:lstStyle/>
                    <a:p>
                      <a:pPr algn="l" fontAlgn="b"/>
                      <a:r>
                        <a:rPr lang="en-US" sz="800" b="1" i="0" u="none" strike="noStrike" dirty="0">
                          <a:solidFill>
                            <a:srgbClr val="000000"/>
                          </a:solidFill>
                          <a:effectLst/>
                          <a:latin typeface="Calibri" panose="020F0502020204030204" pitchFamily="34" charset="0"/>
                        </a:rPr>
                        <a:t>Documentation Tools:</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163283">
                <a:tc>
                  <a:txBody>
                    <a:bodyPr/>
                    <a:lstStyle/>
                    <a:p>
                      <a:pPr algn="l" fontAlgn="ctr"/>
                      <a:r>
                        <a:rPr lang="en-US" sz="800" b="0" i="0" u="none" strike="noStrike">
                          <a:solidFill>
                            <a:srgbClr val="000000"/>
                          </a:solidFill>
                          <a:effectLst/>
                          <a:latin typeface="Calibri" panose="020F0502020204030204" pitchFamily="34" charset="0"/>
                        </a:rPr>
                        <a:t>I know the difference between a diagnosis and a problem</a:t>
                      </a:r>
                    </a:p>
                  </a:txBody>
                  <a:tcPr marL="6705" marR="6705" marT="67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2"/>
                  </a:ext>
                </a:extLst>
              </a:tr>
              <a:tr h="163283">
                <a:tc>
                  <a:txBody>
                    <a:bodyPr/>
                    <a:lstStyle/>
                    <a:p>
                      <a:pPr algn="l" fontAlgn="ctr"/>
                      <a:r>
                        <a:rPr lang="en-US" sz="800" b="0" i="0" u="none" strike="noStrike">
                          <a:solidFill>
                            <a:srgbClr val="000000"/>
                          </a:solidFill>
                          <a:effectLst/>
                          <a:latin typeface="Calibri" panose="020F0502020204030204" pitchFamily="34" charset="0"/>
                        </a:rPr>
                        <a:t>I know how to maintain a current problems list</a:t>
                      </a:r>
                    </a:p>
                  </a:txBody>
                  <a:tcPr marL="6705" marR="6705" marT="67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7</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3"/>
                  </a:ext>
                </a:extLst>
              </a:tr>
              <a:tr h="272138">
                <a:tc>
                  <a:txBody>
                    <a:bodyPr/>
                    <a:lstStyle/>
                    <a:p>
                      <a:pPr algn="l" fontAlgn="ctr"/>
                      <a:r>
                        <a:rPr lang="en-US" sz="800" b="0" i="0" u="none" strike="noStrike">
                          <a:solidFill>
                            <a:srgbClr val="000000"/>
                          </a:solidFill>
                          <a:effectLst/>
                          <a:latin typeface="Calibri" panose="020F0502020204030204" pitchFamily="34" charset="0"/>
                        </a:rPr>
                        <a:t>I know how to mark in error a problem on the patient’s problem list so it will no longer be part of their chart.</a:t>
                      </a:r>
                    </a:p>
                  </a:txBody>
                  <a:tcPr marL="6705" marR="6705" marT="67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4"/>
                  </a:ext>
                </a:extLst>
              </a:tr>
              <a:tr h="272138">
                <a:tc>
                  <a:txBody>
                    <a:bodyPr/>
                    <a:lstStyle/>
                    <a:p>
                      <a:pPr algn="l" fontAlgn="ctr"/>
                      <a:r>
                        <a:rPr lang="en-US" sz="800" b="0" i="0" u="none" strike="noStrike">
                          <a:solidFill>
                            <a:srgbClr val="000000"/>
                          </a:solidFill>
                          <a:effectLst/>
                          <a:latin typeface="Calibri" panose="020F0502020204030204" pitchFamily="34" charset="0"/>
                        </a:rPr>
                        <a:t>I know how to free-text (Centricity-like) comments to the Family History, Social History, and Problems</a:t>
                      </a:r>
                    </a:p>
                  </a:txBody>
                  <a:tcPr marL="6705" marR="6705" marT="67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05"/>
                  </a:ext>
                </a:extLst>
              </a:tr>
              <a:tr h="163283">
                <a:tc>
                  <a:txBody>
                    <a:bodyPr/>
                    <a:lstStyle/>
                    <a:p>
                      <a:pPr algn="l" fontAlgn="ctr"/>
                      <a:r>
                        <a:rPr lang="en-US" sz="800" b="0" i="0" u="none" strike="noStrike">
                          <a:solidFill>
                            <a:srgbClr val="000000"/>
                          </a:solidFill>
                          <a:effectLst/>
                          <a:latin typeface="Calibri" panose="020F0502020204030204" pitchFamily="34" charset="0"/>
                        </a:rPr>
                        <a:t>I have added items to the Family History Quick Selection section</a:t>
                      </a:r>
                    </a:p>
                  </a:txBody>
                  <a:tcPr marL="6705" marR="6705" marT="67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06"/>
                  </a:ext>
                </a:extLst>
              </a:tr>
              <a:tr h="163283">
                <a:tc>
                  <a:txBody>
                    <a:bodyPr/>
                    <a:lstStyle/>
                    <a:p>
                      <a:pPr algn="l" fontAlgn="ctr"/>
                      <a:r>
                        <a:rPr lang="en-US" sz="800" b="0" i="0" u="none" strike="noStrike">
                          <a:solidFill>
                            <a:srgbClr val="000000"/>
                          </a:solidFill>
                          <a:effectLst/>
                          <a:latin typeface="Calibri" panose="020F0502020204030204" pitchFamily="34" charset="0"/>
                        </a:rPr>
                        <a:t>I know how to  update the Social History through modify and add</a:t>
                      </a:r>
                    </a:p>
                  </a:txBody>
                  <a:tcPr marL="6705" marR="6705" marT="67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07"/>
                  </a:ext>
                </a:extLst>
              </a:tr>
              <a:tr h="163283">
                <a:tc>
                  <a:txBody>
                    <a:bodyPr/>
                    <a:lstStyle/>
                    <a:p>
                      <a:pPr algn="l" fontAlgn="ctr"/>
                      <a:r>
                        <a:rPr lang="en-US" sz="800" b="0" i="0" u="none" strike="noStrike">
                          <a:solidFill>
                            <a:srgbClr val="000000"/>
                          </a:solidFill>
                          <a:effectLst/>
                          <a:latin typeface="Calibri" panose="020F0502020204030204" pitchFamily="34" charset="0"/>
                        </a:rPr>
                        <a:t> </a:t>
                      </a:r>
                    </a:p>
                  </a:txBody>
                  <a:tcPr marL="6705" marR="6705" marT="67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8"/>
                  </a:ext>
                </a:extLst>
              </a:tr>
              <a:tr h="163283">
                <a:tc>
                  <a:txBody>
                    <a:bodyPr/>
                    <a:lstStyle/>
                    <a:p>
                      <a:pPr algn="l" fontAlgn="b"/>
                      <a:r>
                        <a:rPr lang="en-US" sz="800" b="1" i="0" u="none" strike="noStrike">
                          <a:solidFill>
                            <a:srgbClr val="000000"/>
                          </a:solidFill>
                          <a:effectLst/>
                          <a:latin typeface="Calibri" panose="020F0502020204030204" pitchFamily="34" charset="0"/>
                        </a:rPr>
                        <a:t>Message Center:</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9"/>
                  </a:ext>
                </a:extLst>
              </a:tr>
              <a:tr h="163283">
                <a:tc>
                  <a:txBody>
                    <a:bodyPr/>
                    <a:lstStyle/>
                    <a:p>
                      <a:pPr algn="l" fontAlgn="ctr"/>
                      <a:r>
                        <a:rPr lang="en-US" sz="800" b="0" i="0" u="none" strike="noStrike">
                          <a:solidFill>
                            <a:srgbClr val="000000"/>
                          </a:solidFill>
                          <a:effectLst/>
                          <a:latin typeface="Calibri" panose="020F0502020204030204" pitchFamily="34" charset="0"/>
                        </a:rPr>
                        <a:t>I have assigned proxies in my message center to my partners</a:t>
                      </a:r>
                    </a:p>
                  </a:txBody>
                  <a:tcPr marL="6705" marR="6705" marT="67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5</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0"/>
                  </a:ext>
                </a:extLst>
              </a:tr>
              <a:tr h="163283">
                <a:tc>
                  <a:txBody>
                    <a:bodyPr/>
                    <a:lstStyle/>
                    <a:p>
                      <a:pPr algn="l" fontAlgn="ctr"/>
                      <a:r>
                        <a:rPr lang="en-US" sz="800" b="0" i="0" u="none" strike="noStrike">
                          <a:solidFill>
                            <a:srgbClr val="000000"/>
                          </a:solidFill>
                          <a:effectLst/>
                          <a:latin typeface="Calibri" panose="020F0502020204030204" pitchFamily="34" charset="0"/>
                        </a:rPr>
                        <a:t>I have set up messaging favorites for pools and colleagues</a:t>
                      </a:r>
                    </a:p>
                  </a:txBody>
                  <a:tcPr marL="6705" marR="6705" marT="67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1"/>
                  </a:ext>
                </a:extLst>
              </a:tr>
              <a:tr h="163283">
                <a:tc>
                  <a:txBody>
                    <a:bodyPr/>
                    <a:lstStyle/>
                    <a:p>
                      <a:pPr algn="l" fontAlgn="ctr"/>
                      <a:r>
                        <a:rPr lang="en-US" sz="800" b="0" i="0" u="none" strike="noStrike">
                          <a:solidFill>
                            <a:srgbClr val="000000"/>
                          </a:solidFill>
                          <a:effectLst/>
                          <a:latin typeface="Calibri" panose="020F0502020204030204" pitchFamily="34" charset="0"/>
                        </a:rPr>
                        <a:t>I know when and how to use between the visit encounters</a:t>
                      </a:r>
                    </a:p>
                  </a:txBody>
                  <a:tcPr marL="6705" marR="6705" marT="67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9</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2CC"/>
                    </a:solidFill>
                  </a:tcPr>
                </a:tc>
                <a:tc>
                  <a:txBody>
                    <a:bodyPr/>
                    <a:lstStyle/>
                    <a:p>
                      <a:pPr algn="ctr" fontAlgn="b"/>
                      <a:r>
                        <a:rPr lang="en-US" sz="800" b="0" i="0" u="none" strike="noStrike">
                          <a:solidFill>
                            <a:srgbClr val="000000"/>
                          </a:solidFill>
                          <a:effectLst/>
                          <a:latin typeface="Calibri" panose="020F0502020204030204" pitchFamily="34" charset="0"/>
                        </a:rPr>
                        <a:t>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2"/>
                  </a:ext>
                </a:extLst>
              </a:tr>
              <a:tr h="163283">
                <a:tc>
                  <a:txBody>
                    <a:bodyPr/>
                    <a:lstStyle/>
                    <a:p>
                      <a:pPr algn="l" fontAlgn="ctr"/>
                      <a:r>
                        <a:rPr lang="en-US" sz="800" b="0" i="0" u="none" strike="noStrike">
                          <a:solidFill>
                            <a:srgbClr val="000000"/>
                          </a:solidFill>
                          <a:effectLst/>
                          <a:latin typeface="Calibri" panose="020F0502020204030204" pitchFamily="34" charset="0"/>
                        </a:rPr>
                        <a:t>I have set up my between-the-visit encounter locations</a:t>
                      </a:r>
                    </a:p>
                  </a:txBody>
                  <a:tcPr marL="6705" marR="6705" marT="67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13"/>
                  </a:ext>
                </a:extLst>
              </a:tr>
              <a:tr h="272138">
                <a:tc>
                  <a:txBody>
                    <a:bodyPr/>
                    <a:lstStyle/>
                    <a:p>
                      <a:pPr algn="l" fontAlgn="ctr"/>
                      <a:r>
                        <a:rPr lang="en-US" sz="800" b="1" i="0" u="none" strike="noStrike">
                          <a:solidFill>
                            <a:srgbClr val="7030A0"/>
                          </a:solidFill>
                          <a:effectLst/>
                          <a:latin typeface="Calibri" panose="020F0502020204030204" pitchFamily="34" charset="0"/>
                        </a:rPr>
                        <a:t>I feel comfortable using the reply and delete buttons without fear of losing documentation </a:t>
                      </a:r>
                    </a:p>
                  </a:txBody>
                  <a:tcPr marL="6705" marR="6705" marT="67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5</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4"/>
                  </a:ext>
                </a:extLst>
              </a:tr>
              <a:tr h="163283">
                <a:tc>
                  <a:txBody>
                    <a:bodyPr/>
                    <a:lstStyle/>
                    <a:p>
                      <a:pPr algn="l" fontAlgn="ctr"/>
                      <a:r>
                        <a:rPr lang="en-US" sz="800" b="1" i="0" u="none" strike="noStrike">
                          <a:solidFill>
                            <a:srgbClr val="7030A0"/>
                          </a:solidFill>
                          <a:effectLst/>
                          <a:latin typeface="Calibri" panose="020F0502020204030204" pitchFamily="34" charset="0"/>
                        </a:rPr>
                        <a:t>I know the difference between co-signature and proposed orders</a:t>
                      </a:r>
                    </a:p>
                  </a:txBody>
                  <a:tcPr marL="6705" marR="6705" marT="67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5"/>
                  </a:ext>
                </a:extLst>
              </a:tr>
              <a:tr h="163283">
                <a:tc>
                  <a:txBody>
                    <a:bodyPr/>
                    <a:lstStyle/>
                    <a:p>
                      <a:pPr algn="l" fontAlgn="ctr"/>
                      <a:r>
                        <a:rPr lang="en-US" sz="800" b="1" i="0" u="none" strike="noStrike">
                          <a:solidFill>
                            <a:srgbClr val="7030A0"/>
                          </a:solidFill>
                          <a:effectLst/>
                          <a:latin typeface="Calibri" panose="020F0502020204030204" pitchFamily="34" charset="0"/>
                        </a:rPr>
                        <a:t>I know how to use the trash and sent items to review old messages</a:t>
                      </a:r>
                    </a:p>
                  </a:txBody>
                  <a:tcPr marL="6705" marR="6705" marT="67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6"/>
                  </a:ext>
                </a:extLst>
              </a:tr>
              <a:tr h="163283">
                <a:tc>
                  <a:txBody>
                    <a:bodyPr/>
                    <a:lstStyle/>
                    <a:p>
                      <a:pPr algn="l" fontAlgn="ctr"/>
                      <a:r>
                        <a:rPr lang="en-US" sz="800" b="1" i="0" u="none" strike="noStrike">
                          <a:solidFill>
                            <a:srgbClr val="7030A0"/>
                          </a:solidFill>
                          <a:effectLst/>
                          <a:latin typeface="Calibri" panose="020F0502020204030204" pitchFamily="34" charset="0"/>
                        </a:rPr>
                        <a:t>I know when to use the in-between encounter workflow</a:t>
                      </a:r>
                    </a:p>
                  </a:txBody>
                  <a:tcPr marL="6705" marR="6705" marT="67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2CC"/>
                    </a:solidFill>
                  </a:tcPr>
                </a:tc>
                <a:tc>
                  <a:txBody>
                    <a:bodyPr/>
                    <a:lstStyle/>
                    <a:p>
                      <a:pPr algn="ctr" fontAlgn="b"/>
                      <a:r>
                        <a:rPr lang="en-US" sz="800" b="0" i="0" u="none" strike="noStrike">
                          <a:solidFill>
                            <a:srgbClr val="000000"/>
                          </a:solidFill>
                          <a:effectLst/>
                          <a:latin typeface="Calibri" panose="020F0502020204030204" pitchFamily="34" charset="0"/>
                        </a:rPr>
                        <a:t>5</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7"/>
                  </a:ext>
                </a:extLst>
              </a:tr>
              <a:tr h="163283">
                <a:tc>
                  <a:txBody>
                    <a:bodyPr/>
                    <a:lstStyle/>
                    <a:p>
                      <a:pPr algn="l" fontAlgn="ctr"/>
                      <a:r>
                        <a:rPr lang="en-US" sz="800" b="1" i="0" u="none" strike="noStrike">
                          <a:solidFill>
                            <a:srgbClr val="7030A0"/>
                          </a:solidFill>
                          <a:effectLst/>
                          <a:latin typeface="Calibri" panose="020F0502020204030204" pitchFamily="34" charset="0"/>
                        </a:rPr>
                        <a:t>I know how to use the message journal to track down a message</a:t>
                      </a:r>
                    </a:p>
                  </a:txBody>
                  <a:tcPr marL="6705" marR="6705" marT="67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2CC"/>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8"/>
                  </a:ext>
                </a:extLst>
              </a:tr>
              <a:tr h="163283">
                <a:tc>
                  <a:txBody>
                    <a:bodyPr/>
                    <a:lstStyle/>
                    <a:p>
                      <a:pPr algn="l" fontAlgn="ctr"/>
                      <a:r>
                        <a:rPr lang="en-US" sz="800" b="1" i="0" u="none" strike="noStrike">
                          <a:solidFill>
                            <a:srgbClr val="7030A0"/>
                          </a:solidFill>
                          <a:effectLst/>
                          <a:latin typeface="Calibri" panose="020F0502020204030204" pitchFamily="34" charset="0"/>
                        </a:rPr>
                        <a:t>I know how to send a reminder to my message center</a:t>
                      </a:r>
                    </a:p>
                  </a:txBody>
                  <a:tcPr marL="6705" marR="6705" marT="67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9"/>
                  </a:ext>
                </a:extLst>
              </a:tr>
              <a:tr h="163283">
                <a:tc>
                  <a:txBody>
                    <a:bodyPr/>
                    <a:lstStyle/>
                    <a:p>
                      <a:pPr algn="l" fontAlgn="ctr"/>
                      <a:r>
                        <a:rPr lang="en-US" sz="800" b="1" i="0" u="none" strike="noStrike">
                          <a:solidFill>
                            <a:srgbClr val="7030A0"/>
                          </a:solidFill>
                          <a:effectLst/>
                          <a:latin typeface="Calibri" panose="020F0502020204030204" pitchFamily="34" charset="0"/>
                        </a:rPr>
                        <a:t>I know how to send a reminder to the patient’s chart (pop-up)</a:t>
                      </a:r>
                    </a:p>
                  </a:txBody>
                  <a:tcPr marL="6705" marR="6705" marT="67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6</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20"/>
                  </a:ext>
                </a:extLst>
              </a:tr>
              <a:tr h="272138">
                <a:tc>
                  <a:txBody>
                    <a:bodyPr/>
                    <a:lstStyle/>
                    <a:p>
                      <a:pPr algn="l" fontAlgn="ctr"/>
                      <a:r>
                        <a:rPr lang="en-US" sz="800" b="1" i="0" u="none" strike="noStrike">
                          <a:solidFill>
                            <a:srgbClr val="7030A0"/>
                          </a:solidFill>
                          <a:effectLst/>
                          <a:latin typeface="Calibri" panose="020F0502020204030204" pitchFamily="34" charset="0"/>
                        </a:rPr>
                        <a:t>I know the difference between messages and documents, and understand the lifespan of a message</a:t>
                      </a:r>
                    </a:p>
                  </a:txBody>
                  <a:tcPr marL="6705" marR="6705" marT="67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6</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5</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2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114622217"/>
              </p:ext>
            </p:extLst>
          </p:nvPr>
        </p:nvGraphicFramePr>
        <p:xfrm>
          <a:off x="6164568" y="5749449"/>
          <a:ext cx="5753100" cy="739963"/>
        </p:xfrm>
        <a:graphic>
          <a:graphicData uri="http://schemas.openxmlformats.org/drawingml/2006/table">
            <a:tbl>
              <a:tblPr/>
              <a:tblGrid>
                <a:gridCol w="3594100">
                  <a:extLst>
                    <a:ext uri="{9D8B030D-6E8A-4147-A177-3AD203B41FA5}">
                      <a16:colId xmlns:a16="http://schemas.microsoft.com/office/drawing/2014/main" val="20000"/>
                    </a:ext>
                  </a:extLst>
                </a:gridCol>
                <a:gridCol w="850900">
                  <a:extLst>
                    <a:ext uri="{9D8B030D-6E8A-4147-A177-3AD203B41FA5}">
                      <a16:colId xmlns:a16="http://schemas.microsoft.com/office/drawing/2014/main" val="20001"/>
                    </a:ext>
                  </a:extLst>
                </a:gridCol>
                <a:gridCol w="635000">
                  <a:extLst>
                    <a:ext uri="{9D8B030D-6E8A-4147-A177-3AD203B41FA5}">
                      <a16:colId xmlns:a16="http://schemas.microsoft.com/office/drawing/2014/main" val="20002"/>
                    </a:ext>
                  </a:extLst>
                </a:gridCol>
                <a:gridCol w="673100">
                  <a:extLst>
                    <a:ext uri="{9D8B030D-6E8A-4147-A177-3AD203B41FA5}">
                      <a16:colId xmlns:a16="http://schemas.microsoft.com/office/drawing/2014/main" val="20003"/>
                    </a:ext>
                  </a:extLst>
                </a:gridCol>
              </a:tblGrid>
              <a:tr h="149567">
                <a:tc>
                  <a:txBody>
                    <a:bodyPr/>
                    <a:lstStyle/>
                    <a:p>
                      <a:pPr algn="l" fontAlgn="b"/>
                      <a:r>
                        <a:rPr lang="en-US" sz="900" b="1" i="0" u="none" strike="noStrike" dirty="0">
                          <a:solidFill>
                            <a:srgbClr val="000000"/>
                          </a:solidFill>
                          <a:effectLst/>
                          <a:latin typeface="Calibri" panose="020F0502020204030204" pitchFamily="34" charset="0"/>
                        </a:rPr>
                        <a:t>Ordering:</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0"/>
                  </a:ext>
                </a:extLst>
              </a:tr>
              <a:tr h="149567">
                <a:tc>
                  <a:txBody>
                    <a:bodyPr/>
                    <a:lstStyle/>
                    <a:p>
                      <a:pPr algn="l" fontAlgn="ctr"/>
                      <a:r>
                        <a:rPr lang="en-US" sz="900" b="0" i="0" u="none" strike="noStrike">
                          <a:solidFill>
                            <a:srgbClr val="000000"/>
                          </a:solidFill>
                          <a:effectLst/>
                          <a:latin typeface="Calibri" panose="020F0502020204030204" pitchFamily="34" charset="0"/>
                        </a:rPr>
                        <a:t>I have created favorites on my quick orders pages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2CC"/>
                    </a:solidFill>
                  </a:tcPr>
                </a:tc>
                <a:tc>
                  <a:txBody>
                    <a:bodyPr/>
                    <a:lstStyle/>
                    <a:p>
                      <a:pPr algn="ctr" fontAlgn="b"/>
                      <a:r>
                        <a:rPr lang="en-US" sz="9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291262">
                <a:tc>
                  <a:txBody>
                    <a:bodyPr/>
                    <a:lstStyle/>
                    <a:p>
                      <a:pPr algn="l" fontAlgn="ctr"/>
                      <a:r>
                        <a:rPr lang="en-US" sz="900" b="0" i="0" u="none" strike="noStrike" dirty="0">
                          <a:solidFill>
                            <a:srgbClr val="000000"/>
                          </a:solidFill>
                          <a:effectLst/>
                          <a:latin typeface="Calibri" panose="020F0502020204030204" pitchFamily="34" charset="0"/>
                        </a:rPr>
                        <a:t>I know how to “borrow” someone else’s quick orders folder favorites so I can use them.</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02"/>
                  </a:ext>
                </a:extLst>
              </a:tr>
              <a:tr h="149567">
                <a:tc>
                  <a:txBody>
                    <a:bodyPr/>
                    <a:lstStyle/>
                    <a:p>
                      <a:pPr algn="l" fontAlgn="ctr"/>
                      <a:r>
                        <a:rPr lang="en-US" sz="900" b="0" i="0" u="none" strike="noStrike">
                          <a:solidFill>
                            <a:srgbClr val="000000"/>
                          </a:solidFill>
                          <a:effectLst/>
                          <a:latin typeface="Calibri" panose="020F0502020204030204" pitchFamily="34" charset="0"/>
                        </a:rPr>
                        <a:t>I routinely use Quick Orders and make use of Order Sentences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11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0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000683920"/>
              </p:ext>
            </p:extLst>
          </p:nvPr>
        </p:nvGraphicFramePr>
        <p:xfrm>
          <a:off x="488950" y="5292249"/>
          <a:ext cx="5546466" cy="914400"/>
        </p:xfrm>
        <a:graphic>
          <a:graphicData uri="http://schemas.openxmlformats.org/drawingml/2006/table">
            <a:tbl>
              <a:tblPr/>
              <a:tblGrid>
                <a:gridCol w="3465011">
                  <a:extLst>
                    <a:ext uri="{9D8B030D-6E8A-4147-A177-3AD203B41FA5}">
                      <a16:colId xmlns:a16="http://schemas.microsoft.com/office/drawing/2014/main" val="20000"/>
                    </a:ext>
                  </a:extLst>
                </a:gridCol>
                <a:gridCol w="820338">
                  <a:extLst>
                    <a:ext uri="{9D8B030D-6E8A-4147-A177-3AD203B41FA5}">
                      <a16:colId xmlns:a16="http://schemas.microsoft.com/office/drawing/2014/main" val="20001"/>
                    </a:ext>
                  </a:extLst>
                </a:gridCol>
                <a:gridCol w="612193">
                  <a:extLst>
                    <a:ext uri="{9D8B030D-6E8A-4147-A177-3AD203B41FA5}">
                      <a16:colId xmlns:a16="http://schemas.microsoft.com/office/drawing/2014/main" val="20002"/>
                    </a:ext>
                  </a:extLst>
                </a:gridCol>
                <a:gridCol w="648924">
                  <a:extLst>
                    <a:ext uri="{9D8B030D-6E8A-4147-A177-3AD203B41FA5}">
                      <a16:colId xmlns:a16="http://schemas.microsoft.com/office/drawing/2014/main" val="20003"/>
                    </a:ext>
                  </a:extLst>
                </a:gridCol>
              </a:tblGrid>
              <a:tr h="182880">
                <a:tc>
                  <a:txBody>
                    <a:bodyPr/>
                    <a:lstStyle/>
                    <a:p>
                      <a:pPr algn="l" fontAlgn="b"/>
                      <a:r>
                        <a:rPr lang="en-US" sz="900" b="1" i="0" u="none" strike="noStrike">
                          <a:solidFill>
                            <a:srgbClr val="000000"/>
                          </a:solidFill>
                          <a:effectLst/>
                          <a:latin typeface="Calibri" panose="020F0502020204030204" pitchFamily="34" charset="0"/>
                        </a:rPr>
                        <a:t>MModal:</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0"/>
                  </a:ext>
                </a:extLst>
              </a:tr>
              <a:tr h="182880">
                <a:tc>
                  <a:txBody>
                    <a:bodyPr/>
                    <a:lstStyle/>
                    <a:p>
                      <a:pPr algn="l" fontAlgn="ctr"/>
                      <a:r>
                        <a:rPr lang="en-US" sz="900" b="0" i="0" u="none" strike="noStrike">
                          <a:solidFill>
                            <a:srgbClr val="000000"/>
                          </a:solidFill>
                          <a:effectLst/>
                          <a:latin typeface="Calibri" panose="020F0502020204030204" pitchFamily="34" charset="0"/>
                        </a:rPr>
                        <a:t>I routine use MModal</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182880">
                <a:tc>
                  <a:txBody>
                    <a:bodyPr/>
                    <a:lstStyle/>
                    <a:p>
                      <a:pPr algn="l" fontAlgn="ctr"/>
                      <a:r>
                        <a:rPr lang="en-US" sz="900" b="0" i="0" u="none" strike="noStrike">
                          <a:solidFill>
                            <a:srgbClr val="000000"/>
                          </a:solidFill>
                          <a:effectLst/>
                          <a:latin typeface="Calibri" panose="020F0502020204030204" pitchFamily="34" charset="0"/>
                        </a:rPr>
                        <a:t>I have created commands to insert text</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02"/>
                  </a:ext>
                </a:extLst>
              </a:tr>
              <a:tr h="182880">
                <a:tc>
                  <a:txBody>
                    <a:bodyPr/>
                    <a:lstStyle/>
                    <a:p>
                      <a:pPr algn="l" fontAlgn="ctr"/>
                      <a:r>
                        <a:rPr lang="en-US" sz="900" b="0" i="0" u="none" strike="noStrike">
                          <a:solidFill>
                            <a:srgbClr val="000000"/>
                          </a:solidFill>
                          <a:effectLst/>
                          <a:latin typeface="Calibri" panose="020F0502020204030204" pitchFamily="34" charset="0"/>
                        </a:rPr>
                        <a:t>I know how to use the next field button and command</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03"/>
                  </a:ext>
                </a:extLst>
              </a:tr>
              <a:tr h="182880">
                <a:tc>
                  <a:txBody>
                    <a:bodyPr/>
                    <a:lstStyle/>
                    <a:p>
                      <a:pPr algn="l" fontAlgn="ctr"/>
                      <a:r>
                        <a:rPr lang="en-US" sz="900" b="0" i="0" u="none" strike="noStrike">
                          <a:solidFill>
                            <a:srgbClr val="000000"/>
                          </a:solidFill>
                          <a:effectLst/>
                          <a:latin typeface="Calibri" panose="020F0502020204030204" pitchFamily="34" charset="0"/>
                        </a:rPr>
                        <a:t>I know how to create auto-text that are MModal optimized</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14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63902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Order Pages </a:t>
            </a:r>
          </a:p>
        </p:txBody>
      </p:sp>
      <p:sp>
        <p:nvSpPr>
          <p:cNvPr id="3" name="Content Placeholder 2"/>
          <p:cNvSpPr>
            <a:spLocks noGrp="1"/>
          </p:cNvSpPr>
          <p:nvPr>
            <p:ph sz="quarter" idx="14"/>
          </p:nvPr>
        </p:nvSpPr>
        <p:spPr>
          <a:xfrm>
            <a:off x="488952" y="1881982"/>
            <a:ext cx="3951163" cy="4242593"/>
          </a:xfrm>
        </p:spPr>
        <p:txBody>
          <a:bodyPr>
            <a:normAutofit/>
          </a:bodyPr>
          <a:lstStyle/>
          <a:p>
            <a:pPr marL="342900" indent="-228600">
              <a:lnSpc>
                <a:spcPct val="90000"/>
              </a:lnSpc>
              <a:buFont typeface="Arial" panose="020B0604020202020204" pitchFamily="34" charset="0"/>
              <a:buChar char="•"/>
            </a:pPr>
            <a:r>
              <a:rPr lang="en-US" sz="1800" dirty="0">
                <a:solidFill>
                  <a:srgbClr val="777777"/>
                </a:solidFill>
              </a:rPr>
              <a:t>Quick order page is the preferred method of ordering labs, imaging tests, referrals, billing, and in-office testing.</a:t>
            </a:r>
          </a:p>
          <a:p>
            <a:pPr marL="342900" indent="-228600">
              <a:lnSpc>
                <a:spcPct val="90000"/>
              </a:lnSpc>
              <a:buFont typeface="Arial" panose="020B0604020202020204" pitchFamily="34" charset="0"/>
              <a:buChar char="•"/>
            </a:pPr>
            <a:r>
              <a:rPr lang="en-US" sz="1800" dirty="0">
                <a:solidFill>
                  <a:srgbClr val="777777"/>
                </a:solidFill>
              </a:rPr>
              <a:t>Each quick-order page </a:t>
            </a:r>
            <a:r>
              <a:rPr lang="en-US" sz="1800" b="1" dirty="0">
                <a:solidFill>
                  <a:srgbClr val="777777"/>
                </a:solidFill>
              </a:rPr>
              <a:t>virtual views the correct order types to the office</a:t>
            </a:r>
            <a:r>
              <a:rPr lang="en-US" sz="1800" dirty="0">
                <a:solidFill>
                  <a:srgbClr val="777777"/>
                </a:solidFill>
              </a:rPr>
              <a:t>. Using the quick-order page will ensure that the correct type of order is placed.</a:t>
            </a:r>
          </a:p>
          <a:p>
            <a:pPr marL="342900" indent="-228600">
              <a:lnSpc>
                <a:spcPct val="90000"/>
              </a:lnSpc>
              <a:buFont typeface="Arial" panose="020B0604020202020204" pitchFamily="34" charset="0"/>
              <a:buChar char="•"/>
            </a:pPr>
            <a:r>
              <a:rPr lang="en-US" sz="1800" dirty="0">
                <a:solidFill>
                  <a:srgbClr val="777777"/>
                </a:solidFill>
              </a:rPr>
              <a:t>Quick order pages were built with provider input (some more than others).</a:t>
            </a:r>
          </a:p>
          <a:p>
            <a:pPr marL="342900" indent="-228600">
              <a:lnSpc>
                <a:spcPct val="90000"/>
              </a:lnSpc>
              <a:buFont typeface="Arial" panose="020B0604020202020204" pitchFamily="34" charset="0"/>
              <a:buChar char="•"/>
            </a:pPr>
            <a:r>
              <a:rPr lang="en-US" sz="1800" dirty="0">
                <a:solidFill>
                  <a:srgbClr val="777777"/>
                </a:solidFill>
              </a:rPr>
              <a:t>Use of </a:t>
            </a:r>
            <a:r>
              <a:rPr lang="en-US" sz="1800" b="1" dirty="0">
                <a:solidFill>
                  <a:srgbClr val="777777"/>
                </a:solidFill>
              </a:rPr>
              <a:t>order favorites </a:t>
            </a:r>
            <a:r>
              <a:rPr lang="en-US" sz="1800" dirty="0">
                <a:solidFill>
                  <a:srgbClr val="777777"/>
                </a:solidFill>
              </a:rPr>
              <a:t>can make quick-order pages faster.</a:t>
            </a:r>
          </a:p>
          <a:p>
            <a:pPr lvl="2"/>
            <a:endParaRPr lang="en-US" dirty="0"/>
          </a:p>
        </p:txBody>
      </p:sp>
      <p:sp>
        <p:nvSpPr>
          <p:cNvPr id="4" name="Date Placeholder 3"/>
          <p:cNvSpPr>
            <a:spLocks noGrp="1"/>
          </p:cNvSpPr>
          <p:nvPr>
            <p:ph type="dt" sz="half" idx="15"/>
          </p:nvPr>
        </p:nvSpPr>
        <p:spPr/>
        <p:txBody>
          <a:bodyPr/>
          <a:lstStyle/>
          <a:p>
            <a:pPr indent="-3657600"/>
            <a:r>
              <a:rPr lang="en-US"/>
              <a:t>01.31.2019</a:t>
            </a:r>
          </a:p>
        </p:txBody>
      </p:sp>
      <p:sp>
        <p:nvSpPr>
          <p:cNvPr id="5" name="Footer Placeholder 4"/>
          <p:cNvSpPr>
            <a:spLocks noGrp="1"/>
          </p:cNvSpPr>
          <p:nvPr>
            <p:ph type="ftr" sz="quarter" idx="16"/>
          </p:nvPr>
        </p:nvSpPr>
        <p:spPr/>
        <p:txBody>
          <a:bodyPr/>
          <a:lstStyle/>
          <a:p>
            <a:r>
              <a:rPr lang="en-US"/>
              <a:t>Provider Cerner Education Session 3</a:t>
            </a:r>
          </a:p>
        </p:txBody>
      </p:sp>
      <p:sp>
        <p:nvSpPr>
          <p:cNvPr id="6" name="Slide Number Placeholder 5"/>
          <p:cNvSpPr>
            <a:spLocks noGrp="1"/>
          </p:cNvSpPr>
          <p:nvPr>
            <p:ph type="sldNum" sz="quarter" idx="17"/>
          </p:nvPr>
        </p:nvSpPr>
        <p:spPr/>
        <p:txBody>
          <a:bodyPr/>
          <a:lstStyle/>
          <a:p>
            <a:fld id="{63DCA5C9-2E11-4C67-86EB-AE1DE127DC64}" type="slidenum">
              <a:rPr lang="en-US" smtClean="0"/>
              <a:pPr/>
              <a:t>4</a:t>
            </a:fld>
            <a:endParaRPr lang="en-US"/>
          </a:p>
        </p:txBody>
      </p:sp>
      <p:pic>
        <p:nvPicPr>
          <p:cNvPr id="7" name="Content Placeholder 1">
            <a:extLst>
              <a:ext uri="{FF2B5EF4-FFF2-40B4-BE49-F238E27FC236}">
                <a16:creationId xmlns:a16="http://schemas.microsoft.com/office/drawing/2014/main" id="{6688031E-0E7C-4609-8E42-CE14F6533474}"/>
              </a:ext>
            </a:extLst>
          </p:cNvPr>
          <p:cNvPicPr>
            <a:picLocks noChangeAspect="1"/>
          </p:cNvPicPr>
          <p:nvPr/>
        </p:nvPicPr>
        <p:blipFill>
          <a:blip r:embed="rId2"/>
          <a:stretch>
            <a:fillRect/>
          </a:stretch>
        </p:blipFill>
        <p:spPr>
          <a:xfrm>
            <a:off x="4519141" y="1881982"/>
            <a:ext cx="7354539" cy="2813110"/>
          </a:xfrm>
          <a:prstGeom prst="rect">
            <a:avLst/>
          </a:prstGeom>
        </p:spPr>
      </p:pic>
    </p:spTree>
    <p:extLst>
      <p:ext uri="{BB962C8B-B14F-4D97-AF65-F5344CB8AC3E}">
        <p14:creationId xmlns:p14="http://schemas.microsoft.com/office/powerpoint/2010/main" val="3211557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91DB91-63D5-4289-A2A1-0094BD14E7D5}"/>
              </a:ext>
            </a:extLst>
          </p:cNvPr>
          <p:cNvPicPr>
            <a:picLocks noChangeAspect="1"/>
          </p:cNvPicPr>
          <p:nvPr/>
        </p:nvPicPr>
        <p:blipFill>
          <a:blip r:embed="rId2"/>
          <a:stretch>
            <a:fillRect/>
          </a:stretch>
        </p:blipFill>
        <p:spPr>
          <a:xfrm>
            <a:off x="4769693" y="1268948"/>
            <a:ext cx="3190476" cy="1952381"/>
          </a:xfrm>
          <a:prstGeom prst="rect">
            <a:avLst/>
          </a:prstGeom>
        </p:spPr>
      </p:pic>
      <p:sp>
        <p:nvSpPr>
          <p:cNvPr id="2" name="Title 1">
            <a:extLst>
              <a:ext uri="{FF2B5EF4-FFF2-40B4-BE49-F238E27FC236}">
                <a16:creationId xmlns:a16="http://schemas.microsoft.com/office/drawing/2014/main" id="{C859C7C6-EF1F-4DAB-94D5-67A10F7484DE}"/>
              </a:ext>
            </a:extLst>
          </p:cNvPr>
          <p:cNvSpPr>
            <a:spLocks noGrp="1"/>
          </p:cNvSpPr>
          <p:nvPr>
            <p:ph type="title"/>
          </p:nvPr>
        </p:nvSpPr>
        <p:spPr/>
        <p:txBody>
          <a:bodyPr/>
          <a:lstStyle/>
          <a:p>
            <a:r>
              <a:rPr lang="en-US" dirty="0"/>
              <a:t>Setting up your Quick Order Page</a:t>
            </a:r>
          </a:p>
        </p:txBody>
      </p:sp>
      <p:sp>
        <p:nvSpPr>
          <p:cNvPr id="4" name="Date Placeholder 3">
            <a:extLst>
              <a:ext uri="{FF2B5EF4-FFF2-40B4-BE49-F238E27FC236}">
                <a16:creationId xmlns:a16="http://schemas.microsoft.com/office/drawing/2014/main" id="{37D7E040-BE06-4EAE-BDA3-CACCEE2C621B}"/>
              </a:ext>
            </a:extLst>
          </p:cNvPr>
          <p:cNvSpPr>
            <a:spLocks noGrp="1"/>
          </p:cNvSpPr>
          <p:nvPr>
            <p:ph type="dt" sz="half" idx="15"/>
          </p:nvPr>
        </p:nvSpPr>
        <p:spPr/>
        <p:txBody>
          <a:bodyPr/>
          <a:lstStyle/>
          <a:p>
            <a:pPr indent="-3657600"/>
            <a:r>
              <a:rPr lang="en-US"/>
              <a:t>01.31.2019</a:t>
            </a:r>
          </a:p>
        </p:txBody>
      </p:sp>
      <p:sp>
        <p:nvSpPr>
          <p:cNvPr id="5" name="Footer Placeholder 4">
            <a:extLst>
              <a:ext uri="{FF2B5EF4-FFF2-40B4-BE49-F238E27FC236}">
                <a16:creationId xmlns:a16="http://schemas.microsoft.com/office/drawing/2014/main" id="{EF574DE0-F1DB-40ED-A1CA-5A3C248002EF}"/>
              </a:ext>
            </a:extLst>
          </p:cNvPr>
          <p:cNvSpPr>
            <a:spLocks noGrp="1"/>
          </p:cNvSpPr>
          <p:nvPr>
            <p:ph type="ftr" sz="quarter" idx="16"/>
          </p:nvPr>
        </p:nvSpPr>
        <p:spPr/>
        <p:txBody>
          <a:bodyPr/>
          <a:lstStyle/>
          <a:p>
            <a:r>
              <a:rPr lang="en-US"/>
              <a:t>Provider Cerner Education Session 3</a:t>
            </a:r>
          </a:p>
        </p:txBody>
      </p:sp>
      <p:sp>
        <p:nvSpPr>
          <p:cNvPr id="6" name="Slide Number Placeholder 5">
            <a:extLst>
              <a:ext uri="{FF2B5EF4-FFF2-40B4-BE49-F238E27FC236}">
                <a16:creationId xmlns:a16="http://schemas.microsoft.com/office/drawing/2014/main" id="{DAAB9A90-9968-430C-94F4-C514CA337029}"/>
              </a:ext>
            </a:extLst>
          </p:cNvPr>
          <p:cNvSpPr>
            <a:spLocks noGrp="1"/>
          </p:cNvSpPr>
          <p:nvPr>
            <p:ph type="sldNum" sz="quarter" idx="17"/>
          </p:nvPr>
        </p:nvSpPr>
        <p:spPr/>
        <p:txBody>
          <a:bodyPr/>
          <a:lstStyle/>
          <a:p>
            <a:fld id="{63DCA5C9-2E11-4C67-86EB-AE1DE127DC64}" type="slidenum">
              <a:rPr lang="en-US" smtClean="0"/>
              <a:pPr/>
              <a:t>5</a:t>
            </a:fld>
            <a:endParaRPr lang="en-US"/>
          </a:p>
        </p:txBody>
      </p:sp>
      <p:pic>
        <p:nvPicPr>
          <p:cNvPr id="7" name="Picture 6">
            <a:extLst>
              <a:ext uri="{FF2B5EF4-FFF2-40B4-BE49-F238E27FC236}">
                <a16:creationId xmlns:a16="http://schemas.microsoft.com/office/drawing/2014/main" id="{4A82D9CF-B43A-47CE-B74B-D4BB3C0F0DF0}"/>
              </a:ext>
            </a:extLst>
          </p:cNvPr>
          <p:cNvPicPr>
            <a:picLocks noChangeAspect="1"/>
          </p:cNvPicPr>
          <p:nvPr/>
        </p:nvPicPr>
        <p:blipFill>
          <a:blip r:embed="rId3"/>
          <a:stretch>
            <a:fillRect/>
          </a:stretch>
        </p:blipFill>
        <p:spPr>
          <a:xfrm>
            <a:off x="348452" y="1627398"/>
            <a:ext cx="2628571" cy="2457143"/>
          </a:xfrm>
          <a:prstGeom prst="rect">
            <a:avLst/>
          </a:prstGeom>
        </p:spPr>
      </p:pic>
      <p:pic>
        <p:nvPicPr>
          <p:cNvPr id="8" name="Picture 7">
            <a:extLst>
              <a:ext uri="{FF2B5EF4-FFF2-40B4-BE49-F238E27FC236}">
                <a16:creationId xmlns:a16="http://schemas.microsoft.com/office/drawing/2014/main" id="{486BC1B4-6E91-4A0E-8EFD-C7B8465CC1F5}"/>
              </a:ext>
            </a:extLst>
          </p:cNvPr>
          <p:cNvPicPr>
            <a:picLocks noChangeAspect="1"/>
          </p:cNvPicPr>
          <p:nvPr/>
        </p:nvPicPr>
        <p:blipFill>
          <a:blip r:embed="rId4"/>
          <a:stretch>
            <a:fillRect/>
          </a:stretch>
        </p:blipFill>
        <p:spPr>
          <a:xfrm>
            <a:off x="2329329" y="2538111"/>
            <a:ext cx="3619048" cy="3942857"/>
          </a:xfrm>
          <a:prstGeom prst="rect">
            <a:avLst/>
          </a:prstGeom>
        </p:spPr>
      </p:pic>
      <p:pic>
        <p:nvPicPr>
          <p:cNvPr id="10" name="Picture 9">
            <a:extLst>
              <a:ext uri="{FF2B5EF4-FFF2-40B4-BE49-F238E27FC236}">
                <a16:creationId xmlns:a16="http://schemas.microsoft.com/office/drawing/2014/main" id="{3385AE4C-5A34-41F6-AC0D-303DE3A5186E}"/>
              </a:ext>
            </a:extLst>
          </p:cNvPr>
          <p:cNvPicPr>
            <a:picLocks noChangeAspect="1"/>
          </p:cNvPicPr>
          <p:nvPr/>
        </p:nvPicPr>
        <p:blipFill>
          <a:blip r:embed="rId5"/>
          <a:stretch>
            <a:fillRect/>
          </a:stretch>
        </p:blipFill>
        <p:spPr>
          <a:xfrm>
            <a:off x="6086338" y="2807416"/>
            <a:ext cx="5618300" cy="3365721"/>
          </a:xfrm>
          <a:prstGeom prst="rect">
            <a:avLst/>
          </a:prstGeom>
        </p:spPr>
      </p:pic>
      <p:sp>
        <p:nvSpPr>
          <p:cNvPr id="11" name="TextBox 10">
            <a:extLst>
              <a:ext uri="{FF2B5EF4-FFF2-40B4-BE49-F238E27FC236}">
                <a16:creationId xmlns:a16="http://schemas.microsoft.com/office/drawing/2014/main" id="{2CD70E09-D27D-492B-A6A3-F8B7A669F80A}"/>
              </a:ext>
            </a:extLst>
          </p:cNvPr>
          <p:cNvSpPr txBox="1"/>
          <p:nvPr/>
        </p:nvSpPr>
        <p:spPr>
          <a:xfrm>
            <a:off x="7718664" y="5942304"/>
            <a:ext cx="2481513" cy="461665"/>
          </a:xfrm>
          <a:prstGeom prst="rect">
            <a:avLst/>
          </a:prstGeom>
          <a:noFill/>
        </p:spPr>
        <p:txBody>
          <a:bodyPr wrap="none" rtlCol="0">
            <a:spAutoFit/>
          </a:bodyPr>
          <a:lstStyle/>
          <a:p>
            <a:r>
              <a:rPr lang="en-US" sz="2400" dirty="0">
                <a:solidFill>
                  <a:srgbClr val="006877"/>
                </a:solidFill>
              </a:rPr>
              <a:t>Let’s do this now.  </a:t>
            </a:r>
          </a:p>
        </p:txBody>
      </p:sp>
    </p:spTree>
    <p:extLst>
      <p:ext uri="{BB962C8B-B14F-4D97-AF65-F5344CB8AC3E}">
        <p14:creationId xmlns:p14="http://schemas.microsoft.com/office/powerpoint/2010/main" val="2398045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Favorites:</a:t>
            </a:r>
          </a:p>
        </p:txBody>
      </p:sp>
      <p:sp>
        <p:nvSpPr>
          <p:cNvPr id="3" name="Content Placeholder 2"/>
          <p:cNvSpPr>
            <a:spLocks noGrp="1"/>
          </p:cNvSpPr>
          <p:nvPr>
            <p:ph sz="quarter" idx="14"/>
          </p:nvPr>
        </p:nvSpPr>
        <p:spPr>
          <a:xfrm>
            <a:off x="580292" y="1776046"/>
            <a:ext cx="3868877" cy="4348529"/>
          </a:xfrm>
        </p:spPr>
        <p:txBody>
          <a:bodyPr>
            <a:normAutofit/>
          </a:bodyPr>
          <a:lstStyle/>
          <a:p>
            <a:pPr marL="457200" lvl="1" indent="-457200">
              <a:lnSpc>
                <a:spcPct val="120000"/>
              </a:lnSpc>
              <a:spcAft>
                <a:spcPts val="0"/>
              </a:spcAft>
              <a:buFont typeface="+mj-lt"/>
              <a:buAutoNum type="arabicPeriod"/>
            </a:pPr>
            <a:r>
              <a:rPr lang="en-US" dirty="0"/>
              <a:t>Add Orders not on QOP via search</a:t>
            </a:r>
          </a:p>
          <a:p>
            <a:pPr marL="457200" lvl="1" indent="-457200">
              <a:lnSpc>
                <a:spcPct val="120000"/>
              </a:lnSpc>
              <a:spcAft>
                <a:spcPts val="0"/>
              </a:spcAft>
              <a:buFont typeface="+mj-lt"/>
              <a:buAutoNum type="arabicPeriod"/>
            </a:pPr>
            <a:r>
              <a:rPr lang="en-US" dirty="0"/>
              <a:t>Click the shopping Cart</a:t>
            </a:r>
          </a:p>
          <a:p>
            <a:pPr marL="457200" lvl="1" indent="-457200">
              <a:lnSpc>
                <a:spcPct val="120000"/>
              </a:lnSpc>
              <a:spcAft>
                <a:spcPts val="0"/>
              </a:spcAft>
              <a:buFont typeface="+mj-lt"/>
              <a:buAutoNum type="arabicPeriod"/>
            </a:pPr>
            <a:r>
              <a:rPr lang="en-US" dirty="0"/>
              <a:t>Click Modify Orders</a:t>
            </a:r>
          </a:p>
          <a:p>
            <a:pPr marL="457200" lvl="1" indent="-457200">
              <a:lnSpc>
                <a:spcPct val="120000"/>
              </a:lnSpc>
              <a:spcAft>
                <a:spcPts val="0"/>
              </a:spcAft>
              <a:buFont typeface="+mj-lt"/>
              <a:buAutoNum type="arabicPeriod"/>
            </a:pPr>
            <a:r>
              <a:rPr lang="en-US" dirty="0"/>
              <a:t>Highlight the order you want to add as a favorite</a:t>
            </a:r>
          </a:p>
          <a:p>
            <a:pPr marL="457200" lvl="1" indent="-457200">
              <a:lnSpc>
                <a:spcPct val="120000"/>
              </a:lnSpc>
              <a:spcAft>
                <a:spcPts val="0"/>
              </a:spcAft>
              <a:buFont typeface="+mj-lt"/>
              <a:buAutoNum type="arabicPeriod"/>
            </a:pPr>
            <a:r>
              <a:rPr lang="en-US" dirty="0"/>
              <a:t>Right-click the Click, select add to favorites</a:t>
            </a:r>
          </a:p>
          <a:p>
            <a:pPr marL="457200" lvl="1" indent="-457200">
              <a:lnSpc>
                <a:spcPct val="120000"/>
              </a:lnSpc>
              <a:spcAft>
                <a:spcPts val="0"/>
              </a:spcAft>
              <a:buFont typeface="+mj-lt"/>
              <a:buAutoNum type="arabicPeriod"/>
            </a:pPr>
            <a:r>
              <a:rPr lang="en-US" dirty="0"/>
              <a:t>Cancel all the orders</a:t>
            </a:r>
          </a:p>
          <a:p>
            <a:pPr marL="457200" lvl="1" indent="-457200">
              <a:lnSpc>
                <a:spcPct val="120000"/>
              </a:lnSpc>
              <a:spcAft>
                <a:spcPts val="0"/>
              </a:spcAft>
              <a:buFont typeface="+mj-lt"/>
              <a:buAutoNum type="arabicPeriod"/>
            </a:pPr>
            <a:r>
              <a:rPr lang="en-US" dirty="0"/>
              <a:t>Create subfolders</a:t>
            </a:r>
          </a:p>
          <a:p>
            <a:pPr>
              <a:lnSpc>
                <a:spcPct val="120000"/>
              </a:lnSpc>
              <a:spcAft>
                <a:spcPts val="0"/>
              </a:spcAft>
            </a:pPr>
            <a:endParaRPr lang="en-US" dirty="0"/>
          </a:p>
        </p:txBody>
      </p:sp>
      <p:sp>
        <p:nvSpPr>
          <p:cNvPr id="4" name="Date Placeholder 3"/>
          <p:cNvSpPr>
            <a:spLocks noGrp="1"/>
          </p:cNvSpPr>
          <p:nvPr>
            <p:ph type="dt" sz="half" idx="15"/>
          </p:nvPr>
        </p:nvSpPr>
        <p:spPr/>
        <p:txBody>
          <a:bodyPr/>
          <a:lstStyle/>
          <a:p>
            <a:pPr indent="-3657600"/>
            <a:r>
              <a:rPr lang="en-US"/>
              <a:t>01.31.2019</a:t>
            </a:r>
          </a:p>
        </p:txBody>
      </p:sp>
      <p:sp>
        <p:nvSpPr>
          <p:cNvPr id="5" name="Footer Placeholder 4"/>
          <p:cNvSpPr>
            <a:spLocks noGrp="1"/>
          </p:cNvSpPr>
          <p:nvPr>
            <p:ph type="ftr" sz="quarter" idx="16"/>
          </p:nvPr>
        </p:nvSpPr>
        <p:spPr/>
        <p:txBody>
          <a:bodyPr/>
          <a:lstStyle/>
          <a:p>
            <a:r>
              <a:rPr lang="en-US"/>
              <a:t>Provider Cerner Education Session 3</a:t>
            </a:r>
          </a:p>
        </p:txBody>
      </p:sp>
      <p:sp>
        <p:nvSpPr>
          <p:cNvPr id="6" name="Slide Number Placeholder 5"/>
          <p:cNvSpPr>
            <a:spLocks noGrp="1"/>
          </p:cNvSpPr>
          <p:nvPr>
            <p:ph type="sldNum" sz="quarter" idx="17"/>
          </p:nvPr>
        </p:nvSpPr>
        <p:spPr/>
        <p:txBody>
          <a:bodyPr/>
          <a:lstStyle/>
          <a:p>
            <a:fld id="{63DCA5C9-2E11-4C67-86EB-AE1DE127DC64}" type="slidenum">
              <a:rPr lang="en-US" smtClean="0"/>
              <a:pPr/>
              <a:t>6</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452" y="614148"/>
            <a:ext cx="6935621" cy="3537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0569" y="4040163"/>
            <a:ext cx="4714875"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0343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 Quick Orders Favorites with Peers:</a:t>
            </a:r>
          </a:p>
        </p:txBody>
      </p:sp>
      <p:sp>
        <p:nvSpPr>
          <p:cNvPr id="4" name="Date Placeholder 3"/>
          <p:cNvSpPr>
            <a:spLocks noGrp="1"/>
          </p:cNvSpPr>
          <p:nvPr>
            <p:ph type="dt" sz="half" idx="15"/>
          </p:nvPr>
        </p:nvSpPr>
        <p:spPr/>
        <p:txBody>
          <a:bodyPr/>
          <a:lstStyle/>
          <a:p>
            <a:pPr indent="-3657600"/>
            <a:r>
              <a:rPr lang="en-US"/>
              <a:t>01.31.2019</a:t>
            </a:r>
          </a:p>
        </p:txBody>
      </p:sp>
      <p:sp>
        <p:nvSpPr>
          <p:cNvPr id="5" name="Footer Placeholder 4"/>
          <p:cNvSpPr>
            <a:spLocks noGrp="1"/>
          </p:cNvSpPr>
          <p:nvPr>
            <p:ph type="ftr" sz="quarter" idx="16"/>
          </p:nvPr>
        </p:nvSpPr>
        <p:spPr/>
        <p:txBody>
          <a:bodyPr/>
          <a:lstStyle/>
          <a:p>
            <a:r>
              <a:rPr lang="en-US"/>
              <a:t>Provider Cerner Education Session 3</a:t>
            </a:r>
          </a:p>
        </p:txBody>
      </p:sp>
      <p:sp>
        <p:nvSpPr>
          <p:cNvPr id="6" name="Slide Number Placeholder 5"/>
          <p:cNvSpPr>
            <a:spLocks noGrp="1"/>
          </p:cNvSpPr>
          <p:nvPr>
            <p:ph type="sldNum" sz="quarter" idx="17"/>
          </p:nvPr>
        </p:nvSpPr>
        <p:spPr/>
        <p:txBody>
          <a:bodyPr/>
          <a:lstStyle/>
          <a:p>
            <a:fld id="{63DCA5C9-2E11-4C67-86EB-AE1DE127DC64}" type="slidenum">
              <a:rPr lang="en-US" smtClean="0"/>
              <a:pPr/>
              <a:t>7</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3842" y="1897040"/>
            <a:ext cx="6148157" cy="3247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8145" y="5390369"/>
            <a:ext cx="4019550"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6"/>
          <p:cNvSpPr>
            <a:spLocks noGrp="1"/>
          </p:cNvSpPr>
          <p:nvPr>
            <p:ph sz="quarter" idx="14"/>
          </p:nvPr>
        </p:nvSpPr>
        <p:spPr/>
        <p:txBody>
          <a:bodyPr/>
          <a:lstStyle/>
          <a:p>
            <a:r>
              <a:rPr lang="en-US" dirty="0"/>
              <a:t>Go to Quick Orders </a:t>
            </a:r>
            <a:r>
              <a:rPr lang="en-US" dirty="0" err="1"/>
              <a:t>Mpage</a:t>
            </a:r>
            <a:r>
              <a:rPr lang="en-US" dirty="0"/>
              <a:t> </a:t>
            </a:r>
          </a:p>
          <a:p>
            <a:pPr marL="342900" lvl="2" indent="-342900">
              <a:buAutoNum type="arabicPeriod"/>
            </a:pPr>
            <a:r>
              <a:rPr lang="en-US" dirty="0"/>
              <a:t>Under New Order Entry, click “Shared” </a:t>
            </a:r>
          </a:p>
          <a:p>
            <a:pPr marL="342900" lvl="2" indent="-342900">
              <a:buAutoNum type="arabicPeriod"/>
            </a:pPr>
            <a:r>
              <a:rPr lang="en-US" dirty="0"/>
              <a:t>Search for the person’s name you want to borrow from</a:t>
            </a:r>
          </a:p>
          <a:p>
            <a:pPr marL="342900" lvl="2" indent="-342900">
              <a:buAutoNum type="arabicPeriod"/>
            </a:pPr>
            <a:r>
              <a:rPr lang="en-US" dirty="0"/>
              <a:t>Select the folder you want to copy from </a:t>
            </a:r>
          </a:p>
          <a:p>
            <a:pPr marL="342900" lvl="2" indent="-342900">
              <a:buAutoNum type="arabicPeriod"/>
            </a:pPr>
            <a:r>
              <a:rPr lang="en-US" dirty="0"/>
              <a:t>Place desired orders </a:t>
            </a:r>
          </a:p>
          <a:p>
            <a:pPr marL="342900" lvl="2" indent="-342900">
              <a:buAutoNum type="arabicPeriod"/>
            </a:pPr>
            <a:r>
              <a:rPr lang="en-US" dirty="0"/>
              <a:t>Go into your cart and select /modify/add to favorites</a:t>
            </a:r>
          </a:p>
        </p:txBody>
      </p:sp>
    </p:spTree>
    <p:extLst>
      <p:ext uri="{BB962C8B-B14F-4D97-AF65-F5344CB8AC3E}">
        <p14:creationId xmlns:p14="http://schemas.microsoft.com/office/powerpoint/2010/main" val="3748806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 Favorite Set Up Examples from the Medical Staff</a:t>
            </a:r>
          </a:p>
        </p:txBody>
      </p:sp>
      <p:sp>
        <p:nvSpPr>
          <p:cNvPr id="4" name="Date Placeholder 3"/>
          <p:cNvSpPr>
            <a:spLocks noGrp="1"/>
          </p:cNvSpPr>
          <p:nvPr>
            <p:ph type="dt" sz="half" idx="15"/>
          </p:nvPr>
        </p:nvSpPr>
        <p:spPr/>
        <p:txBody>
          <a:bodyPr/>
          <a:lstStyle/>
          <a:p>
            <a:pPr indent="-3657600"/>
            <a:r>
              <a:rPr lang="en-US"/>
              <a:t>01.31.2019</a:t>
            </a:r>
          </a:p>
        </p:txBody>
      </p:sp>
      <p:sp>
        <p:nvSpPr>
          <p:cNvPr id="5" name="Footer Placeholder 4"/>
          <p:cNvSpPr>
            <a:spLocks noGrp="1"/>
          </p:cNvSpPr>
          <p:nvPr>
            <p:ph type="ftr" sz="quarter" idx="16"/>
          </p:nvPr>
        </p:nvSpPr>
        <p:spPr/>
        <p:txBody>
          <a:bodyPr/>
          <a:lstStyle/>
          <a:p>
            <a:r>
              <a:rPr lang="en-US"/>
              <a:t>Provider Cerner Education Session 3</a:t>
            </a:r>
          </a:p>
        </p:txBody>
      </p:sp>
      <p:sp>
        <p:nvSpPr>
          <p:cNvPr id="6" name="Slide Number Placeholder 5"/>
          <p:cNvSpPr>
            <a:spLocks noGrp="1"/>
          </p:cNvSpPr>
          <p:nvPr>
            <p:ph type="sldNum" sz="quarter" idx="17"/>
          </p:nvPr>
        </p:nvSpPr>
        <p:spPr/>
        <p:txBody>
          <a:bodyPr/>
          <a:lstStyle/>
          <a:p>
            <a:fld id="{63DCA5C9-2E11-4C67-86EB-AE1DE127DC64}" type="slidenum">
              <a:rPr lang="en-US" smtClean="0"/>
              <a:pPr/>
              <a:t>8</a:t>
            </a:fld>
            <a:endParaRPr lang="en-US"/>
          </a:p>
        </p:txBody>
      </p:sp>
      <p:pic>
        <p:nvPicPr>
          <p:cNvPr id="7" name="Picture 6">
            <a:extLst>
              <a:ext uri="{FF2B5EF4-FFF2-40B4-BE49-F238E27FC236}">
                <a16:creationId xmlns:a16="http://schemas.microsoft.com/office/drawing/2014/main" id="{46DF8003-3F41-4B9D-B72E-465DCA67126D}"/>
              </a:ext>
            </a:extLst>
          </p:cNvPr>
          <p:cNvPicPr>
            <a:picLocks noChangeAspect="1"/>
          </p:cNvPicPr>
          <p:nvPr/>
        </p:nvPicPr>
        <p:blipFill rotWithShape="1">
          <a:blip r:embed="rId2"/>
          <a:srcRect t="2089"/>
          <a:stretch/>
        </p:blipFill>
        <p:spPr>
          <a:xfrm>
            <a:off x="2289494" y="2224454"/>
            <a:ext cx="2748342" cy="2569838"/>
          </a:xfrm>
          <a:prstGeom prst="rect">
            <a:avLst/>
          </a:prstGeom>
        </p:spPr>
      </p:pic>
      <p:pic>
        <p:nvPicPr>
          <p:cNvPr id="8" name="Picture 7">
            <a:extLst>
              <a:ext uri="{FF2B5EF4-FFF2-40B4-BE49-F238E27FC236}">
                <a16:creationId xmlns:a16="http://schemas.microsoft.com/office/drawing/2014/main" id="{C8EF3A0E-577E-48B4-B22D-2D4940EE35E9}"/>
              </a:ext>
            </a:extLst>
          </p:cNvPr>
          <p:cNvPicPr>
            <a:picLocks noChangeAspect="1"/>
          </p:cNvPicPr>
          <p:nvPr/>
        </p:nvPicPr>
        <p:blipFill rotWithShape="1">
          <a:blip r:embed="rId3"/>
          <a:srcRect t="5179"/>
          <a:stretch/>
        </p:blipFill>
        <p:spPr>
          <a:xfrm>
            <a:off x="6308501" y="2382187"/>
            <a:ext cx="3114635" cy="2491235"/>
          </a:xfrm>
          <a:prstGeom prst="rect">
            <a:avLst/>
          </a:prstGeom>
        </p:spPr>
      </p:pic>
      <p:sp>
        <p:nvSpPr>
          <p:cNvPr id="3" name="TextBox 2">
            <a:extLst>
              <a:ext uri="{FF2B5EF4-FFF2-40B4-BE49-F238E27FC236}">
                <a16:creationId xmlns:a16="http://schemas.microsoft.com/office/drawing/2014/main" id="{85B5EF91-FCDB-4608-B880-8C98BA91D100}"/>
              </a:ext>
            </a:extLst>
          </p:cNvPr>
          <p:cNvSpPr txBox="1"/>
          <p:nvPr/>
        </p:nvSpPr>
        <p:spPr>
          <a:xfrm>
            <a:off x="1376313" y="5203596"/>
            <a:ext cx="9181708" cy="369332"/>
          </a:xfrm>
          <a:prstGeom prst="rect">
            <a:avLst/>
          </a:prstGeom>
          <a:noFill/>
        </p:spPr>
        <p:txBody>
          <a:bodyPr wrap="square" rtlCol="0">
            <a:spAutoFit/>
          </a:bodyPr>
          <a:lstStyle/>
          <a:p>
            <a:pPr algn="ctr"/>
            <a:r>
              <a:rPr lang="en-US" i="1" dirty="0"/>
              <a:t>During this time please explore order favorites and swap with colleagues</a:t>
            </a:r>
          </a:p>
        </p:txBody>
      </p:sp>
    </p:spTree>
    <p:extLst>
      <p:ext uri="{BB962C8B-B14F-4D97-AF65-F5344CB8AC3E}">
        <p14:creationId xmlns:p14="http://schemas.microsoft.com/office/powerpoint/2010/main" val="2034672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82E1C8-A851-41B1-A831-49F4564CE01E}"/>
              </a:ext>
            </a:extLst>
          </p:cNvPr>
          <p:cNvSpPr>
            <a:spLocks noGrp="1"/>
          </p:cNvSpPr>
          <p:nvPr>
            <p:ph type="title"/>
          </p:nvPr>
        </p:nvSpPr>
        <p:spPr/>
        <p:txBody>
          <a:bodyPr/>
          <a:lstStyle/>
          <a:p>
            <a:pPr algn="ctr"/>
            <a:r>
              <a:rPr lang="en-US" dirty="0"/>
              <a:t>Avoid frequent use of the search bar for routine orders</a:t>
            </a:r>
          </a:p>
        </p:txBody>
      </p:sp>
      <p:sp>
        <p:nvSpPr>
          <p:cNvPr id="8" name="Content Placeholder 7">
            <a:extLst>
              <a:ext uri="{FF2B5EF4-FFF2-40B4-BE49-F238E27FC236}">
                <a16:creationId xmlns:a16="http://schemas.microsoft.com/office/drawing/2014/main" id="{69797840-DDAF-4B78-B3C2-E6C69AA0B84C}"/>
              </a:ext>
            </a:extLst>
          </p:cNvPr>
          <p:cNvSpPr>
            <a:spLocks noGrp="1"/>
          </p:cNvSpPr>
          <p:nvPr>
            <p:ph sz="quarter" idx="14"/>
          </p:nvPr>
        </p:nvSpPr>
        <p:spPr>
          <a:xfrm>
            <a:off x="620926" y="1757607"/>
            <a:ext cx="4771206" cy="4471535"/>
          </a:xfrm>
        </p:spPr>
        <p:txBody>
          <a:bodyPr>
            <a:normAutofit/>
          </a:bodyPr>
          <a:lstStyle/>
          <a:p>
            <a:r>
              <a:rPr lang="en-US" dirty="0"/>
              <a:t>The entire catalog of orders is available when using the search box.   </a:t>
            </a:r>
          </a:p>
          <a:p>
            <a:pPr lvl="1"/>
            <a:r>
              <a:rPr lang="en-US" dirty="0"/>
              <a:t>Some orders are not meant for the ambulatory environment (i.e. inpatient/outpatient/Rx./INPT orders). </a:t>
            </a:r>
          </a:p>
          <a:p>
            <a:pPr lvl="1"/>
            <a:r>
              <a:rPr lang="en-US" dirty="0"/>
              <a:t>Inpatient orders placed may result in your office never seeing them.</a:t>
            </a:r>
          </a:p>
          <a:p>
            <a:pPr lvl="1"/>
            <a:r>
              <a:rPr lang="en-US" dirty="0"/>
              <a:t>In general, only use the search bar for esoteric orders that are rarely used (80/20 rule).</a:t>
            </a:r>
          </a:p>
          <a:p>
            <a:pPr lvl="1"/>
            <a:endParaRPr lang="en-US" dirty="0"/>
          </a:p>
          <a:p>
            <a:pPr lvl="1"/>
            <a:endParaRPr lang="en-US" dirty="0"/>
          </a:p>
        </p:txBody>
      </p:sp>
      <p:sp>
        <p:nvSpPr>
          <p:cNvPr id="4" name="Date Placeholder 3">
            <a:extLst>
              <a:ext uri="{FF2B5EF4-FFF2-40B4-BE49-F238E27FC236}">
                <a16:creationId xmlns:a16="http://schemas.microsoft.com/office/drawing/2014/main" id="{0E257430-D3CD-460D-988B-E9C37F8117FF}"/>
              </a:ext>
            </a:extLst>
          </p:cNvPr>
          <p:cNvSpPr>
            <a:spLocks noGrp="1"/>
          </p:cNvSpPr>
          <p:nvPr>
            <p:ph type="dt" sz="half" idx="15"/>
          </p:nvPr>
        </p:nvSpPr>
        <p:spPr/>
        <p:txBody>
          <a:bodyPr/>
          <a:lstStyle/>
          <a:p>
            <a:pPr indent="-3657600"/>
            <a:r>
              <a:rPr lang="en-US"/>
              <a:t>01.31.2019</a:t>
            </a:r>
          </a:p>
        </p:txBody>
      </p:sp>
      <p:sp>
        <p:nvSpPr>
          <p:cNvPr id="5" name="Footer Placeholder 4">
            <a:extLst>
              <a:ext uri="{FF2B5EF4-FFF2-40B4-BE49-F238E27FC236}">
                <a16:creationId xmlns:a16="http://schemas.microsoft.com/office/drawing/2014/main" id="{2067A113-B560-46C8-B1AA-5B24A6DC8785}"/>
              </a:ext>
            </a:extLst>
          </p:cNvPr>
          <p:cNvSpPr>
            <a:spLocks noGrp="1"/>
          </p:cNvSpPr>
          <p:nvPr>
            <p:ph type="ftr" sz="quarter" idx="16"/>
          </p:nvPr>
        </p:nvSpPr>
        <p:spPr/>
        <p:txBody>
          <a:bodyPr/>
          <a:lstStyle/>
          <a:p>
            <a:r>
              <a:rPr lang="en-US"/>
              <a:t>Provider Cerner Education Session 3</a:t>
            </a:r>
          </a:p>
        </p:txBody>
      </p:sp>
      <p:sp>
        <p:nvSpPr>
          <p:cNvPr id="6" name="Slide Number Placeholder 5">
            <a:extLst>
              <a:ext uri="{FF2B5EF4-FFF2-40B4-BE49-F238E27FC236}">
                <a16:creationId xmlns:a16="http://schemas.microsoft.com/office/drawing/2014/main" id="{D3C9A198-4AC8-4739-8CA1-4302B8AD7DB1}"/>
              </a:ext>
            </a:extLst>
          </p:cNvPr>
          <p:cNvSpPr>
            <a:spLocks noGrp="1"/>
          </p:cNvSpPr>
          <p:nvPr>
            <p:ph type="sldNum" sz="quarter" idx="17"/>
          </p:nvPr>
        </p:nvSpPr>
        <p:spPr/>
        <p:txBody>
          <a:bodyPr/>
          <a:lstStyle/>
          <a:p>
            <a:fld id="{63DCA5C9-2E11-4C67-86EB-AE1DE127DC64}" type="slidenum">
              <a:rPr lang="en-US" smtClean="0"/>
              <a:pPr/>
              <a:t>9</a:t>
            </a:fld>
            <a:endParaRPr lang="en-US"/>
          </a:p>
        </p:txBody>
      </p:sp>
      <p:pic>
        <p:nvPicPr>
          <p:cNvPr id="10" name="Picture 9">
            <a:extLst>
              <a:ext uri="{FF2B5EF4-FFF2-40B4-BE49-F238E27FC236}">
                <a16:creationId xmlns:a16="http://schemas.microsoft.com/office/drawing/2014/main" id="{08358538-705E-45F2-9438-F8E273E64B45}"/>
              </a:ext>
            </a:extLst>
          </p:cNvPr>
          <p:cNvPicPr>
            <a:picLocks noChangeAspect="1"/>
          </p:cNvPicPr>
          <p:nvPr/>
        </p:nvPicPr>
        <p:blipFill>
          <a:blip r:embed="rId2"/>
          <a:stretch>
            <a:fillRect/>
          </a:stretch>
        </p:blipFill>
        <p:spPr>
          <a:xfrm>
            <a:off x="6166484" y="1520543"/>
            <a:ext cx="2819048" cy="3609524"/>
          </a:xfrm>
          <a:prstGeom prst="rect">
            <a:avLst/>
          </a:prstGeom>
        </p:spPr>
      </p:pic>
      <p:pic>
        <p:nvPicPr>
          <p:cNvPr id="11" name="Picture 10">
            <a:extLst>
              <a:ext uri="{FF2B5EF4-FFF2-40B4-BE49-F238E27FC236}">
                <a16:creationId xmlns:a16="http://schemas.microsoft.com/office/drawing/2014/main" id="{104A6C35-CEFA-4C33-ADDF-CCE3D0787725}"/>
              </a:ext>
            </a:extLst>
          </p:cNvPr>
          <p:cNvPicPr>
            <a:picLocks noChangeAspect="1"/>
          </p:cNvPicPr>
          <p:nvPr/>
        </p:nvPicPr>
        <p:blipFill>
          <a:blip r:embed="rId3"/>
          <a:stretch>
            <a:fillRect/>
          </a:stretch>
        </p:blipFill>
        <p:spPr>
          <a:xfrm>
            <a:off x="7692926" y="2914857"/>
            <a:ext cx="4190476" cy="3314286"/>
          </a:xfrm>
          <a:prstGeom prst="rect">
            <a:avLst/>
          </a:prstGeom>
        </p:spPr>
      </p:pic>
    </p:spTree>
    <p:extLst>
      <p:ext uri="{BB962C8B-B14F-4D97-AF65-F5344CB8AC3E}">
        <p14:creationId xmlns:p14="http://schemas.microsoft.com/office/powerpoint/2010/main" val="775187646"/>
      </p:ext>
    </p:extLst>
  </p:cSld>
  <p:clrMapOvr>
    <a:masterClrMapping/>
  </p:clrMapOvr>
</p:sld>
</file>

<file path=ppt/theme/theme1.xml><?xml version="1.0" encoding="utf-8"?>
<a:theme xmlns:a="http://schemas.openxmlformats.org/drawingml/2006/main" name="Office Theme">
  <a:themeElements>
    <a:clrScheme name="nlh_colors_ppt">
      <a:dk1>
        <a:sysClr val="windowText" lastClr="000000"/>
      </a:dk1>
      <a:lt1>
        <a:sysClr val="window" lastClr="FFFFFF"/>
      </a:lt1>
      <a:dk2>
        <a:srgbClr val="44546A"/>
      </a:dk2>
      <a:lt2>
        <a:srgbClr val="E7E6E6"/>
      </a:lt2>
      <a:accent1>
        <a:srgbClr val="006877"/>
      </a:accent1>
      <a:accent2>
        <a:srgbClr val="19909B"/>
      </a:accent2>
      <a:accent3>
        <a:srgbClr val="4CA585"/>
      </a:accent3>
      <a:accent4>
        <a:srgbClr val="8CAC17"/>
      </a:accent4>
      <a:accent5>
        <a:srgbClr val="E87722"/>
      </a:accent5>
      <a:accent6>
        <a:srgbClr val="FFB600"/>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_nlh_ppt_std_16x9_180724" id="{ABB11E13-1071-4EC4-81D8-43CB755732C9}" vid="{040DEF4C-DC9E-486E-A5F0-39B3ACE71F28}"/>
    </a:ext>
  </a:extLst>
</a:theme>
</file>

<file path=ppt/theme/theme2.xml><?xml version="1.0" encoding="utf-8"?>
<a:theme xmlns:a="http://schemas.openxmlformats.org/drawingml/2006/main" name="1_Office Theme">
  <a:themeElements>
    <a:clrScheme name="nlh_colors_ppt">
      <a:dk1>
        <a:sysClr val="windowText" lastClr="000000"/>
      </a:dk1>
      <a:lt1>
        <a:sysClr val="window" lastClr="FFFFFF"/>
      </a:lt1>
      <a:dk2>
        <a:srgbClr val="44546A"/>
      </a:dk2>
      <a:lt2>
        <a:srgbClr val="E7E6E6"/>
      </a:lt2>
      <a:accent1>
        <a:srgbClr val="006877"/>
      </a:accent1>
      <a:accent2>
        <a:srgbClr val="19909B"/>
      </a:accent2>
      <a:accent3>
        <a:srgbClr val="4CA585"/>
      </a:accent3>
      <a:accent4>
        <a:srgbClr val="8CAC17"/>
      </a:accent4>
      <a:accent5>
        <a:srgbClr val="E87722"/>
      </a:accent5>
      <a:accent6>
        <a:srgbClr val="FFB600"/>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_nlh_ppt_std_16x9_180724" id="{ABB11E13-1071-4EC4-81D8-43CB755732C9}" vid="{040DEF4C-DC9E-486E-A5F0-39B3ACE71F2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3394</Words>
  <Application>Microsoft Office PowerPoint</Application>
  <PresentationFormat>Widescreen</PresentationFormat>
  <Paragraphs>712</Paragraphs>
  <Slides>38</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38</vt:i4>
      </vt:variant>
    </vt:vector>
  </HeadingPairs>
  <TitlesOfParts>
    <vt:vector size="43" baseType="lpstr">
      <vt:lpstr>Arial</vt:lpstr>
      <vt:lpstr>Calibri</vt:lpstr>
      <vt:lpstr>Calibri Light</vt:lpstr>
      <vt:lpstr>Office Theme</vt:lpstr>
      <vt:lpstr>1_Office Theme</vt:lpstr>
      <vt:lpstr>Provider Cerner Education Session 3</vt:lpstr>
      <vt:lpstr>Test Patients for Use</vt:lpstr>
      <vt:lpstr>Overview: Topics to be Addressed Today </vt:lpstr>
      <vt:lpstr>Quick Order Pages </vt:lpstr>
      <vt:lpstr>Setting up your Quick Order Page</vt:lpstr>
      <vt:lpstr>Adding Favorites:</vt:lpstr>
      <vt:lpstr>Sharing Quick Orders Favorites with Peers:</vt:lpstr>
      <vt:lpstr>Order Favorite Set Up Examples from the Medical Staff</vt:lpstr>
      <vt:lpstr>Avoid frequent use of the search bar for routine orders</vt:lpstr>
      <vt:lpstr>Charges and Follow Up Orders:</vt:lpstr>
      <vt:lpstr>Procedural Referral orders: </vt:lpstr>
      <vt:lpstr>Example: Pulmonary Function Testing</vt:lpstr>
      <vt:lpstr>Remember: Avoid searching procedure names  directly within Cerner</vt:lpstr>
      <vt:lpstr>Ordering Fields Basics</vt:lpstr>
      <vt:lpstr>Never change the default order to “No” for a future visit:</vt:lpstr>
      <vt:lpstr>Future and repeat ordering: </vt:lpstr>
      <vt:lpstr>Where did the patient’s problem list go?</vt:lpstr>
      <vt:lpstr>Printing orders: Discouraged</vt:lpstr>
      <vt:lpstr>Reviewing Orders already placed</vt:lpstr>
      <vt:lpstr>Using the Order Profile Component </vt:lpstr>
      <vt:lpstr>Protocols, Proposals, JPPs and PCPs</vt:lpstr>
      <vt:lpstr>Provider v. Proposed v. Protocol Orders </vt:lpstr>
      <vt:lpstr>Proposed v. Protocol Orders </vt:lpstr>
      <vt:lpstr>JPP v. PCP</vt:lpstr>
      <vt:lpstr>JPP and the Recommendations Component </vt:lpstr>
      <vt:lpstr>JPP and the Recommendations Component </vt:lpstr>
      <vt:lpstr>JPP and the Recommendations Component </vt:lpstr>
      <vt:lpstr>   Clinical Examples: Protocol Cases: Tools for Team Based Care</vt:lpstr>
      <vt:lpstr>Scenario #1: Protocol Order</vt:lpstr>
      <vt:lpstr>Scenario #2: Proposed Order</vt:lpstr>
      <vt:lpstr>Documentation Tools</vt:lpstr>
      <vt:lpstr>Social History</vt:lpstr>
      <vt:lpstr>Family History</vt:lpstr>
      <vt:lpstr>Problem List</vt:lpstr>
      <vt:lpstr>Problem List Favorites</vt:lpstr>
      <vt:lpstr>Procedure History</vt:lpstr>
      <vt:lpstr>Survey results:  Pre-Education, Dec 20, 2018 (Baseline) </vt:lpstr>
      <vt:lpstr>Survey results: 2 Educational Sessions, Jan 28, 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Provider Cerner Education Session 3</dc:title>
  <dc:creator>Ross, MD, Michael A</dc:creator>
  <cp:lastModifiedBy>Ross, MD, Michael A</cp:lastModifiedBy>
  <cp:revision>13</cp:revision>
  <dcterms:created xsi:type="dcterms:W3CDTF">2019-01-30T23:37:09Z</dcterms:created>
  <dcterms:modified xsi:type="dcterms:W3CDTF">2019-01-31T01:18:23Z</dcterms:modified>
</cp:coreProperties>
</file>