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9"/>
  </p:notesMasterIdLst>
  <p:handoutMasterIdLst>
    <p:handoutMasterId r:id="rId40"/>
  </p:handoutMasterIdLst>
  <p:sldIdLst>
    <p:sldId id="279" r:id="rId2"/>
    <p:sldId id="314" r:id="rId3"/>
    <p:sldId id="326" r:id="rId4"/>
    <p:sldId id="266" r:id="rId5"/>
    <p:sldId id="276" r:id="rId6"/>
    <p:sldId id="306" r:id="rId7"/>
    <p:sldId id="297" r:id="rId8"/>
    <p:sldId id="298" r:id="rId9"/>
    <p:sldId id="299" r:id="rId10"/>
    <p:sldId id="307" r:id="rId11"/>
    <p:sldId id="300" r:id="rId12"/>
    <p:sldId id="280" r:id="rId13"/>
    <p:sldId id="281" r:id="rId14"/>
    <p:sldId id="282" r:id="rId15"/>
    <p:sldId id="273" r:id="rId16"/>
    <p:sldId id="283" r:id="rId17"/>
    <p:sldId id="285" r:id="rId18"/>
    <p:sldId id="286" r:id="rId19"/>
    <p:sldId id="287" r:id="rId20"/>
    <p:sldId id="288" r:id="rId21"/>
    <p:sldId id="289" r:id="rId22"/>
    <p:sldId id="290" r:id="rId23"/>
    <p:sldId id="292" r:id="rId24"/>
    <p:sldId id="293" r:id="rId25"/>
    <p:sldId id="291" r:id="rId26"/>
    <p:sldId id="296" r:id="rId27"/>
    <p:sldId id="303" r:id="rId28"/>
    <p:sldId id="304" r:id="rId29"/>
    <p:sldId id="305" r:id="rId30"/>
    <p:sldId id="327" r:id="rId31"/>
    <p:sldId id="308" r:id="rId32"/>
    <p:sldId id="309" r:id="rId33"/>
    <p:sldId id="302" r:id="rId34"/>
    <p:sldId id="301" r:id="rId35"/>
    <p:sldId id="328" r:id="rId36"/>
    <p:sldId id="256" r:id="rId37"/>
    <p:sldId id="257"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006877"/>
    <a:srgbClr val="E87722"/>
    <a:srgbClr val="3D45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68" d="100"/>
          <a:sy n="68" d="100"/>
        </p:scale>
        <p:origin x="540" y="48"/>
      </p:cViewPr>
      <p:guideLst/>
    </p:cSldViewPr>
  </p:slideViewPr>
  <p:notesTextViewPr>
    <p:cViewPr>
      <p:scale>
        <a:sx n="3" d="2"/>
        <a:sy n="3" d="2"/>
      </p:scale>
      <p:origin x="0" y="0"/>
    </p:cViewPr>
  </p:notesTextViewPr>
  <p:notesViewPr>
    <p:cSldViewPr snapToGrid="0" showGuides="1">
      <p:cViewPr varScale="1">
        <p:scale>
          <a:sx n="84" d="100"/>
          <a:sy n="84" d="100"/>
        </p:scale>
        <p:origin x="297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68D-4305-929E-C1A631CAB8C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68D-4305-929E-C1A631CAB8C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68D-4305-929E-C1A631CAB8C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68D-4305-929E-C1A631CAB8CD}"/>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F1BA-44E7-8DBE-838A107B523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Picture 1">
          <a:extLst xmlns:a="http://schemas.openxmlformats.org/drawingml/2006/main">
            <a:ext uri="{FF2B5EF4-FFF2-40B4-BE49-F238E27FC236}">
              <a16:creationId xmlns:a16="http://schemas.microsoft.com/office/drawing/2014/main" id="{D4CAC2B6-1777-4333-BCD3-E8629AD7F7A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533410" y="1581052"/>
          <a:ext cx="7220440" cy="4963015"/>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757F437-34E4-457B-ACAA-C109BC5AD2B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C9805C-0D4B-456D-9316-F45962E2F5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B91EB8-1FC0-49BA-B8A0-9D4051C7D0E5}" type="datetimeFigureOut">
              <a:rPr lang="en-US" smtClean="0"/>
              <a:t>1/16/2019</a:t>
            </a:fld>
            <a:endParaRPr lang="en-US"/>
          </a:p>
        </p:txBody>
      </p:sp>
      <p:sp>
        <p:nvSpPr>
          <p:cNvPr id="4" name="Footer Placeholder 3">
            <a:extLst>
              <a:ext uri="{FF2B5EF4-FFF2-40B4-BE49-F238E27FC236}">
                <a16:creationId xmlns:a16="http://schemas.microsoft.com/office/drawing/2014/main" id="{C3170BBA-56B5-4091-9B11-25E0561642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017362-806F-4EA8-BAA6-0CA6D364B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AC5C8-AA3E-49B6-9C0B-3EDF0860F219}" type="slidenum">
              <a:rPr lang="en-US" smtClean="0"/>
              <a:t>‹#›</a:t>
            </a:fld>
            <a:endParaRPr lang="en-US"/>
          </a:p>
        </p:txBody>
      </p:sp>
    </p:spTree>
    <p:extLst>
      <p:ext uri="{BB962C8B-B14F-4D97-AF65-F5344CB8AC3E}">
        <p14:creationId xmlns:p14="http://schemas.microsoft.com/office/powerpoint/2010/main" val="3942118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D89D3-6540-412A-8DF7-24F6B362E6BB}" type="datetimeFigureOut">
              <a:rPr lang="en-US" smtClean="0"/>
              <a:t>1/16/2019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CCA8E-E054-4945-93F6-8F3E2A7D5A26}" type="slidenum">
              <a:rPr lang="en-US" smtClean="0"/>
              <a:t>‹#›</a:t>
            </a:fld>
            <a:endParaRPr lang="en-US"/>
          </a:p>
        </p:txBody>
      </p:sp>
    </p:spTree>
    <p:extLst>
      <p:ext uri="{BB962C8B-B14F-4D97-AF65-F5344CB8AC3E}">
        <p14:creationId xmlns:p14="http://schemas.microsoft.com/office/powerpoint/2010/main" val="223095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4</a:t>
            </a:fld>
            <a:endParaRPr lang="en-US"/>
          </a:p>
        </p:txBody>
      </p:sp>
    </p:spTree>
    <p:extLst>
      <p:ext uri="{BB962C8B-B14F-4D97-AF65-F5344CB8AC3E}">
        <p14:creationId xmlns:p14="http://schemas.microsoft.com/office/powerpoint/2010/main" val="929857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16</a:t>
            </a:fld>
            <a:endParaRPr lang="en-US"/>
          </a:p>
        </p:txBody>
      </p:sp>
    </p:spTree>
    <p:extLst>
      <p:ext uri="{BB962C8B-B14F-4D97-AF65-F5344CB8AC3E}">
        <p14:creationId xmlns:p14="http://schemas.microsoft.com/office/powerpoint/2010/main" val="3612329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17</a:t>
            </a:fld>
            <a:endParaRPr lang="en-US"/>
          </a:p>
        </p:txBody>
      </p:sp>
    </p:spTree>
    <p:extLst>
      <p:ext uri="{BB962C8B-B14F-4D97-AF65-F5344CB8AC3E}">
        <p14:creationId xmlns:p14="http://schemas.microsoft.com/office/powerpoint/2010/main" val="3756387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20</a:t>
            </a:fld>
            <a:endParaRPr lang="en-US"/>
          </a:p>
        </p:txBody>
      </p:sp>
    </p:spTree>
    <p:extLst>
      <p:ext uri="{BB962C8B-B14F-4D97-AF65-F5344CB8AC3E}">
        <p14:creationId xmlns:p14="http://schemas.microsoft.com/office/powerpoint/2010/main" val="1414910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22</a:t>
            </a:fld>
            <a:endParaRPr lang="en-US"/>
          </a:p>
        </p:txBody>
      </p:sp>
    </p:spTree>
    <p:extLst>
      <p:ext uri="{BB962C8B-B14F-4D97-AF65-F5344CB8AC3E}">
        <p14:creationId xmlns:p14="http://schemas.microsoft.com/office/powerpoint/2010/main" val="273297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BCCA8E-E054-4945-93F6-8F3E2A7D5A26}" type="slidenum">
              <a:rPr lang="en-US" smtClean="0"/>
              <a:t>25</a:t>
            </a:fld>
            <a:endParaRPr lang="en-US"/>
          </a:p>
        </p:txBody>
      </p:sp>
    </p:spTree>
    <p:extLst>
      <p:ext uri="{BB962C8B-B14F-4D97-AF65-F5344CB8AC3E}">
        <p14:creationId xmlns:p14="http://schemas.microsoft.com/office/powerpoint/2010/main" val="797935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_no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349371"/>
            <a:ext cx="7376583" cy="1371600"/>
          </a:xfrm>
        </p:spPr>
        <p:txBody>
          <a:bodyPr lIns="0" tIns="0" rIns="0" bIns="0" anchor="t" anchorCtr="0"/>
          <a:lstStyle>
            <a:lvl1pPr>
              <a:defRPr sz="3200" b="0">
                <a:solidFill>
                  <a:srgbClr val="006877"/>
                </a:solidFill>
              </a:defRPr>
            </a:lvl1pPr>
          </a:lstStyle>
          <a:p>
            <a:r>
              <a:rPr lang="en-US"/>
              <a:t>Click to edit Master title style</a:t>
            </a:r>
          </a:p>
        </p:txBody>
      </p:sp>
      <p:sp>
        <p:nvSpPr>
          <p:cNvPr id="6" name="Date Placeholder 5">
            <a:extLst>
              <a:ext uri="{FF2B5EF4-FFF2-40B4-BE49-F238E27FC236}">
                <a16:creationId xmlns:a16="http://schemas.microsoft.com/office/drawing/2014/main" id="{5CC17B62-8F17-4111-B083-3AC63A3E0257}"/>
              </a:ext>
            </a:extLst>
          </p:cNvPr>
          <p:cNvSpPr>
            <a:spLocks noGrp="1"/>
          </p:cNvSpPr>
          <p:nvPr>
            <p:ph type="dt" sz="half" idx="10"/>
          </p:nvPr>
        </p:nvSpPr>
        <p:spPr>
          <a:xfrm>
            <a:off x="488951" y="6003668"/>
            <a:ext cx="1381163" cy="180183"/>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r>
              <a:rPr lang="en-US"/>
              <a:t>01.17.2019</a:t>
            </a:r>
          </a:p>
        </p:txBody>
      </p:sp>
      <p:sp>
        <p:nvSpPr>
          <p:cNvPr id="10" name="Text Placeholder 9">
            <a:extLst>
              <a:ext uri="{FF2B5EF4-FFF2-40B4-BE49-F238E27FC236}">
                <a16:creationId xmlns:a16="http://schemas.microsoft.com/office/drawing/2014/main" id="{CF417E6A-C399-4D34-AA35-6617A97C73B1}"/>
              </a:ext>
            </a:extLst>
          </p:cNvPr>
          <p:cNvSpPr>
            <a:spLocks noGrp="1"/>
          </p:cNvSpPr>
          <p:nvPr>
            <p:ph type="body" sz="quarter" idx="13"/>
          </p:nvPr>
        </p:nvSpPr>
        <p:spPr>
          <a:xfrm>
            <a:off x="488950" y="1686381"/>
            <a:ext cx="7376583" cy="559290"/>
          </a:xfrm>
        </p:spPr>
        <p:txBody>
          <a:bodyPr anchor="b" anchorCtr="0"/>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Click to edit Master text styles</a:t>
            </a:r>
          </a:p>
          <a:p>
            <a:pPr lvl="1"/>
            <a:r>
              <a:rPr lang="en-US"/>
              <a:t>Second level</a:t>
            </a:r>
          </a:p>
        </p:txBody>
      </p:sp>
      <p:sp>
        <p:nvSpPr>
          <p:cNvPr id="15" name="Text Placeholder 14">
            <a:extLst>
              <a:ext uri="{FF2B5EF4-FFF2-40B4-BE49-F238E27FC236}">
                <a16:creationId xmlns:a16="http://schemas.microsoft.com/office/drawing/2014/main" id="{3727C295-E0FE-4AF3-AE2A-BB7B8D859800}"/>
              </a:ext>
            </a:extLst>
          </p:cNvPr>
          <p:cNvSpPr>
            <a:spLocks noGrp="1"/>
          </p:cNvSpPr>
          <p:nvPr>
            <p:ph type="body" sz="quarter" idx="14" hasCustomPrompt="1"/>
          </p:nvPr>
        </p:nvSpPr>
        <p:spPr>
          <a:xfrm>
            <a:off x="2096305" y="6000197"/>
            <a:ext cx="4493408" cy="182880"/>
          </a:xfrm>
        </p:spPr>
        <p:txBody>
          <a:bodyPr anchor="b" anchorCtr="0">
            <a:noAutofit/>
          </a:bodyPr>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Presenter name</a:t>
            </a:r>
          </a:p>
        </p:txBody>
      </p:sp>
      <p:pic>
        <p:nvPicPr>
          <p:cNvPr id="4" name="Picture 3">
            <a:extLst>
              <a:ext uri="{FF2B5EF4-FFF2-40B4-BE49-F238E27FC236}">
                <a16:creationId xmlns:a16="http://schemas.microsoft.com/office/drawing/2014/main" id="{6D0C9645-5188-48B2-B71E-AE3249508C3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7680" y="365760"/>
            <a:ext cx="1799292" cy="1005840"/>
          </a:xfrm>
          <a:prstGeom prst="rect">
            <a:avLst/>
          </a:prstGeom>
        </p:spPr>
      </p:pic>
      <p:sp>
        <p:nvSpPr>
          <p:cNvPr id="12" name="TextBox 11">
            <a:extLst>
              <a:ext uri="{FF2B5EF4-FFF2-40B4-BE49-F238E27FC236}">
                <a16:creationId xmlns:a16="http://schemas.microsoft.com/office/drawing/2014/main" id="{C2F72003-0385-405A-94CB-9A068C36E8C8}"/>
              </a:ext>
            </a:extLst>
          </p:cNvPr>
          <p:cNvSpPr txBox="1"/>
          <p:nvPr userDrawn="1"/>
        </p:nvSpPr>
        <p:spPr>
          <a:xfrm>
            <a:off x="1751873" y="5936857"/>
            <a:ext cx="267971" cy="246221"/>
          </a:xfrm>
          <a:prstGeom prst="rect">
            <a:avLst/>
          </a:prstGeom>
          <a:noFill/>
        </p:spPr>
        <p:txBody>
          <a:bodyPr wrap="square" lIns="0" tIns="0" rIns="0" bIns="0" rtlCol="0" anchor="b" anchorCtr="0">
            <a:spAutoFit/>
          </a:bodyPr>
          <a:lstStyle/>
          <a:p>
            <a:pPr algn="ctr"/>
            <a:r>
              <a:rPr lang="en-US" sz="1600">
                <a:solidFill>
                  <a:srgbClr val="777777"/>
                </a:solidFill>
              </a:rPr>
              <a:t>|</a:t>
            </a:r>
          </a:p>
        </p:txBody>
      </p:sp>
    </p:spTree>
    <p:extLst>
      <p:ext uri="{BB962C8B-B14F-4D97-AF65-F5344CB8AC3E}">
        <p14:creationId xmlns:p14="http://schemas.microsoft.com/office/powerpoint/2010/main" val="2522851205"/>
      </p:ext>
    </p:extLst>
  </p:cSld>
  <p:clrMapOvr>
    <a:masterClrMapping/>
  </p:clrMapOvr>
  <p:extLst mod="1">
    <p:ext uri="{DCECCB84-F9BA-43D5-87BE-67443E8EF086}">
      <p15:sldGuideLst xmlns:p15="http://schemas.microsoft.com/office/powerpoint/2012/main">
        <p15:guide id="1" orient="horz" pos="1379">
          <p15:clr>
            <a:srgbClr val="FBAE40"/>
          </p15:clr>
        </p15:guide>
        <p15:guide id="2" orient="horz" pos="16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1" y="2240280"/>
            <a:ext cx="7376583" cy="2743200"/>
          </a:xfrm>
        </p:spPr>
        <p:txBody>
          <a:bodyPr tIns="0" bIns="0" anchor="t" anchorCtr="0"/>
          <a:lstStyle>
            <a:lvl1pPr>
              <a:defRPr sz="3200" b="0">
                <a:solidFill>
                  <a:schemeClr val="bg1"/>
                </a:solidFill>
              </a:defRPr>
            </a:lvl1pPr>
          </a:lstStyle>
          <a:p>
            <a:r>
              <a:rPr lang="en-US"/>
              <a:t>Click to edit Master title style</a:t>
            </a:r>
          </a:p>
        </p:txBody>
      </p:sp>
      <p:sp>
        <p:nvSpPr>
          <p:cNvPr id="6" name="TextBox 5">
            <a:extLst>
              <a:ext uri="{FF2B5EF4-FFF2-40B4-BE49-F238E27FC236}">
                <a16:creationId xmlns:a16="http://schemas.microsoft.com/office/drawing/2014/main" id="{2927C195-B4DA-419D-8F21-EFFECBAE6858}"/>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pic>
        <p:nvPicPr>
          <p:cNvPr id="8" name="Picture 7">
            <a:extLst>
              <a:ext uri="{FF2B5EF4-FFF2-40B4-BE49-F238E27FC236}">
                <a16:creationId xmlns:a16="http://schemas.microsoft.com/office/drawing/2014/main" id="{647A1BD1-79F2-4460-9208-9D6D021144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7" name="Date Placeholder 6">
            <a:extLst>
              <a:ext uri="{FF2B5EF4-FFF2-40B4-BE49-F238E27FC236}">
                <a16:creationId xmlns:a16="http://schemas.microsoft.com/office/drawing/2014/main" id="{3FEBA21F-2F5E-44CF-A3DD-DABAF16087FB}"/>
              </a:ext>
            </a:extLst>
          </p:cNvPr>
          <p:cNvSpPr>
            <a:spLocks noGrp="1"/>
          </p:cNvSpPr>
          <p:nvPr>
            <p:ph type="dt" sz="half" idx="10"/>
          </p:nvPr>
        </p:nvSpPr>
        <p:spPr/>
        <p:txBody>
          <a:bodyPr/>
          <a:lstStyle/>
          <a:p>
            <a:pPr indent="-3657600"/>
            <a:r>
              <a:rPr lang="en-US"/>
              <a:t>01.17.2019</a:t>
            </a:r>
          </a:p>
        </p:txBody>
      </p:sp>
      <p:sp>
        <p:nvSpPr>
          <p:cNvPr id="9" name="Footer Placeholder 8">
            <a:extLst>
              <a:ext uri="{FF2B5EF4-FFF2-40B4-BE49-F238E27FC236}">
                <a16:creationId xmlns:a16="http://schemas.microsoft.com/office/drawing/2014/main" id="{91F7EF1A-B5E8-4D22-92C4-3988B4EB6181}"/>
              </a:ext>
            </a:extLst>
          </p:cNvPr>
          <p:cNvSpPr>
            <a:spLocks noGrp="1"/>
          </p:cNvSpPr>
          <p:nvPr>
            <p:ph type="ftr" sz="quarter" idx="11"/>
          </p:nvPr>
        </p:nvSpPr>
        <p:spPr/>
        <p:txBody>
          <a:bodyPr/>
          <a:lstStyle/>
          <a:p>
            <a:r>
              <a:rPr lang="en-US"/>
              <a:t>Provider Cerner Education Session 2 </a:t>
            </a:r>
          </a:p>
        </p:txBody>
      </p:sp>
      <p:sp>
        <p:nvSpPr>
          <p:cNvPr id="10" name="Slide Number Placeholder 9">
            <a:extLst>
              <a:ext uri="{FF2B5EF4-FFF2-40B4-BE49-F238E27FC236}">
                <a16:creationId xmlns:a16="http://schemas.microsoft.com/office/drawing/2014/main" id="{04E93BC0-8512-45B2-920B-7E052CF03779}"/>
              </a:ext>
            </a:extLst>
          </p:cNvPr>
          <p:cNvSpPr>
            <a:spLocks noGrp="1"/>
          </p:cNvSpPr>
          <p:nvPr>
            <p:ph type="sldNum" sz="quarter" idx="12"/>
          </p:nvPr>
        </p:nvSpPr>
        <p:spPr/>
        <p:txBody>
          <a:bodyPr/>
          <a:lstStyle/>
          <a:p>
            <a:fld id="{63DCA5C9-2E11-4C67-86EB-AE1DE127DC64}" type="slidenum">
              <a:rPr lang="en-US" smtClean="0"/>
              <a:pPr/>
              <a:t>‹#›</a:t>
            </a:fld>
            <a:endParaRPr lang="en-US"/>
          </a:p>
        </p:txBody>
      </p:sp>
    </p:spTree>
    <p:extLst>
      <p:ext uri="{BB962C8B-B14F-4D97-AF65-F5344CB8AC3E}">
        <p14:creationId xmlns:p14="http://schemas.microsoft.com/office/powerpoint/2010/main" val="240975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col_heavy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28162" cy="1325563"/>
          </a:xfrm>
        </p:spPr>
        <p:txBody>
          <a:bodyPr lIns="0" tIns="0" rIns="0" bIns="0"/>
          <a:lstStyle>
            <a:lvl1pPr>
              <a:defRPr b="1">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5AD714D8-63A1-498C-A8AB-AD027A18AA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17547698-9890-4D55-816E-AE5C275A7A6D}"/>
              </a:ext>
            </a:extLst>
          </p:cNvPr>
          <p:cNvSpPr>
            <a:spLocks noGrp="1"/>
          </p:cNvSpPr>
          <p:nvPr>
            <p:ph type="dt" sz="half" idx="15"/>
          </p:nvPr>
        </p:nvSpPr>
        <p:spPr/>
        <p:txBody>
          <a:bodyPr/>
          <a:lstStyle/>
          <a:p>
            <a:pPr indent="-3657600"/>
            <a:r>
              <a:rPr lang="en-US"/>
              <a:t>01.17.2019</a:t>
            </a:r>
          </a:p>
        </p:txBody>
      </p:sp>
      <p:sp>
        <p:nvSpPr>
          <p:cNvPr id="10" name="Footer Placeholder 9">
            <a:extLst>
              <a:ext uri="{FF2B5EF4-FFF2-40B4-BE49-F238E27FC236}">
                <a16:creationId xmlns:a16="http://schemas.microsoft.com/office/drawing/2014/main" id="{E5B62241-370C-4387-9B5C-AD5E3A929F04}"/>
              </a:ext>
            </a:extLst>
          </p:cNvPr>
          <p:cNvSpPr>
            <a:spLocks noGrp="1"/>
          </p:cNvSpPr>
          <p:nvPr>
            <p:ph type="ftr" sz="quarter" idx="16"/>
          </p:nvPr>
        </p:nvSpPr>
        <p:spPr/>
        <p:txBody>
          <a:bodyPr/>
          <a:lstStyle/>
          <a:p>
            <a:r>
              <a:rPr lang="en-US"/>
              <a:t>Provider Cerner Education Session 2 </a:t>
            </a:r>
          </a:p>
        </p:txBody>
      </p:sp>
      <p:sp>
        <p:nvSpPr>
          <p:cNvPr id="11" name="Slide Number Placeholder 10">
            <a:extLst>
              <a:ext uri="{FF2B5EF4-FFF2-40B4-BE49-F238E27FC236}">
                <a16:creationId xmlns:a16="http://schemas.microsoft.com/office/drawing/2014/main" id="{5227BA94-4F6F-4BA5-A5CA-F3BFA36A4B0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B9E72CB7-7A01-419B-9A02-D7EEBFBBE3D1}"/>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3795036151"/>
      </p:ext>
    </p:extLst>
  </p:cSld>
  <p:clrMapOvr>
    <a:masterClrMapping/>
  </p:clrMapOvr>
  <p:extLst mod="1">
    <p:ext uri="{DCECCB84-F9BA-43D5-87BE-67443E8EF086}">
      <p15:sldGuideLst xmlns:p15="http://schemas.microsoft.com/office/powerpoint/2012/main">
        <p15:guide id="1" orient="horz" pos="106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col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88950"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2238375"/>
            <a:ext cx="865632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82D9DC-66E7-4773-8A48-09148E150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46092C70-588A-4BEF-B71E-68B2C441EAD9}"/>
              </a:ext>
            </a:extLst>
          </p:cNvPr>
          <p:cNvSpPr>
            <a:spLocks noGrp="1"/>
          </p:cNvSpPr>
          <p:nvPr>
            <p:ph type="dt" sz="half" idx="15"/>
          </p:nvPr>
        </p:nvSpPr>
        <p:spPr/>
        <p:txBody>
          <a:bodyPr/>
          <a:lstStyle/>
          <a:p>
            <a:pPr indent="-3657600"/>
            <a:r>
              <a:rPr lang="en-US"/>
              <a:t>01.17.2019</a:t>
            </a:r>
          </a:p>
        </p:txBody>
      </p:sp>
      <p:sp>
        <p:nvSpPr>
          <p:cNvPr id="9" name="Footer Placeholder 8">
            <a:extLst>
              <a:ext uri="{FF2B5EF4-FFF2-40B4-BE49-F238E27FC236}">
                <a16:creationId xmlns:a16="http://schemas.microsoft.com/office/drawing/2014/main" id="{B21D6B99-9BE4-44D7-BE1D-119B0C00D2EF}"/>
              </a:ext>
            </a:extLst>
          </p:cNvPr>
          <p:cNvSpPr>
            <a:spLocks noGrp="1"/>
          </p:cNvSpPr>
          <p:nvPr>
            <p:ph type="ftr" sz="quarter" idx="16"/>
          </p:nvPr>
        </p:nvSpPr>
        <p:spPr/>
        <p:txBody>
          <a:bodyPr/>
          <a:lstStyle/>
          <a:p>
            <a:r>
              <a:rPr lang="en-US"/>
              <a:t>Provider Cerner Education Session 2 </a:t>
            </a:r>
          </a:p>
        </p:txBody>
      </p:sp>
      <p:sp>
        <p:nvSpPr>
          <p:cNvPr id="11" name="Slide Number Placeholder 10">
            <a:extLst>
              <a:ext uri="{FF2B5EF4-FFF2-40B4-BE49-F238E27FC236}">
                <a16:creationId xmlns:a16="http://schemas.microsoft.com/office/drawing/2014/main" id="{EED1CB70-94F9-4189-AEF2-4599AFECF57F}"/>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44F359B0-C9BB-421F-B171-3D2B343BBE2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47173394"/>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col_wide_tourma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9" name="Content Placeholder 8">
            <a:extLst>
              <a:ext uri="{FF2B5EF4-FFF2-40B4-BE49-F238E27FC236}">
                <a16:creationId xmlns:a16="http://schemas.microsoft.com/office/drawing/2014/main" id="{DF0A26A0-13A4-4FE0-972A-7E832073E8CE}"/>
              </a:ext>
            </a:extLst>
          </p:cNvPr>
          <p:cNvSpPr>
            <a:spLocks noGrp="1"/>
          </p:cNvSpPr>
          <p:nvPr>
            <p:ph sz="quarter" idx="14"/>
          </p:nvPr>
        </p:nvSpPr>
        <p:spPr>
          <a:xfrm>
            <a:off x="6891867" y="2240281"/>
            <a:ext cx="4813300" cy="3887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a:extLst>
              <a:ext uri="{FF2B5EF4-FFF2-40B4-BE49-F238E27FC236}">
                <a16:creationId xmlns:a16="http://schemas.microsoft.com/office/drawing/2014/main" id="{08FCB067-4CCE-4E9A-AF59-E37348367906}"/>
              </a:ext>
            </a:extLst>
          </p:cNvPr>
          <p:cNvSpPr>
            <a:spLocks noGrp="1"/>
          </p:cNvSpPr>
          <p:nvPr>
            <p:ph sz="quarter" idx="15"/>
          </p:nvPr>
        </p:nvSpPr>
        <p:spPr>
          <a:xfrm>
            <a:off x="484715" y="2240694"/>
            <a:ext cx="60960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72F915CA-EFC0-462A-B011-E90177DE45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6466997-8AD9-41F7-A15E-CF4823028290}"/>
              </a:ext>
            </a:extLst>
          </p:cNvPr>
          <p:cNvSpPr>
            <a:spLocks noGrp="1"/>
          </p:cNvSpPr>
          <p:nvPr>
            <p:ph type="dt" sz="half" idx="16"/>
          </p:nvPr>
        </p:nvSpPr>
        <p:spPr/>
        <p:txBody>
          <a:bodyPr/>
          <a:lstStyle/>
          <a:p>
            <a:pPr indent="-3657600"/>
            <a:r>
              <a:rPr lang="en-US"/>
              <a:t>01.17.2019</a:t>
            </a:r>
          </a:p>
        </p:txBody>
      </p:sp>
      <p:sp>
        <p:nvSpPr>
          <p:cNvPr id="7" name="Footer Placeholder 6">
            <a:extLst>
              <a:ext uri="{FF2B5EF4-FFF2-40B4-BE49-F238E27FC236}">
                <a16:creationId xmlns:a16="http://schemas.microsoft.com/office/drawing/2014/main" id="{C74726E4-A9FC-4EF4-978C-A3C55F66C8BB}"/>
              </a:ext>
            </a:extLst>
          </p:cNvPr>
          <p:cNvSpPr>
            <a:spLocks noGrp="1"/>
          </p:cNvSpPr>
          <p:nvPr>
            <p:ph type="ftr" sz="quarter" idx="17"/>
          </p:nvPr>
        </p:nvSpPr>
        <p:spPr/>
        <p:txBody>
          <a:bodyPr/>
          <a:lstStyle/>
          <a:p>
            <a:r>
              <a:rPr lang="en-US"/>
              <a:t>Provider Cerner Education Session 2 </a:t>
            </a:r>
          </a:p>
        </p:txBody>
      </p:sp>
      <p:sp>
        <p:nvSpPr>
          <p:cNvPr id="11" name="Slide Number Placeholder 10">
            <a:extLst>
              <a:ext uri="{FF2B5EF4-FFF2-40B4-BE49-F238E27FC236}">
                <a16:creationId xmlns:a16="http://schemas.microsoft.com/office/drawing/2014/main"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506351210"/>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F915CA-EFC0-462A-B011-E90177DE45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86466997-8AD9-41F7-A15E-CF4823028290}"/>
              </a:ext>
            </a:extLst>
          </p:cNvPr>
          <p:cNvSpPr>
            <a:spLocks noGrp="1"/>
          </p:cNvSpPr>
          <p:nvPr>
            <p:ph type="dt" sz="half" idx="16"/>
          </p:nvPr>
        </p:nvSpPr>
        <p:spPr/>
        <p:txBody>
          <a:bodyPr/>
          <a:lstStyle/>
          <a:p>
            <a:pPr indent="-3657600"/>
            <a:r>
              <a:rPr lang="en-US"/>
              <a:t>01.17.2019</a:t>
            </a:r>
          </a:p>
        </p:txBody>
      </p:sp>
      <p:sp>
        <p:nvSpPr>
          <p:cNvPr id="7" name="Footer Placeholder 6">
            <a:extLst>
              <a:ext uri="{FF2B5EF4-FFF2-40B4-BE49-F238E27FC236}">
                <a16:creationId xmlns:a16="http://schemas.microsoft.com/office/drawing/2014/main" id="{C74726E4-A9FC-4EF4-978C-A3C55F66C8BB}"/>
              </a:ext>
            </a:extLst>
          </p:cNvPr>
          <p:cNvSpPr>
            <a:spLocks noGrp="1"/>
          </p:cNvSpPr>
          <p:nvPr>
            <p:ph type="ftr" sz="quarter" idx="17"/>
          </p:nvPr>
        </p:nvSpPr>
        <p:spPr/>
        <p:txBody>
          <a:bodyPr/>
          <a:lstStyle/>
          <a:p>
            <a:r>
              <a:rPr lang="en-US"/>
              <a:t>Provider Cerner Education Session 2 </a:t>
            </a:r>
          </a:p>
        </p:txBody>
      </p:sp>
      <p:sp>
        <p:nvSpPr>
          <p:cNvPr id="11" name="Slide Number Placeholder 10">
            <a:extLst>
              <a:ext uri="{FF2B5EF4-FFF2-40B4-BE49-F238E27FC236}">
                <a16:creationId xmlns:a16="http://schemas.microsoft.com/office/drawing/2014/main" id="{5B0E57BC-274E-48A5-A975-5279E5604F41}"/>
              </a:ext>
            </a:extLst>
          </p:cNvPr>
          <p:cNvSpPr>
            <a:spLocks noGrp="1"/>
          </p:cNvSpPr>
          <p:nvPr>
            <p:ph type="sldNum" sz="quarter" idx="18"/>
          </p:nvPr>
        </p:nvSpPr>
        <p:spPr/>
        <p:txBody>
          <a:bodyPr/>
          <a:lstStyle/>
          <a:p>
            <a:fld id="{63DCA5C9-2E11-4C67-86EB-AE1DE127DC64}" type="slidenum">
              <a:rPr lang="en-US" smtClean="0"/>
              <a:pPr/>
              <a:t>‹#›</a:t>
            </a:fld>
            <a:endParaRPr lang="en-US"/>
          </a:p>
        </p:txBody>
      </p:sp>
      <p:sp>
        <p:nvSpPr>
          <p:cNvPr id="13" name="TextBox 12">
            <a:extLst>
              <a:ext uri="{FF2B5EF4-FFF2-40B4-BE49-F238E27FC236}">
                <a16:creationId xmlns:a16="http://schemas.microsoft.com/office/drawing/2014/main" id="{0E994FC8-2EE6-4F81-81DF-BD2B9CB28C99}"/>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2005659575"/>
      </p:ext>
    </p:extLst>
  </p:cSld>
  <p:clrMapOvr>
    <a:masterClrMapping/>
  </p:clrMapOvr>
  <p:extLst mod="1">
    <p:ext uri="{DCECCB84-F9BA-43D5-87BE-67443E8EF086}">
      <p15:sldGuideLst xmlns:p15="http://schemas.microsoft.com/office/powerpoint/2012/main">
        <p15:guide id="1" orient="horz" pos="141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col_heavy_spru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C570D-3BAE-433E-8DDA-6594E6C21ABD}"/>
              </a:ext>
            </a:extLst>
          </p:cNvPr>
          <p:cNvSpPr>
            <a:spLocks noGrp="1"/>
          </p:cNvSpPr>
          <p:nvPr>
            <p:ph type="title"/>
          </p:nvPr>
        </p:nvSpPr>
        <p:spPr>
          <a:xfrm>
            <a:off x="493776" y="0"/>
            <a:ext cx="9930384" cy="1325563"/>
          </a:xfrm>
        </p:spPr>
        <p:txBody>
          <a:bodyPr lIns="0" tIns="0" rIns="0" bIns="0"/>
          <a:lstStyle>
            <a:lvl1pPr>
              <a:defRPr>
                <a:solidFill>
                  <a:schemeClr val="bg1"/>
                </a:solidFill>
              </a:defRPr>
            </a:lvl1pPr>
          </a:lstStyle>
          <a:p>
            <a:r>
              <a:rPr lang="en-US"/>
              <a:t>Click to edit Master title style</a:t>
            </a:r>
          </a:p>
        </p:txBody>
      </p:sp>
      <p:sp>
        <p:nvSpPr>
          <p:cNvPr id="8" name="Content Placeholder 7">
            <a:extLst>
              <a:ext uri="{FF2B5EF4-FFF2-40B4-BE49-F238E27FC236}">
                <a16:creationId xmlns:a16="http://schemas.microsoft.com/office/drawing/2014/main" id="{89460896-BBD5-4265-B217-9DE153A9B618}"/>
              </a:ext>
            </a:extLst>
          </p:cNvPr>
          <p:cNvSpPr>
            <a:spLocks noGrp="1"/>
          </p:cNvSpPr>
          <p:nvPr>
            <p:ph sz="quarter" idx="14"/>
          </p:nvPr>
        </p:nvSpPr>
        <p:spPr>
          <a:xfrm>
            <a:off x="488951" y="1692275"/>
            <a:ext cx="8656320" cy="4435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1119CA94-FF68-41F2-8449-56C4C70320D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952" y="6449217"/>
            <a:ext cx="1994067" cy="233843"/>
          </a:xfrm>
          <a:prstGeom prst="rect">
            <a:avLst/>
          </a:prstGeom>
        </p:spPr>
      </p:pic>
      <p:sp>
        <p:nvSpPr>
          <p:cNvPr id="6" name="Date Placeholder 5">
            <a:extLst>
              <a:ext uri="{FF2B5EF4-FFF2-40B4-BE49-F238E27FC236}">
                <a16:creationId xmlns:a16="http://schemas.microsoft.com/office/drawing/2014/main" id="{73F33FA3-B5AC-44B9-B9CA-555F5D9C1061}"/>
              </a:ext>
            </a:extLst>
          </p:cNvPr>
          <p:cNvSpPr>
            <a:spLocks noGrp="1"/>
          </p:cNvSpPr>
          <p:nvPr>
            <p:ph type="dt" sz="half" idx="15"/>
          </p:nvPr>
        </p:nvSpPr>
        <p:spPr/>
        <p:txBody>
          <a:bodyPr/>
          <a:lstStyle/>
          <a:p>
            <a:pPr indent="-3657600"/>
            <a:r>
              <a:rPr lang="en-US"/>
              <a:t>mm.dd.yyyy</a:t>
            </a:r>
          </a:p>
        </p:txBody>
      </p:sp>
      <p:sp>
        <p:nvSpPr>
          <p:cNvPr id="9" name="Footer Placeholder 8">
            <a:extLst>
              <a:ext uri="{FF2B5EF4-FFF2-40B4-BE49-F238E27FC236}">
                <a16:creationId xmlns:a16="http://schemas.microsoft.com/office/drawing/2014/main" id="{1A4A90A0-A5E3-4FCC-BBF1-F49E49BE33FC}"/>
              </a:ext>
            </a:extLst>
          </p:cNvPr>
          <p:cNvSpPr>
            <a:spLocks noGrp="1"/>
          </p:cNvSpPr>
          <p:nvPr>
            <p:ph type="ftr" sz="quarter" idx="16"/>
          </p:nvPr>
        </p:nvSpPr>
        <p:spPr/>
        <p:txBody>
          <a:bodyPr/>
          <a:lstStyle/>
          <a:p>
            <a:r>
              <a:rPr lang="en-US"/>
              <a:t>Modify with Insert &gt; Header &amp; Footer</a:t>
            </a:r>
          </a:p>
        </p:txBody>
      </p:sp>
      <p:sp>
        <p:nvSpPr>
          <p:cNvPr id="11" name="Slide Number Placeholder 10">
            <a:extLst>
              <a:ext uri="{FF2B5EF4-FFF2-40B4-BE49-F238E27FC236}">
                <a16:creationId xmlns:a16="http://schemas.microsoft.com/office/drawing/2014/main" id="{FAD96962-EFB5-4E74-B0CB-05E93BA1DDE9}"/>
              </a:ext>
            </a:extLst>
          </p:cNvPr>
          <p:cNvSpPr>
            <a:spLocks noGrp="1"/>
          </p:cNvSpPr>
          <p:nvPr>
            <p:ph type="sldNum" sz="quarter" idx="17"/>
          </p:nvPr>
        </p:nvSpPr>
        <p:spPr/>
        <p:txBody>
          <a:bodyPr/>
          <a:lstStyle/>
          <a:p>
            <a:fld id="{63DCA5C9-2E11-4C67-86EB-AE1DE127DC64}" type="slidenum">
              <a:rPr lang="en-US" smtClean="0"/>
              <a:pPr/>
              <a:t>‹#›</a:t>
            </a:fld>
            <a:endParaRPr lang="en-US"/>
          </a:p>
        </p:txBody>
      </p:sp>
      <p:sp>
        <p:nvSpPr>
          <p:cNvPr id="12" name="TextBox 11">
            <a:extLst>
              <a:ext uri="{FF2B5EF4-FFF2-40B4-BE49-F238E27FC236}">
                <a16:creationId xmlns:a16="http://schemas.microsoft.com/office/drawing/2014/main" id="{E3167217-C0F0-413A-85B0-3D80CBF84C63}"/>
              </a:ext>
            </a:extLst>
          </p:cNvPr>
          <p:cNvSpPr txBox="1"/>
          <p:nvPr userDrawn="1"/>
        </p:nvSpPr>
        <p:spPr>
          <a:xfrm>
            <a:off x="10421938" y="6468858"/>
            <a:ext cx="244157" cy="215444"/>
          </a:xfrm>
          <a:prstGeom prst="rect">
            <a:avLst/>
          </a:prstGeom>
          <a:noFill/>
        </p:spPr>
        <p:txBody>
          <a:bodyPr wrap="square" lIns="0" tIns="0" rIns="0" bIns="0" rtlCol="0" anchor="b" anchorCtr="0">
            <a:spAutoFit/>
          </a:bodyPr>
          <a:lstStyle/>
          <a:p>
            <a:pPr algn="ctr"/>
            <a:r>
              <a:rPr lang="en-US" sz="1400">
                <a:solidFill>
                  <a:srgbClr val="777777"/>
                </a:solidFill>
              </a:rPr>
              <a:t>|</a:t>
            </a:r>
          </a:p>
        </p:txBody>
      </p:sp>
    </p:spTree>
    <p:extLst>
      <p:ext uri="{BB962C8B-B14F-4D97-AF65-F5344CB8AC3E}">
        <p14:creationId xmlns:p14="http://schemas.microsoft.com/office/powerpoint/2010/main" val="592359727"/>
      </p:ext>
    </p:extLst>
  </p:cSld>
  <p:clrMapOvr>
    <a:masterClrMapping/>
  </p:clrMapOvr>
  <p:extLst mod="1">
    <p:ext uri="{DCECCB84-F9BA-43D5-87BE-67443E8EF086}">
      <p15:sldGuideLst xmlns:p15="http://schemas.microsoft.com/office/powerpoint/2012/main">
        <p15:guide id="1" orient="horz" pos="106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776" y="0"/>
            <a:ext cx="9930384"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88950" y="1776412"/>
            <a:ext cx="9930384"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3"/>
            <a:r>
              <a:rPr lang="en-US"/>
              <a:t>Fifth level</a:t>
            </a:r>
            <a:endParaRPr lang="en-US" dirty="0"/>
          </a:p>
        </p:txBody>
      </p:sp>
      <p:sp>
        <p:nvSpPr>
          <p:cNvPr id="4" name="Date Placeholder 3"/>
          <p:cNvSpPr>
            <a:spLocks noGrp="1"/>
          </p:cNvSpPr>
          <p:nvPr>
            <p:ph type="dt" sz="half" idx="2"/>
          </p:nvPr>
        </p:nvSpPr>
        <p:spPr>
          <a:xfrm>
            <a:off x="10666095" y="6480968"/>
            <a:ext cx="640080" cy="182880"/>
          </a:xfrm>
          <a:prstGeom prst="rect">
            <a:avLst/>
          </a:prstGeom>
        </p:spPr>
        <p:txBody>
          <a:bodyPr vert="horz" lIns="0" tIns="0" rIns="0" bIns="0" rtlCol="0" anchor="b" anchorCtr="0"/>
          <a:lstStyle>
            <a:lvl1pPr algn="l">
              <a:defRPr sz="1000">
                <a:solidFill>
                  <a:srgbClr val="777777"/>
                </a:solidFill>
              </a:defRPr>
            </a:lvl1pPr>
            <a:lvl2pPr marL="0">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a:defRPr sz="1000">
                <a:solidFill>
                  <a:srgbClr val="777777"/>
                </a:solidFill>
              </a:defRPr>
            </a:lvl9pPr>
          </a:lstStyle>
          <a:p>
            <a:pPr indent="-3657600"/>
            <a:r>
              <a:rPr lang="en-US"/>
              <a:t>01.17.2019</a:t>
            </a:r>
          </a:p>
        </p:txBody>
      </p:sp>
      <p:sp>
        <p:nvSpPr>
          <p:cNvPr id="5" name="Footer Placeholder 4"/>
          <p:cNvSpPr>
            <a:spLocks noGrp="1"/>
          </p:cNvSpPr>
          <p:nvPr>
            <p:ph type="ftr" sz="quarter" idx="3"/>
          </p:nvPr>
        </p:nvSpPr>
        <p:spPr>
          <a:xfrm>
            <a:off x="5608638" y="6480968"/>
            <a:ext cx="4813300" cy="182880"/>
          </a:xfrm>
          <a:prstGeom prst="rect">
            <a:avLst/>
          </a:prstGeom>
        </p:spPr>
        <p:txBody>
          <a:bodyPr vert="horz" lIns="0" tIns="0" rIns="0" bIns="0" rtlCol="0" anchor="b" anchorCtr="0"/>
          <a:lstStyle>
            <a:lvl1pPr indent="0" algn="r">
              <a:defRPr sz="1000">
                <a:solidFill>
                  <a:srgbClr val="777777"/>
                </a:solidFill>
              </a:defRPr>
            </a:lvl1pPr>
            <a:lvl2pPr marL="0" algn="r">
              <a:defRPr sz="1000" b="0">
                <a:solidFill>
                  <a:srgbClr val="777777"/>
                </a:solidFill>
              </a:defRPr>
            </a:lvl2pPr>
            <a:lvl3pPr marL="0" algn="r">
              <a:defRPr sz="1000">
                <a:solidFill>
                  <a:srgbClr val="777777"/>
                </a:solidFill>
              </a:defRPr>
            </a:lvl3pPr>
            <a:lvl4pPr marL="0" algn="r">
              <a:defRPr sz="1000">
                <a:solidFill>
                  <a:srgbClr val="777777"/>
                </a:solidFill>
              </a:defRPr>
            </a:lvl4pPr>
            <a:lvl5pPr marL="0" algn="r">
              <a:defRPr sz="1000">
                <a:solidFill>
                  <a:srgbClr val="777777"/>
                </a:solidFill>
              </a:defRPr>
            </a:lvl5pPr>
            <a:lvl6pPr marL="0" algn="r">
              <a:defRPr sz="1000">
                <a:solidFill>
                  <a:srgbClr val="777777"/>
                </a:solidFill>
              </a:defRPr>
            </a:lvl6pPr>
            <a:lvl7pPr marL="0" algn="r">
              <a:defRPr sz="1000">
                <a:solidFill>
                  <a:srgbClr val="777777"/>
                </a:solidFill>
              </a:defRPr>
            </a:lvl7pPr>
            <a:lvl8pPr marL="0" algn="r">
              <a:defRPr sz="1000">
                <a:solidFill>
                  <a:srgbClr val="777777"/>
                </a:solidFill>
              </a:defRPr>
            </a:lvl8pPr>
            <a:lvl9pPr marL="0" algn="r">
              <a:defRPr sz="1000">
                <a:solidFill>
                  <a:srgbClr val="777777"/>
                </a:solidFill>
              </a:defRPr>
            </a:lvl9pPr>
          </a:lstStyle>
          <a:p>
            <a:r>
              <a:rPr lang="en-US"/>
              <a:t>Provider Cerner Education Session 2 </a:t>
            </a:r>
          </a:p>
        </p:txBody>
      </p:sp>
      <p:sp>
        <p:nvSpPr>
          <p:cNvPr id="6" name="Slide Number Placeholder 5"/>
          <p:cNvSpPr>
            <a:spLocks noGrp="1"/>
          </p:cNvSpPr>
          <p:nvPr>
            <p:ph type="sldNum" sz="quarter" idx="4"/>
          </p:nvPr>
        </p:nvSpPr>
        <p:spPr>
          <a:xfrm>
            <a:off x="11306175" y="6480968"/>
            <a:ext cx="398463" cy="182880"/>
          </a:xfrm>
          <a:prstGeom prst="rect">
            <a:avLst/>
          </a:prstGeom>
        </p:spPr>
        <p:txBody>
          <a:bodyPr vert="horz" lIns="0" tIns="0" rIns="0" bIns="0" rtlCol="0" anchor="b" anchorCtr="0"/>
          <a:lstStyle>
            <a:lvl1pPr algn="r">
              <a:defRPr sz="1000" b="1">
                <a:solidFill>
                  <a:srgbClr val="777777"/>
                </a:solidFill>
              </a:defRPr>
            </a:lvl1pPr>
            <a:lvl2pPr marL="0" algn="r">
              <a:defRPr sz="1000" b="1">
                <a:solidFill>
                  <a:srgbClr val="777777"/>
                </a:solidFill>
              </a:defRPr>
            </a:lvl2pPr>
            <a:lvl3pPr marL="0" algn="r">
              <a:defRPr sz="1000" b="1">
                <a:solidFill>
                  <a:srgbClr val="777777"/>
                </a:solidFill>
              </a:defRPr>
            </a:lvl3pPr>
            <a:lvl4pPr marL="0" algn="r">
              <a:defRPr sz="1000" b="1">
                <a:solidFill>
                  <a:srgbClr val="777777"/>
                </a:solidFill>
              </a:defRPr>
            </a:lvl4pPr>
            <a:lvl5pPr marL="0" algn="r">
              <a:defRPr sz="1000" b="1">
                <a:solidFill>
                  <a:srgbClr val="777777"/>
                </a:solidFill>
              </a:defRPr>
            </a:lvl5pPr>
            <a:lvl6pPr marL="0" algn="r">
              <a:defRPr sz="1000" b="1">
                <a:solidFill>
                  <a:srgbClr val="777777"/>
                </a:solidFill>
              </a:defRPr>
            </a:lvl6pPr>
            <a:lvl7pPr marL="0" algn="r">
              <a:defRPr sz="1000" b="1">
                <a:solidFill>
                  <a:srgbClr val="777777"/>
                </a:solidFill>
              </a:defRPr>
            </a:lvl7pPr>
            <a:lvl8pPr marL="0" algn="r">
              <a:defRPr sz="1000" b="1">
                <a:solidFill>
                  <a:srgbClr val="777777"/>
                </a:solidFill>
              </a:defRPr>
            </a:lvl8pPr>
            <a:lvl9pPr marL="0" algn="r">
              <a:defRPr sz="1000" b="1">
                <a:solidFill>
                  <a:srgbClr val="777777"/>
                </a:solidFill>
              </a:defRPr>
            </a:lvl9pPr>
          </a:lstStyle>
          <a:p>
            <a:fld id="{63DCA5C9-2E11-4C67-86EB-AE1DE127DC64}" type="slidenum">
              <a:rPr lang="en-US" smtClean="0"/>
              <a:pPr/>
              <a:t>‹#›</a:t>
            </a:fld>
            <a:endParaRPr lang="en-US"/>
          </a:p>
        </p:txBody>
      </p:sp>
    </p:spTree>
    <p:extLst>
      <p:ext uri="{BB962C8B-B14F-4D97-AF65-F5344CB8AC3E}">
        <p14:creationId xmlns:p14="http://schemas.microsoft.com/office/powerpoint/2010/main" val="2970906077"/>
      </p:ext>
    </p:extLst>
  </p:cSld>
  <p:clrMap bg1="lt1" tx1="dk1" bg2="lt2" tx2="dk2" accent1="accent1" accent2="accent2" accent3="accent3" accent4="accent4" accent5="accent5" accent6="accent6" hlink="hlink" folHlink="folHlink"/>
  <p:sldLayoutIdLst>
    <p:sldLayoutId id="2147483705" r:id="rId1"/>
    <p:sldLayoutId id="2147483709" r:id="rId2"/>
    <p:sldLayoutId id="2147483710" r:id="rId3"/>
    <p:sldLayoutId id="2147483711" r:id="rId4"/>
    <p:sldLayoutId id="2147483714" r:id="rId5"/>
    <p:sldLayoutId id="2147483715" r:id="rId6"/>
    <p:sldLayoutId id="2147483716" r:id="rId7"/>
  </p:sldLayoutIdLst>
  <p:hf hdr="0"/>
  <p:txStyles>
    <p:titleStyle>
      <a:lvl1pPr algn="l" defTabSz="914400" rtl="0" eaLnBrk="1" latinLnBrk="0" hangingPunct="1">
        <a:lnSpc>
          <a:spcPct val="90000"/>
        </a:lnSpc>
        <a:spcBef>
          <a:spcPct val="0"/>
        </a:spcBef>
        <a:buNone/>
        <a:defRPr sz="2800" b="1" kern="1200">
          <a:solidFill>
            <a:schemeClr val="tx1"/>
          </a:solidFill>
          <a:latin typeface="+mn-lt"/>
          <a:ea typeface="+mj-ea"/>
          <a:cs typeface="+mj-cs"/>
        </a:defRPr>
      </a:lvl1pPr>
    </p:titleStyle>
    <p:bodyStyle>
      <a:lvl1pPr marL="0" indent="0" algn="l" defTabSz="914400" rtl="0" eaLnBrk="1" latinLnBrk="0" hangingPunct="1">
        <a:lnSpc>
          <a:spcPts val="2600"/>
        </a:lnSpc>
        <a:spcBef>
          <a:spcPts val="0"/>
        </a:spcBef>
        <a:spcAft>
          <a:spcPts val="900"/>
        </a:spcAft>
        <a:buFont typeface="Arial" panose="020B0604020202020204" pitchFamily="34" charset="0"/>
        <a:buNone/>
        <a:defRPr sz="2400" kern="1200">
          <a:solidFill>
            <a:srgbClr val="006877"/>
          </a:solidFill>
          <a:latin typeface="+mn-lt"/>
          <a:ea typeface="+mn-ea"/>
          <a:cs typeface="+mn-cs"/>
        </a:defRPr>
      </a:lvl1pPr>
      <a:lvl2pPr marL="0" indent="0" algn="l" defTabSz="914400" rtl="0" eaLnBrk="1" latinLnBrk="0" hangingPunct="1">
        <a:lnSpc>
          <a:spcPct val="100000"/>
        </a:lnSpc>
        <a:spcBef>
          <a:spcPts val="0"/>
        </a:spcBef>
        <a:spcAft>
          <a:spcPts val="900"/>
        </a:spcAft>
        <a:buFont typeface="Arial" panose="020B0604020202020204" pitchFamily="34" charset="0"/>
        <a:buNone/>
        <a:defRPr sz="1800" kern="1200">
          <a:solidFill>
            <a:srgbClr val="777777"/>
          </a:solidFill>
          <a:latin typeface="+mn-lt"/>
          <a:ea typeface="+mn-ea"/>
          <a:cs typeface="+mn-cs"/>
        </a:defRPr>
      </a:lvl2pPr>
      <a:lvl3pPr marL="283464" indent="-283464"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3pPr>
      <a:lvl4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4pPr>
      <a:lvl5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725" userDrawn="1">
          <p15:clr>
            <a:srgbClr val="F26B43"/>
          </p15:clr>
        </p15:guide>
        <p15:guide id="2" pos="308" userDrawn="1">
          <p15:clr>
            <a:srgbClr val="F26B43"/>
          </p15:clr>
        </p15:guide>
        <p15:guide id="3" pos="925" userDrawn="1">
          <p15:clr>
            <a:srgbClr val="F26B43"/>
          </p15:clr>
        </p15:guide>
        <p15:guide id="4" pos="1112" userDrawn="1">
          <p15:clr>
            <a:srgbClr val="F26B43"/>
          </p15:clr>
        </p15:guide>
        <p15:guide id="5" pos="1729" userDrawn="1">
          <p15:clr>
            <a:srgbClr val="F26B43"/>
          </p15:clr>
        </p15:guide>
        <p15:guide id="6" pos="1917" userDrawn="1">
          <p15:clr>
            <a:srgbClr val="F26B43"/>
          </p15:clr>
        </p15:guide>
        <p15:guide id="7" pos="2535" userDrawn="1">
          <p15:clr>
            <a:srgbClr val="F26B43"/>
          </p15:clr>
        </p15:guide>
        <p15:guide id="8" pos="3343" userDrawn="1">
          <p15:clr>
            <a:srgbClr val="F26B43"/>
          </p15:clr>
        </p15:guide>
        <p15:guide id="9" pos="3533" userDrawn="1">
          <p15:clr>
            <a:srgbClr val="F26B43"/>
          </p15:clr>
        </p15:guide>
        <p15:guide id="10" pos="4151" userDrawn="1">
          <p15:clr>
            <a:srgbClr val="F26B43"/>
          </p15:clr>
        </p15:guide>
        <p15:guide id="11" pos="7373" userDrawn="1">
          <p15:clr>
            <a:srgbClr val="F26B43"/>
          </p15:clr>
        </p15:guide>
        <p15:guide id="12" pos="4341" userDrawn="1">
          <p15:clr>
            <a:srgbClr val="F26B43"/>
          </p15:clr>
        </p15:guide>
        <p15:guide id="13" pos="4955" userDrawn="1">
          <p15:clr>
            <a:srgbClr val="F26B43"/>
          </p15:clr>
        </p15:guide>
        <p15:guide id="14" pos="5145" userDrawn="1">
          <p15:clr>
            <a:srgbClr val="F26B43"/>
          </p15:clr>
        </p15:guide>
        <p15:guide id="15" pos="5763" userDrawn="1">
          <p15:clr>
            <a:srgbClr val="F26B43"/>
          </p15:clr>
        </p15:guide>
        <p15:guide id="16" pos="6761" userDrawn="1">
          <p15:clr>
            <a:srgbClr val="F26B43"/>
          </p15:clr>
        </p15:guide>
        <p15:guide id="17" pos="6565" userDrawn="1">
          <p15:clr>
            <a:srgbClr val="F26B43"/>
          </p15:clr>
        </p15:guide>
        <p15:guide id="18" pos="5953" userDrawn="1">
          <p15:clr>
            <a:srgbClr val="F26B43"/>
          </p15:clr>
        </p15:guide>
        <p15:guide id="19" orient="horz" pos="4176" userDrawn="1">
          <p15:clr>
            <a:srgbClr val="F26B43"/>
          </p15:clr>
        </p15:guide>
        <p15:guide id="20" orient="horz" pos="38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E9BB1-3BEB-43DF-A1C2-0725C234D5A1}"/>
              </a:ext>
            </a:extLst>
          </p:cNvPr>
          <p:cNvSpPr>
            <a:spLocks noGrp="1"/>
          </p:cNvSpPr>
          <p:nvPr>
            <p:ph type="title"/>
          </p:nvPr>
        </p:nvSpPr>
        <p:spPr/>
        <p:txBody>
          <a:bodyPr/>
          <a:lstStyle/>
          <a:p>
            <a:r>
              <a:rPr lang="en-US" dirty="0"/>
              <a:t>Provider Cerner Education Session 2</a:t>
            </a:r>
          </a:p>
        </p:txBody>
      </p:sp>
      <p:sp>
        <p:nvSpPr>
          <p:cNvPr id="3" name="Date Placeholder 2">
            <a:extLst>
              <a:ext uri="{FF2B5EF4-FFF2-40B4-BE49-F238E27FC236}">
                <a16:creationId xmlns:a16="http://schemas.microsoft.com/office/drawing/2014/main" id="{9AEE306C-B26B-4BB1-8CB9-0ECEB28A2B76}"/>
              </a:ext>
            </a:extLst>
          </p:cNvPr>
          <p:cNvSpPr>
            <a:spLocks noGrp="1"/>
          </p:cNvSpPr>
          <p:nvPr>
            <p:ph type="dt" sz="half" idx="10"/>
          </p:nvPr>
        </p:nvSpPr>
        <p:spPr/>
        <p:txBody>
          <a:bodyPr/>
          <a:lstStyle/>
          <a:p>
            <a:r>
              <a:rPr lang="en-US"/>
              <a:t>01.17.2019</a:t>
            </a:r>
            <a:endParaRPr lang="en-US" dirty="0"/>
          </a:p>
        </p:txBody>
      </p:sp>
      <p:sp>
        <p:nvSpPr>
          <p:cNvPr id="5" name="Text Placeholder 4">
            <a:extLst>
              <a:ext uri="{FF2B5EF4-FFF2-40B4-BE49-F238E27FC236}">
                <a16:creationId xmlns:a16="http://schemas.microsoft.com/office/drawing/2014/main" id="{5097D482-5CCD-4669-AC9C-039E3F696F33}"/>
              </a:ext>
            </a:extLst>
          </p:cNvPr>
          <p:cNvSpPr>
            <a:spLocks noGrp="1"/>
          </p:cNvSpPr>
          <p:nvPr>
            <p:ph type="body" sz="quarter" idx="13"/>
          </p:nvPr>
        </p:nvSpPr>
        <p:spPr/>
        <p:txBody>
          <a:bodyPr/>
          <a:lstStyle/>
          <a:p>
            <a:r>
              <a:rPr lang="en-US" dirty="0"/>
              <a:t>Eastern Maine Medical Center</a:t>
            </a:r>
          </a:p>
        </p:txBody>
      </p:sp>
      <p:sp>
        <p:nvSpPr>
          <p:cNvPr id="6" name="Text Placeholder 5">
            <a:extLst>
              <a:ext uri="{FF2B5EF4-FFF2-40B4-BE49-F238E27FC236}">
                <a16:creationId xmlns:a16="http://schemas.microsoft.com/office/drawing/2014/main" id="{8F45F522-A10F-490A-9933-CC404F994A17}"/>
              </a:ext>
            </a:extLst>
          </p:cNvPr>
          <p:cNvSpPr>
            <a:spLocks noGrp="1"/>
          </p:cNvSpPr>
          <p:nvPr>
            <p:ph type="body" sz="quarter" idx="14"/>
          </p:nvPr>
        </p:nvSpPr>
        <p:spPr/>
        <p:txBody>
          <a:bodyPr/>
          <a:lstStyle/>
          <a:p>
            <a:r>
              <a:rPr lang="en-US" dirty="0"/>
              <a:t>Dr. Michael Ross</a:t>
            </a:r>
          </a:p>
        </p:txBody>
      </p:sp>
    </p:spTree>
    <p:extLst>
      <p:ext uri="{BB962C8B-B14F-4D97-AF65-F5344CB8AC3E}">
        <p14:creationId xmlns:p14="http://schemas.microsoft.com/office/powerpoint/2010/main" val="474433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Setting between encounter location for orders:</a:t>
            </a:r>
          </a:p>
        </p:txBody>
      </p:sp>
      <p:sp>
        <p:nvSpPr>
          <p:cNvPr id="4" name="Date Placeholder 3"/>
          <p:cNvSpPr>
            <a:spLocks noGrp="1"/>
          </p:cNvSpPr>
          <p:nvPr>
            <p:ph type="dt" sz="half" idx="15"/>
          </p:nvPr>
        </p:nvSpPr>
        <p:spPr/>
        <p:txBody>
          <a:bodyPr/>
          <a:lstStyle/>
          <a:p>
            <a:pPr indent="-3657600"/>
            <a:r>
              <a:rPr lang="en-US"/>
              <a:t>mm.dd.yyyy</a:t>
            </a:r>
          </a:p>
        </p:txBody>
      </p:sp>
      <p:sp>
        <p:nvSpPr>
          <p:cNvPr id="5" name="Footer Placeholder 4"/>
          <p:cNvSpPr>
            <a:spLocks noGrp="1"/>
          </p:cNvSpPr>
          <p:nvPr>
            <p:ph type="ftr" sz="quarter" idx="16"/>
          </p:nvPr>
        </p:nvSpPr>
        <p:spPr/>
        <p:txBody>
          <a:bodyPr/>
          <a:lstStyle/>
          <a:p>
            <a:r>
              <a:rPr lang="en-US"/>
              <a:t>Modify with Insert &gt; Header &amp; Footer</a:t>
            </a:r>
          </a:p>
        </p:txBody>
      </p:sp>
      <p:sp>
        <p:nvSpPr>
          <p:cNvPr id="6" name="Slide Number Placeholder 5"/>
          <p:cNvSpPr>
            <a:spLocks noGrp="1"/>
          </p:cNvSpPr>
          <p:nvPr>
            <p:ph type="sldNum" sz="quarter" idx="17"/>
          </p:nvPr>
        </p:nvSpPr>
        <p:spPr/>
        <p:txBody>
          <a:bodyPr/>
          <a:lstStyle/>
          <a:p>
            <a:fld id="{63DCA5C9-2E11-4C67-86EB-AE1DE127DC64}" type="slidenum">
              <a:rPr lang="en-US" smtClean="0"/>
              <a:pPr/>
              <a:t>10</a:t>
            </a:fld>
            <a:endParaRPr lang="en-US"/>
          </a:p>
        </p:txBody>
      </p:sp>
      <p:grpSp>
        <p:nvGrpSpPr>
          <p:cNvPr id="7" name="Group 6"/>
          <p:cNvGrpSpPr/>
          <p:nvPr/>
        </p:nvGrpSpPr>
        <p:grpSpPr>
          <a:xfrm>
            <a:off x="729303" y="2113936"/>
            <a:ext cx="3390900" cy="2569607"/>
            <a:chOff x="1343452" y="4152970"/>
            <a:chExt cx="3390900" cy="2569607"/>
          </a:xfrm>
        </p:grpSpPr>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52" y="4522302"/>
              <a:ext cx="33909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484502" y="4152970"/>
              <a:ext cx="3081228"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Choose inbox &amp; manage </a:t>
              </a:r>
              <a:r>
                <a:rPr lang="en-US" dirty="0" err="1"/>
                <a:t>config</a:t>
              </a:r>
              <a:endParaRPr lang="en-US" dirty="0"/>
            </a:p>
          </p:txBody>
        </p:sp>
      </p:grpSp>
      <p:sp>
        <p:nvSpPr>
          <p:cNvPr id="11" name="TextBox 10"/>
          <p:cNvSpPr txBox="1"/>
          <p:nvPr/>
        </p:nvSpPr>
        <p:spPr>
          <a:xfrm>
            <a:off x="5780415" y="1657155"/>
            <a:ext cx="388644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Choose all possible encounter locations</a:t>
            </a:r>
          </a:p>
          <a:p>
            <a:r>
              <a:rPr lang="en-US" dirty="0"/>
              <a:t>Set a default location</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745" y="2324148"/>
            <a:ext cx="6870480" cy="304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43499B6B-A2BB-40FD-88C4-377D897E487C}"/>
              </a:ext>
            </a:extLst>
          </p:cNvPr>
          <p:cNvSpPr txBox="1"/>
          <p:nvPr/>
        </p:nvSpPr>
        <p:spPr>
          <a:xfrm>
            <a:off x="729303" y="5796288"/>
            <a:ext cx="9477487" cy="369332"/>
          </a:xfrm>
          <a:prstGeom prst="rect">
            <a:avLst/>
          </a:prstGeom>
          <a:noFill/>
        </p:spPr>
        <p:txBody>
          <a:bodyPr wrap="square" rtlCol="0">
            <a:spAutoFit/>
          </a:bodyPr>
          <a:lstStyle/>
          <a:p>
            <a:pPr algn="ctr"/>
            <a:r>
              <a:rPr lang="en-US" dirty="0"/>
              <a:t>Controls where order related tasks go (i.e. scheduling within your office)</a:t>
            </a:r>
          </a:p>
        </p:txBody>
      </p:sp>
    </p:spTree>
    <p:extLst>
      <p:ext uri="{BB962C8B-B14F-4D97-AF65-F5344CB8AC3E}">
        <p14:creationId xmlns:p14="http://schemas.microsoft.com/office/powerpoint/2010/main" val="242625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Selecting Favorite Pools</a:t>
            </a:r>
          </a:p>
        </p:txBody>
      </p:sp>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6" name="Slide Number Placeholder 5"/>
          <p:cNvSpPr>
            <a:spLocks noGrp="1"/>
          </p:cNvSpPr>
          <p:nvPr>
            <p:ph type="sldNum" sz="quarter" idx="17"/>
          </p:nvPr>
        </p:nvSpPr>
        <p:spPr/>
        <p:txBody>
          <a:bodyPr/>
          <a:lstStyle/>
          <a:p>
            <a:fld id="{63DCA5C9-2E11-4C67-86EB-AE1DE127DC64}" type="slidenum">
              <a:rPr lang="en-US" smtClean="0"/>
              <a:pPr/>
              <a:t>11</a:t>
            </a:fld>
            <a:endParaRPr lang="en-US"/>
          </a:p>
        </p:txBody>
      </p:sp>
      <p:grpSp>
        <p:nvGrpSpPr>
          <p:cNvPr id="7" name="Group 6"/>
          <p:cNvGrpSpPr/>
          <p:nvPr/>
        </p:nvGrpSpPr>
        <p:grpSpPr>
          <a:xfrm>
            <a:off x="212248" y="1482228"/>
            <a:ext cx="4577468" cy="2214829"/>
            <a:chOff x="332739" y="1445620"/>
            <a:chExt cx="5841242" cy="2214829"/>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39" y="1810817"/>
              <a:ext cx="5841242" cy="1849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611162" y="1445620"/>
              <a:ext cx="496926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Open Message Center, click binoculars</a:t>
              </a:r>
            </a:p>
          </p:txBody>
        </p:sp>
      </p:grpSp>
      <p:grpSp>
        <p:nvGrpSpPr>
          <p:cNvPr id="10" name="Group 9"/>
          <p:cNvGrpSpPr/>
          <p:nvPr/>
        </p:nvGrpSpPr>
        <p:grpSpPr>
          <a:xfrm>
            <a:off x="472204" y="3806544"/>
            <a:ext cx="6138365" cy="2206716"/>
            <a:chOff x="472204" y="3806544"/>
            <a:chExt cx="6138365" cy="2206716"/>
          </a:xfrm>
        </p:grpSpPr>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04" y="4175876"/>
              <a:ext cx="6138365" cy="183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569423" y="3806544"/>
              <a:ext cx="487364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Search for the pool, in sequence, right click to add</a:t>
              </a:r>
            </a:p>
          </p:txBody>
        </p:sp>
      </p:grpSp>
      <p:grpSp>
        <p:nvGrpSpPr>
          <p:cNvPr id="13" name="Group 12"/>
          <p:cNvGrpSpPr/>
          <p:nvPr/>
        </p:nvGrpSpPr>
        <p:grpSpPr>
          <a:xfrm>
            <a:off x="6313446" y="1325603"/>
            <a:ext cx="5592667" cy="2856679"/>
            <a:chOff x="6313446" y="1325603"/>
            <a:chExt cx="5592667" cy="2856679"/>
          </a:xfrm>
        </p:grpSpPr>
        <p:pic>
          <p:nvPicPr>
            <p:cNvPr id="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446" y="1687508"/>
              <a:ext cx="5592667" cy="2494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6313446" y="1325603"/>
              <a:ext cx="446571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a:t>To see your favorites: pools and people mixed</a:t>
              </a:r>
            </a:p>
          </p:txBody>
        </p:sp>
      </p:grpSp>
      <p:grpSp>
        <p:nvGrpSpPr>
          <p:cNvPr id="16" name="Group 15"/>
          <p:cNvGrpSpPr/>
          <p:nvPr/>
        </p:nvGrpSpPr>
        <p:grpSpPr>
          <a:xfrm>
            <a:off x="6685638" y="4505646"/>
            <a:ext cx="5223670" cy="1853508"/>
            <a:chOff x="6685638" y="4505646"/>
            <a:chExt cx="5223670" cy="1853508"/>
          </a:xfrm>
        </p:grpSpPr>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5638" y="4839916"/>
              <a:ext cx="5223670" cy="151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987654" y="4505646"/>
              <a:ext cx="3398292"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a:t>Removing a favorited pool</a:t>
              </a:r>
            </a:p>
          </p:txBody>
        </p:sp>
      </p:grpSp>
    </p:spTree>
    <p:extLst>
      <p:ext uri="{BB962C8B-B14F-4D97-AF65-F5344CB8AC3E}">
        <p14:creationId xmlns:p14="http://schemas.microsoft.com/office/powerpoint/2010/main" val="3323231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Inbox Items: General </a:t>
            </a:r>
          </a:p>
        </p:txBody>
      </p:sp>
      <p:sp>
        <p:nvSpPr>
          <p:cNvPr id="4" name="Content Placeholder 3"/>
          <p:cNvSpPr>
            <a:spLocks noGrp="1"/>
          </p:cNvSpPr>
          <p:nvPr>
            <p:ph sz="quarter" idx="15"/>
          </p:nvPr>
        </p:nvSpPr>
        <p:spPr/>
        <p:txBody>
          <a:bodyPr/>
          <a:lstStyle/>
          <a:p>
            <a:pPr lvl="2"/>
            <a:r>
              <a:rPr lang="en-US" b="1" dirty="0"/>
              <a:t>Documents</a:t>
            </a:r>
            <a:r>
              <a:rPr lang="en-US" dirty="0"/>
              <a:t>: Chart elements to be saved or already scanned, pending review/signature into chart. </a:t>
            </a:r>
          </a:p>
          <a:p>
            <a:pPr lvl="2"/>
            <a:r>
              <a:rPr lang="en-US" b="1" dirty="0"/>
              <a:t>Orders</a:t>
            </a:r>
            <a:r>
              <a:rPr lang="en-US" dirty="0"/>
              <a:t>: Orders requiring signature, either ones that have already been acted upon via a </a:t>
            </a:r>
            <a:r>
              <a:rPr lang="en-US" i="1" dirty="0"/>
              <a:t>Patient Care Protocol, </a:t>
            </a:r>
            <a:r>
              <a:rPr lang="en-US" dirty="0"/>
              <a:t>or proposed orders that require your signature to become activated. </a:t>
            </a:r>
          </a:p>
          <a:p>
            <a:pPr lvl="2"/>
            <a:r>
              <a:rPr lang="en-US" b="1" dirty="0"/>
              <a:t>Messages</a:t>
            </a:r>
            <a:r>
              <a:rPr lang="en-US" dirty="0"/>
              <a:t>: Intra-office or intra-system communication that is not yet fully part of the chart.   Always converted to a document and incorporated into the chart.</a:t>
            </a:r>
          </a:p>
          <a:p>
            <a:pPr lvl="2"/>
            <a:r>
              <a:rPr lang="en-US" b="1" dirty="0"/>
              <a:t>Results</a:t>
            </a:r>
            <a:r>
              <a:rPr lang="en-US" dirty="0"/>
              <a:t>: Directly interfaced information that flows from lab and radiology through Cerner to you for your review and action</a:t>
            </a:r>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pic>
        <p:nvPicPr>
          <p:cNvPr id="8" name="Picture 3">
            <a:extLst>
              <a:ext uri="{FF2B5EF4-FFF2-40B4-BE49-F238E27FC236}">
                <a16:creationId xmlns:a16="http://schemas.microsoft.com/office/drawing/2014/main" id="{33299713-B5BC-4BAD-ACC0-92368FF29F41}"/>
              </a:ext>
            </a:extLst>
          </p:cNvPr>
          <p:cNvPicPr>
            <a:picLocks noGrp="1" noChangeAspect="1"/>
          </p:cNvPicPr>
          <p:nvPr>
            <p:ph sz="quarter" idx="14"/>
          </p:nvPr>
        </p:nvPicPr>
        <p:blipFill rotWithShape="1">
          <a:blip r:embed="rId2"/>
          <a:srcRect t="14023" r="-2" b="20881"/>
          <a:stretch/>
        </p:blipFill>
        <p:spPr>
          <a:xfrm>
            <a:off x="7364193" y="1517903"/>
            <a:ext cx="3304741" cy="4884657"/>
          </a:xfrm>
          <a:prstGeom prst="rect">
            <a:avLst/>
          </a:prstGeom>
          <a:effectLst/>
        </p:spPr>
      </p:pic>
      <p:sp>
        <p:nvSpPr>
          <p:cNvPr id="9" name="Slide Number Placeholder 8"/>
          <p:cNvSpPr>
            <a:spLocks noGrp="1"/>
          </p:cNvSpPr>
          <p:nvPr>
            <p:ph type="sldNum" sz="quarter" idx="18"/>
          </p:nvPr>
        </p:nvSpPr>
        <p:spPr/>
        <p:txBody>
          <a:bodyPr/>
          <a:lstStyle/>
          <a:p>
            <a:fld id="{63DCA5C9-2E11-4C67-86EB-AE1DE127DC64}" type="slidenum">
              <a:rPr lang="en-US" smtClean="0"/>
              <a:pPr/>
              <a:t>12</a:t>
            </a:fld>
            <a:endParaRPr lang="en-US"/>
          </a:p>
        </p:txBody>
      </p:sp>
    </p:spTree>
    <p:extLst>
      <p:ext uri="{BB962C8B-B14F-4D97-AF65-F5344CB8AC3E}">
        <p14:creationId xmlns:p14="http://schemas.microsoft.com/office/powerpoint/2010/main" val="4197662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Items and Navigation </a:t>
            </a:r>
          </a:p>
        </p:txBody>
      </p:sp>
      <p:sp>
        <p:nvSpPr>
          <p:cNvPr id="4" name="Content Placeholder 3"/>
          <p:cNvSpPr>
            <a:spLocks noGrp="1"/>
          </p:cNvSpPr>
          <p:nvPr>
            <p:ph sz="quarter" idx="15"/>
          </p:nvPr>
        </p:nvSpPr>
        <p:spPr/>
        <p:txBody>
          <a:bodyPr>
            <a:normAutofit lnSpcReduction="10000"/>
          </a:bodyPr>
          <a:lstStyle/>
          <a:p>
            <a:pPr lvl="2"/>
            <a:r>
              <a:rPr lang="en-US" b="1" dirty="0"/>
              <a:t>Saved Documents: </a:t>
            </a:r>
            <a:r>
              <a:rPr lang="en-US" dirty="0"/>
              <a:t>Documents in process, for later completion. </a:t>
            </a:r>
          </a:p>
          <a:p>
            <a:pPr lvl="2"/>
            <a:r>
              <a:rPr lang="en-US" b="1" dirty="0"/>
              <a:t>Reminders</a:t>
            </a:r>
            <a:r>
              <a:rPr lang="en-US" dirty="0"/>
              <a:t>: Content sent to prompt action for the future: </a:t>
            </a:r>
            <a:r>
              <a:rPr lang="en-US" dirty="0" err="1"/>
              <a:t>Sendable</a:t>
            </a:r>
            <a:r>
              <a:rPr lang="en-US" dirty="0"/>
              <a:t> from both within the M-page, as well as within messaging.  Can be attached to the chart or to the message Center.  Can be sent to different members of the healthcare Team. </a:t>
            </a:r>
          </a:p>
          <a:p>
            <a:pPr lvl="2"/>
            <a:r>
              <a:rPr lang="en-US" b="1" dirty="0"/>
              <a:t>Consultant Orders: </a:t>
            </a:r>
            <a:r>
              <a:rPr lang="en-US" dirty="0"/>
              <a:t>Specialist use.</a:t>
            </a:r>
            <a:endParaRPr lang="en-US" b="1" dirty="0"/>
          </a:p>
          <a:p>
            <a:pPr lvl="2"/>
            <a:r>
              <a:rPr lang="en-US" b="1" dirty="0"/>
              <a:t>Sent Items: </a:t>
            </a:r>
            <a:r>
              <a:rPr lang="en-US" dirty="0"/>
              <a:t>Items already sent from your Message Center to others.  Useful for tracking old conversations. </a:t>
            </a:r>
          </a:p>
          <a:p>
            <a:pPr lvl="2"/>
            <a:r>
              <a:rPr lang="en-US" b="1" dirty="0"/>
              <a:t>Trash</a:t>
            </a:r>
            <a:r>
              <a:rPr lang="en-US" dirty="0"/>
              <a:t>: Items you have already addressed; mentally rename as “committed/saved to the chart”.  Also useful for tracking old conversations. </a:t>
            </a:r>
          </a:p>
          <a:p>
            <a:pPr lvl="2"/>
            <a:r>
              <a:rPr lang="en-US" b="1" dirty="0"/>
              <a:t>Notify Receipts: </a:t>
            </a:r>
            <a:r>
              <a:rPr lang="en-US" dirty="0"/>
              <a:t>Message Receipt ability. </a:t>
            </a:r>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pic>
        <p:nvPicPr>
          <p:cNvPr id="8" name="Content Placeholder 3">
            <a:extLst>
              <a:ext uri="{FF2B5EF4-FFF2-40B4-BE49-F238E27FC236}">
                <a16:creationId xmlns:a16="http://schemas.microsoft.com/office/drawing/2014/main" id="{F03D0388-980E-4F7E-856E-4392127CF46A}"/>
              </a:ext>
            </a:extLst>
          </p:cNvPr>
          <p:cNvPicPr>
            <a:picLocks noGrp="1" noChangeAspect="1"/>
          </p:cNvPicPr>
          <p:nvPr>
            <p:ph sz="quarter" idx="14"/>
          </p:nvPr>
        </p:nvPicPr>
        <p:blipFill rotWithShape="1">
          <a:blip r:embed="rId2"/>
          <a:srcRect l="12105" r="23671" b="-1"/>
          <a:stretch/>
        </p:blipFill>
        <p:spPr>
          <a:xfrm>
            <a:off x="7461504" y="1466911"/>
            <a:ext cx="3374136" cy="4991791"/>
          </a:xfrm>
          <a:prstGeom prst="rect">
            <a:avLst/>
          </a:prstGeom>
          <a:effectLst/>
        </p:spPr>
      </p:pic>
      <p:sp>
        <p:nvSpPr>
          <p:cNvPr id="9" name="Slide Number Placeholder 8"/>
          <p:cNvSpPr>
            <a:spLocks noGrp="1"/>
          </p:cNvSpPr>
          <p:nvPr>
            <p:ph type="sldNum" sz="quarter" idx="18"/>
          </p:nvPr>
        </p:nvSpPr>
        <p:spPr/>
        <p:txBody>
          <a:bodyPr/>
          <a:lstStyle/>
          <a:p>
            <a:fld id="{63DCA5C9-2E11-4C67-86EB-AE1DE127DC64}" type="slidenum">
              <a:rPr lang="en-US" smtClean="0"/>
              <a:pPr/>
              <a:t>13</a:t>
            </a:fld>
            <a:endParaRPr lang="en-US"/>
          </a:p>
        </p:txBody>
      </p:sp>
    </p:spTree>
    <p:extLst>
      <p:ext uri="{BB962C8B-B14F-4D97-AF65-F5344CB8AC3E}">
        <p14:creationId xmlns:p14="http://schemas.microsoft.com/office/powerpoint/2010/main" val="96888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Documents Section </a:t>
            </a:r>
          </a:p>
        </p:txBody>
      </p:sp>
      <p:sp>
        <p:nvSpPr>
          <p:cNvPr id="4" name="Content Placeholder 3"/>
          <p:cNvSpPr>
            <a:spLocks noGrp="1"/>
          </p:cNvSpPr>
          <p:nvPr>
            <p:ph sz="quarter" idx="15"/>
          </p:nvPr>
        </p:nvSpPr>
        <p:spPr/>
        <p:txBody>
          <a:bodyPr>
            <a:normAutofit/>
          </a:bodyPr>
          <a:lstStyle/>
          <a:p>
            <a:r>
              <a:rPr lang="en-US" dirty="0"/>
              <a:t>Purpose: Provider Review of content that has already been committed to the patient’s medical record </a:t>
            </a:r>
            <a:r>
              <a:rPr lang="en-US" b="1" dirty="0"/>
              <a:t>or</a:t>
            </a:r>
            <a:r>
              <a:rPr lang="en-US" dirty="0"/>
              <a:t> is in need of provider review.  </a:t>
            </a:r>
          </a:p>
          <a:p>
            <a:pPr lvl="1"/>
            <a:endParaRPr lang="en-US" dirty="0"/>
          </a:p>
          <a:p>
            <a:pPr lvl="1"/>
            <a:r>
              <a:rPr lang="en-US" dirty="0"/>
              <a:t>Examples</a:t>
            </a:r>
          </a:p>
          <a:p>
            <a:pPr lvl="2"/>
            <a:r>
              <a:rPr lang="en-US" dirty="0"/>
              <a:t>Scanned documents pending signature. </a:t>
            </a:r>
          </a:p>
          <a:p>
            <a:pPr lvl="2"/>
            <a:r>
              <a:rPr lang="en-US" dirty="0"/>
              <a:t>Results that are not directly interfaced (i.e. results that are scanned). </a:t>
            </a:r>
          </a:p>
          <a:p>
            <a:pPr lvl="2"/>
            <a:r>
              <a:rPr lang="en-US" dirty="0"/>
              <a:t>Outside records. </a:t>
            </a:r>
          </a:p>
          <a:p>
            <a:pPr lvl="2"/>
            <a:r>
              <a:rPr lang="en-US" dirty="0"/>
              <a:t>Forwarded </a:t>
            </a:r>
            <a:r>
              <a:rPr lang="en-US" i="1" dirty="0"/>
              <a:t>completed </a:t>
            </a:r>
            <a:r>
              <a:rPr lang="en-US" dirty="0"/>
              <a:t>notes from the patient’s chart. </a:t>
            </a:r>
          </a:p>
          <a:p>
            <a:pPr lvl="2"/>
            <a:r>
              <a:rPr lang="en-US" dirty="0"/>
              <a:t>Forwarded </a:t>
            </a:r>
            <a:r>
              <a:rPr lang="en-US" i="1" dirty="0"/>
              <a:t>committed </a:t>
            </a:r>
            <a:r>
              <a:rPr lang="en-US" dirty="0"/>
              <a:t>messages from the patient’s chart. </a:t>
            </a:r>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pic>
        <p:nvPicPr>
          <p:cNvPr id="10" name="Content Placeholder 9">
            <a:extLst>
              <a:ext uri="{FF2B5EF4-FFF2-40B4-BE49-F238E27FC236}">
                <a16:creationId xmlns:a16="http://schemas.microsoft.com/office/drawing/2014/main" id="{AEA94DEB-1662-430A-8B56-6FBF093C5734}"/>
              </a:ext>
            </a:extLst>
          </p:cNvPr>
          <p:cNvPicPr>
            <a:picLocks noGrp="1" noChangeAspect="1"/>
          </p:cNvPicPr>
          <p:nvPr>
            <p:ph sz="quarter" idx="14"/>
          </p:nvPr>
        </p:nvPicPr>
        <p:blipFill rotWithShape="1">
          <a:blip r:embed="rId2"/>
          <a:srcRect r="-1" b="3837"/>
          <a:stretch/>
        </p:blipFill>
        <p:spPr>
          <a:xfrm>
            <a:off x="7443216" y="1439347"/>
            <a:ext cx="3410712" cy="5046840"/>
          </a:xfrm>
          <a:prstGeom prst="rect">
            <a:avLst/>
          </a:prstGeom>
          <a:effectLst/>
        </p:spPr>
      </p:pic>
      <p:sp>
        <p:nvSpPr>
          <p:cNvPr id="11" name="Slide Number Placeholder 10"/>
          <p:cNvSpPr>
            <a:spLocks noGrp="1"/>
          </p:cNvSpPr>
          <p:nvPr>
            <p:ph type="sldNum" sz="quarter" idx="18"/>
          </p:nvPr>
        </p:nvSpPr>
        <p:spPr/>
        <p:txBody>
          <a:bodyPr/>
          <a:lstStyle/>
          <a:p>
            <a:fld id="{63DCA5C9-2E11-4C67-86EB-AE1DE127DC64}" type="slidenum">
              <a:rPr lang="en-US" smtClean="0"/>
              <a:pPr/>
              <a:t>14</a:t>
            </a:fld>
            <a:endParaRPr lang="en-US"/>
          </a:p>
        </p:txBody>
      </p:sp>
    </p:spTree>
    <p:extLst>
      <p:ext uri="{BB962C8B-B14F-4D97-AF65-F5344CB8AC3E}">
        <p14:creationId xmlns:p14="http://schemas.microsoft.com/office/powerpoint/2010/main" val="1950487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95ACF-42FB-4376-8044-31C04DDFC6B3}"/>
              </a:ext>
            </a:extLst>
          </p:cNvPr>
          <p:cNvSpPr>
            <a:spLocks noGrp="1"/>
          </p:cNvSpPr>
          <p:nvPr>
            <p:ph type="title"/>
          </p:nvPr>
        </p:nvSpPr>
        <p:spPr/>
        <p:txBody>
          <a:bodyPr/>
          <a:lstStyle/>
          <a:p>
            <a:r>
              <a:rPr lang="en-US" dirty="0"/>
              <a:t>Signing/refusing vs. Communicating</a:t>
            </a:r>
          </a:p>
        </p:txBody>
      </p:sp>
      <p:sp>
        <p:nvSpPr>
          <p:cNvPr id="6" name="Content Placeholder 5">
            <a:extLst>
              <a:ext uri="{FF2B5EF4-FFF2-40B4-BE49-F238E27FC236}">
                <a16:creationId xmlns:a16="http://schemas.microsoft.com/office/drawing/2014/main" id="{3481FF87-368D-4B24-AD14-A5B3E1365F64}"/>
              </a:ext>
            </a:extLst>
          </p:cNvPr>
          <p:cNvSpPr>
            <a:spLocks noGrp="1"/>
          </p:cNvSpPr>
          <p:nvPr>
            <p:ph sz="quarter" idx="14"/>
          </p:nvPr>
        </p:nvSpPr>
        <p:spPr>
          <a:xfrm>
            <a:off x="338328" y="1499616"/>
            <a:ext cx="11494008" cy="4981351"/>
          </a:xfrm>
        </p:spPr>
        <p:txBody>
          <a:bodyPr/>
          <a:lstStyle/>
          <a:p>
            <a:r>
              <a:rPr lang="en-US" dirty="0"/>
              <a:t>The </a:t>
            </a:r>
            <a:r>
              <a:rPr lang="en-US" b="1" dirty="0"/>
              <a:t>bottom </a:t>
            </a:r>
            <a:r>
              <a:rPr lang="en-US" dirty="0"/>
              <a:t>toolbar (action pane) is for Provider action </a:t>
            </a:r>
            <a:r>
              <a:rPr lang="en-US" b="1" dirty="0"/>
              <a:t>on the status of the document in front of you:</a:t>
            </a:r>
            <a:r>
              <a:rPr lang="en-US" dirty="0"/>
              <a:t>  to </a:t>
            </a:r>
            <a:r>
              <a:rPr lang="en-US" b="1" dirty="0"/>
              <a:t>sign</a:t>
            </a:r>
            <a:r>
              <a:rPr lang="en-US" dirty="0"/>
              <a:t> or </a:t>
            </a:r>
            <a:r>
              <a:rPr lang="en-US" b="1" dirty="0"/>
              <a:t>refuse</a:t>
            </a:r>
            <a:r>
              <a:rPr lang="en-US" dirty="0"/>
              <a:t> the document. </a:t>
            </a:r>
          </a:p>
          <a:p>
            <a:endParaRPr lang="en-US" u="sng" dirty="0"/>
          </a:p>
          <a:p>
            <a:endParaRPr lang="en-US" u="sng" dirty="0"/>
          </a:p>
          <a:p>
            <a:endParaRPr lang="en-US" u="sng" dirty="0"/>
          </a:p>
          <a:p>
            <a:endParaRPr lang="en-US" u="sng" dirty="0"/>
          </a:p>
          <a:p>
            <a:pPr algn="ctr"/>
            <a:r>
              <a:rPr lang="en-US" u="sng" dirty="0"/>
              <a:t>Do not use this to send results to non-providers for action</a:t>
            </a:r>
          </a:p>
          <a:p>
            <a:endParaRPr lang="en-US" dirty="0"/>
          </a:p>
          <a:p>
            <a:r>
              <a:rPr lang="en-US" dirty="0"/>
              <a:t>The top </a:t>
            </a:r>
            <a:r>
              <a:rPr lang="en-US" b="1" dirty="0"/>
              <a:t>Communicate</a:t>
            </a:r>
            <a:r>
              <a:rPr lang="en-US" dirty="0"/>
              <a:t> button is for communication to the patient, within the office, or via letter:</a:t>
            </a:r>
          </a:p>
          <a:p>
            <a:endParaRPr lang="en-US" dirty="0"/>
          </a:p>
        </p:txBody>
      </p:sp>
      <p:sp>
        <p:nvSpPr>
          <p:cNvPr id="3" name="Date Placeholder 2">
            <a:extLst>
              <a:ext uri="{FF2B5EF4-FFF2-40B4-BE49-F238E27FC236}">
                <a16:creationId xmlns:a16="http://schemas.microsoft.com/office/drawing/2014/main" id="{1929A7FC-0D48-4159-83B4-085051549C41}"/>
              </a:ext>
            </a:extLst>
          </p:cNvPr>
          <p:cNvSpPr>
            <a:spLocks noGrp="1"/>
          </p:cNvSpPr>
          <p:nvPr>
            <p:ph type="dt" sz="half" idx="15"/>
          </p:nvPr>
        </p:nvSpPr>
        <p:spPr/>
        <p:txBody>
          <a:bodyPr/>
          <a:lstStyle/>
          <a:p>
            <a:r>
              <a:rPr lang="en-US"/>
              <a:t>01.17.2019</a:t>
            </a:r>
          </a:p>
        </p:txBody>
      </p:sp>
      <p:sp>
        <p:nvSpPr>
          <p:cNvPr id="4" name="Footer Placeholder 3">
            <a:extLst>
              <a:ext uri="{FF2B5EF4-FFF2-40B4-BE49-F238E27FC236}">
                <a16:creationId xmlns:a16="http://schemas.microsoft.com/office/drawing/2014/main" id="{C7E0806D-E63A-4896-BC42-33B3DEA60AD2}"/>
              </a:ext>
            </a:extLst>
          </p:cNvPr>
          <p:cNvSpPr>
            <a:spLocks noGrp="1"/>
          </p:cNvSpPr>
          <p:nvPr>
            <p:ph type="ftr" sz="quarter" idx="16"/>
          </p:nvPr>
        </p:nvSpPr>
        <p:spPr/>
        <p:txBody>
          <a:bodyPr/>
          <a:lstStyle/>
          <a:p>
            <a:r>
              <a:rPr lang="en-US"/>
              <a:t>Provider Cerner Education Session 2 </a:t>
            </a:r>
          </a:p>
        </p:txBody>
      </p:sp>
      <p:pic>
        <p:nvPicPr>
          <p:cNvPr id="11" name="Picture 10">
            <a:extLst>
              <a:ext uri="{FF2B5EF4-FFF2-40B4-BE49-F238E27FC236}">
                <a16:creationId xmlns:a16="http://schemas.microsoft.com/office/drawing/2014/main" id="{2D7627A7-3A91-423B-9C26-343C975B1635}"/>
              </a:ext>
            </a:extLst>
          </p:cNvPr>
          <p:cNvPicPr>
            <a:picLocks noChangeAspect="1"/>
          </p:cNvPicPr>
          <p:nvPr/>
        </p:nvPicPr>
        <p:blipFill>
          <a:blip r:embed="rId2"/>
          <a:stretch>
            <a:fillRect/>
          </a:stretch>
        </p:blipFill>
        <p:spPr>
          <a:xfrm>
            <a:off x="1490104" y="2188000"/>
            <a:ext cx="9163521" cy="1625684"/>
          </a:xfrm>
          <a:prstGeom prst="rect">
            <a:avLst/>
          </a:prstGeom>
        </p:spPr>
      </p:pic>
      <p:pic>
        <p:nvPicPr>
          <p:cNvPr id="12" name="Picture 11">
            <a:extLst>
              <a:ext uri="{FF2B5EF4-FFF2-40B4-BE49-F238E27FC236}">
                <a16:creationId xmlns:a16="http://schemas.microsoft.com/office/drawing/2014/main" id="{7C6433D8-FA6B-4999-8CB8-C5F8014AB2D2}"/>
              </a:ext>
            </a:extLst>
          </p:cNvPr>
          <p:cNvPicPr>
            <a:picLocks noChangeAspect="1"/>
          </p:cNvPicPr>
          <p:nvPr/>
        </p:nvPicPr>
        <p:blipFill>
          <a:blip r:embed="rId3"/>
          <a:stretch>
            <a:fillRect/>
          </a:stretch>
        </p:blipFill>
        <p:spPr>
          <a:xfrm>
            <a:off x="1490104" y="5337909"/>
            <a:ext cx="8363380" cy="762039"/>
          </a:xfrm>
          <a:prstGeom prst="rect">
            <a:avLst/>
          </a:prstGeom>
        </p:spPr>
      </p:pic>
      <p:sp>
        <p:nvSpPr>
          <p:cNvPr id="5" name="Slide Number Placeholder 4"/>
          <p:cNvSpPr>
            <a:spLocks noGrp="1"/>
          </p:cNvSpPr>
          <p:nvPr>
            <p:ph type="sldNum" sz="quarter" idx="17"/>
          </p:nvPr>
        </p:nvSpPr>
        <p:spPr/>
        <p:txBody>
          <a:bodyPr/>
          <a:lstStyle/>
          <a:p>
            <a:fld id="{63DCA5C9-2E11-4C67-86EB-AE1DE127DC64}" type="slidenum">
              <a:rPr lang="en-US" smtClean="0"/>
              <a:pPr/>
              <a:t>15</a:t>
            </a:fld>
            <a:endParaRPr lang="en-US"/>
          </a:p>
        </p:txBody>
      </p:sp>
    </p:spTree>
    <p:extLst>
      <p:ext uri="{BB962C8B-B14F-4D97-AF65-F5344CB8AC3E}">
        <p14:creationId xmlns:p14="http://schemas.microsoft.com/office/powerpoint/2010/main" val="64259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8B9D-0C0D-4269-ACBF-EB05657D5D37}"/>
              </a:ext>
            </a:extLst>
          </p:cNvPr>
          <p:cNvSpPr>
            <a:spLocks noGrp="1"/>
          </p:cNvSpPr>
          <p:nvPr>
            <p:ph type="title"/>
          </p:nvPr>
        </p:nvSpPr>
        <p:spPr/>
        <p:txBody>
          <a:bodyPr/>
          <a:lstStyle/>
          <a:p>
            <a:r>
              <a:rPr lang="en-US" dirty="0"/>
              <a:t>Example</a:t>
            </a:r>
          </a:p>
        </p:txBody>
      </p:sp>
      <p:pic>
        <p:nvPicPr>
          <p:cNvPr id="4" name="Picture 3">
            <a:extLst>
              <a:ext uri="{FF2B5EF4-FFF2-40B4-BE49-F238E27FC236}">
                <a16:creationId xmlns:a16="http://schemas.microsoft.com/office/drawing/2014/main" id="{2794CCA3-0216-423E-BE99-44504B7BC2BB}"/>
              </a:ext>
            </a:extLst>
          </p:cNvPr>
          <p:cNvPicPr>
            <a:picLocks noChangeAspect="1"/>
          </p:cNvPicPr>
          <p:nvPr/>
        </p:nvPicPr>
        <p:blipFill>
          <a:blip r:embed="rId3"/>
          <a:stretch>
            <a:fillRect/>
          </a:stretch>
        </p:blipFill>
        <p:spPr>
          <a:xfrm>
            <a:off x="113993" y="2297973"/>
            <a:ext cx="11964015" cy="3289469"/>
          </a:xfrm>
          <a:prstGeom prst="rect">
            <a:avLst/>
          </a:prstGeom>
        </p:spPr>
      </p:pic>
      <p:pic>
        <p:nvPicPr>
          <p:cNvPr id="5" name="Picture 4">
            <a:extLst>
              <a:ext uri="{FF2B5EF4-FFF2-40B4-BE49-F238E27FC236}">
                <a16:creationId xmlns:a16="http://schemas.microsoft.com/office/drawing/2014/main" id="{B95A6788-59D2-43C2-8882-51B2F47F3D80}"/>
              </a:ext>
            </a:extLst>
          </p:cNvPr>
          <p:cNvPicPr>
            <a:picLocks noChangeAspect="1"/>
          </p:cNvPicPr>
          <p:nvPr/>
        </p:nvPicPr>
        <p:blipFill>
          <a:blip r:embed="rId4"/>
          <a:stretch>
            <a:fillRect/>
          </a:stretch>
        </p:blipFill>
        <p:spPr>
          <a:xfrm>
            <a:off x="3255337" y="1631189"/>
            <a:ext cx="8750750" cy="666784"/>
          </a:xfrm>
          <a:prstGeom prst="rect">
            <a:avLst/>
          </a:prstGeom>
        </p:spPr>
      </p:pic>
      <p:sp>
        <p:nvSpPr>
          <p:cNvPr id="6" name="Speech Bubble: Rectangle with Corners Rounded 5">
            <a:extLst>
              <a:ext uri="{FF2B5EF4-FFF2-40B4-BE49-F238E27FC236}">
                <a16:creationId xmlns:a16="http://schemas.microsoft.com/office/drawing/2014/main" id="{ADB23708-6A26-4403-A4C5-B811D4889C05}"/>
              </a:ext>
            </a:extLst>
          </p:cNvPr>
          <p:cNvSpPr/>
          <p:nvPr/>
        </p:nvSpPr>
        <p:spPr>
          <a:xfrm>
            <a:off x="3676454" y="3270383"/>
            <a:ext cx="2419546" cy="1131841"/>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Sign or refuse the content</a:t>
            </a:r>
          </a:p>
        </p:txBody>
      </p:sp>
      <p:sp>
        <p:nvSpPr>
          <p:cNvPr id="8" name="Speech Bubble: Rectangle 7">
            <a:extLst>
              <a:ext uri="{FF2B5EF4-FFF2-40B4-BE49-F238E27FC236}">
                <a16:creationId xmlns:a16="http://schemas.microsoft.com/office/drawing/2014/main" id="{61401602-B526-4B08-8854-0B99CE89A6AC}"/>
              </a:ext>
            </a:extLst>
          </p:cNvPr>
          <p:cNvSpPr/>
          <p:nvPr/>
        </p:nvSpPr>
        <p:spPr>
          <a:xfrm>
            <a:off x="5943165" y="4111023"/>
            <a:ext cx="5491548" cy="612648"/>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Forwarding </a:t>
            </a:r>
            <a:r>
              <a:rPr lang="en-US" b="1" dirty="0"/>
              <a:t>only </a:t>
            </a:r>
            <a:r>
              <a:rPr lang="en-US" dirty="0"/>
              <a:t>to act on refusal, </a:t>
            </a:r>
            <a:r>
              <a:rPr lang="en-US" b="1" dirty="0"/>
              <a:t>not for staff action.</a:t>
            </a:r>
            <a:endParaRPr lang="en-US" dirty="0"/>
          </a:p>
        </p:txBody>
      </p:sp>
      <p:sp>
        <p:nvSpPr>
          <p:cNvPr id="3" name="Date Placeholder 2"/>
          <p:cNvSpPr>
            <a:spLocks noGrp="1"/>
          </p:cNvSpPr>
          <p:nvPr>
            <p:ph type="dt" sz="half" idx="15"/>
          </p:nvPr>
        </p:nvSpPr>
        <p:spPr/>
        <p:txBody>
          <a:bodyPr/>
          <a:lstStyle/>
          <a:p>
            <a:pPr indent="-3657600"/>
            <a:r>
              <a:rPr lang="en-US"/>
              <a:t>01.17.2019</a:t>
            </a:r>
          </a:p>
        </p:txBody>
      </p:sp>
      <p:sp>
        <p:nvSpPr>
          <p:cNvPr id="7" name="Footer Placeholder 6"/>
          <p:cNvSpPr>
            <a:spLocks noGrp="1"/>
          </p:cNvSpPr>
          <p:nvPr>
            <p:ph type="ftr" sz="quarter" idx="16"/>
          </p:nvPr>
        </p:nvSpPr>
        <p:spPr/>
        <p:txBody>
          <a:bodyPr/>
          <a:lstStyle/>
          <a:p>
            <a:r>
              <a:rPr lang="en-US"/>
              <a:t>Provider Cerner Education Session 2 </a:t>
            </a:r>
          </a:p>
        </p:txBody>
      </p:sp>
      <p:sp>
        <p:nvSpPr>
          <p:cNvPr id="9" name="Slide Number Placeholder 8"/>
          <p:cNvSpPr>
            <a:spLocks noGrp="1"/>
          </p:cNvSpPr>
          <p:nvPr>
            <p:ph type="sldNum" sz="quarter" idx="17"/>
          </p:nvPr>
        </p:nvSpPr>
        <p:spPr/>
        <p:txBody>
          <a:bodyPr/>
          <a:lstStyle/>
          <a:p>
            <a:fld id="{63DCA5C9-2E11-4C67-86EB-AE1DE127DC64}" type="slidenum">
              <a:rPr lang="en-US" smtClean="0"/>
              <a:pPr/>
              <a:t>16</a:t>
            </a:fld>
            <a:endParaRPr lang="en-US"/>
          </a:p>
        </p:txBody>
      </p:sp>
    </p:spTree>
    <p:extLst>
      <p:ext uri="{BB962C8B-B14F-4D97-AF65-F5344CB8AC3E}">
        <p14:creationId xmlns:p14="http://schemas.microsoft.com/office/powerpoint/2010/main" val="55220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0B37-A89A-4CDA-BBFF-9384E8A1369E}"/>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DD11BC97-FB51-4B52-AEFC-87388522C97E}"/>
              </a:ext>
            </a:extLst>
          </p:cNvPr>
          <p:cNvSpPr>
            <a:spLocks noGrp="1"/>
          </p:cNvSpPr>
          <p:nvPr>
            <p:ph sz="quarter" idx="14"/>
          </p:nvPr>
        </p:nvSpPr>
        <p:spPr>
          <a:xfrm>
            <a:off x="1022572" y="1545995"/>
            <a:ext cx="8656320" cy="3665767"/>
          </a:xfrm>
        </p:spPr>
        <p:txBody>
          <a:bodyPr/>
          <a:lstStyle/>
          <a:p>
            <a:r>
              <a:rPr lang="en-US" dirty="0"/>
              <a:t>Contains all </a:t>
            </a:r>
            <a:r>
              <a:rPr lang="en-US" b="1" dirty="0"/>
              <a:t>interfaced</a:t>
            </a:r>
            <a:r>
              <a:rPr lang="en-US" dirty="0"/>
              <a:t> content sent to the system.</a:t>
            </a:r>
          </a:p>
          <a:p>
            <a:r>
              <a:rPr lang="en-US" dirty="0"/>
              <a:t>Scanned results are not included</a:t>
            </a:r>
            <a:r>
              <a:rPr lang="en-US" dirty="0">
                <a:sym typeface="Wingdings" panose="05000000000000000000" pitchFamily="2" charset="2"/>
              </a:rPr>
              <a:t>.  They are in the </a:t>
            </a:r>
            <a:r>
              <a:rPr lang="en-US" b="1" dirty="0">
                <a:sym typeface="Wingdings" panose="05000000000000000000" pitchFamily="2" charset="2"/>
              </a:rPr>
              <a:t>Documents </a:t>
            </a:r>
            <a:r>
              <a:rPr lang="en-US" dirty="0">
                <a:sym typeface="Wingdings" panose="05000000000000000000" pitchFamily="2" charset="2"/>
              </a:rPr>
              <a:t>section.</a:t>
            </a:r>
          </a:p>
          <a:p>
            <a:pPr marL="0" indent="0">
              <a:buNone/>
            </a:pPr>
            <a:endParaRPr lang="en-US" b="1" dirty="0"/>
          </a:p>
        </p:txBody>
      </p:sp>
      <p:pic>
        <p:nvPicPr>
          <p:cNvPr id="3076" name="Picture 4" descr="C:\Users\msmar1\AppData\Local\Temp\SNAGHTML5f3dc94.PNG">
            <a:extLst>
              <a:ext uri="{FF2B5EF4-FFF2-40B4-BE49-F238E27FC236}">
                <a16:creationId xmlns:a16="http://schemas.microsoft.com/office/drawing/2014/main" id="{C22F77FB-D03A-4950-A391-9CD650636A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350" y="2651126"/>
            <a:ext cx="8753584" cy="3658582"/>
          </a:xfrm>
          <a:prstGeom prst="rect">
            <a:avLst/>
          </a:prstGeom>
          <a:noFill/>
          <a:extLst>
            <a:ext uri="{909E8E84-426E-40DD-AFC4-6F175D3DCCD1}">
              <a14:hiddenFill xmlns:a14="http://schemas.microsoft.com/office/drawing/2010/main">
                <a:solidFill>
                  <a:srgbClr val="FFFFFF"/>
                </a:solidFill>
              </a14:hiddenFill>
            </a:ext>
          </a:extLst>
        </p:spPr>
      </p:pic>
      <p:sp>
        <p:nvSpPr>
          <p:cNvPr id="4" name="Callout: Line 3">
            <a:extLst>
              <a:ext uri="{FF2B5EF4-FFF2-40B4-BE49-F238E27FC236}">
                <a16:creationId xmlns:a16="http://schemas.microsoft.com/office/drawing/2014/main" id="{C7D65966-5017-4FAC-A149-3D1FE1F6F480}"/>
              </a:ext>
            </a:extLst>
          </p:cNvPr>
          <p:cNvSpPr/>
          <p:nvPr/>
        </p:nvSpPr>
        <p:spPr>
          <a:xfrm>
            <a:off x="8779896" y="3925415"/>
            <a:ext cx="3278875" cy="1993187"/>
          </a:xfrm>
          <a:prstGeom prst="borderCallout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Where providers acknowledge receipt of the result.</a:t>
            </a:r>
          </a:p>
        </p:txBody>
      </p:sp>
      <p:sp>
        <p:nvSpPr>
          <p:cNvPr id="6" name="Callout: Line 5">
            <a:extLst>
              <a:ext uri="{FF2B5EF4-FFF2-40B4-BE49-F238E27FC236}">
                <a16:creationId xmlns:a16="http://schemas.microsoft.com/office/drawing/2014/main" id="{750F8F68-AA25-42C7-B2D4-91CBF459FCA9}"/>
              </a:ext>
            </a:extLst>
          </p:cNvPr>
          <p:cNvSpPr/>
          <p:nvPr/>
        </p:nvSpPr>
        <p:spPr>
          <a:xfrm>
            <a:off x="9678892" y="1545996"/>
            <a:ext cx="2274296" cy="1197204"/>
          </a:xfrm>
          <a:prstGeom prst="borderCallout1">
            <a:avLst>
              <a:gd name="adj1" fmla="val 18750"/>
              <a:gd name="adj2" fmla="val -8333"/>
              <a:gd name="adj3" fmla="val 145571"/>
              <a:gd name="adj4" fmla="val -3089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How we communicate the result to the patient.</a:t>
            </a:r>
          </a:p>
        </p:txBody>
      </p:sp>
      <p:sp>
        <p:nvSpPr>
          <p:cNvPr id="5" name="Date Placeholder 4"/>
          <p:cNvSpPr>
            <a:spLocks noGrp="1"/>
          </p:cNvSpPr>
          <p:nvPr>
            <p:ph type="dt" sz="half" idx="15"/>
          </p:nvPr>
        </p:nvSpPr>
        <p:spPr/>
        <p:txBody>
          <a:bodyPr/>
          <a:lstStyle/>
          <a:p>
            <a:pPr indent="-3657600"/>
            <a:r>
              <a:rPr lang="en-US"/>
              <a:t>01.17.2019</a:t>
            </a:r>
          </a:p>
        </p:txBody>
      </p:sp>
      <p:sp>
        <p:nvSpPr>
          <p:cNvPr id="7" name="Footer Placeholder 6"/>
          <p:cNvSpPr>
            <a:spLocks noGrp="1"/>
          </p:cNvSpPr>
          <p:nvPr>
            <p:ph type="ftr" sz="quarter" idx="16"/>
          </p:nvPr>
        </p:nvSpPr>
        <p:spPr/>
        <p:txBody>
          <a:bodyPr/>
          <a:lstStyle/>
          <a:p>
            <a:r>
              <a:rPr lang="en-US"/>
              <a:t>Provider Cerner Education Session 2 </a:t>
            </a:r>
          </a:p>
        </p:txBody>
      </p:sp>
      <p:sp>
        <p:nvSpPr>
          <p:cNvPr id="8" name="Slide Number Placeholder 7"/>
          <p:cNvSpPr>
            <a:spLocks noGrp="1"/>
          </p:cNvSpPr>
          <p:nvPr>
            <p:ph type="sldNum" sz="quarter" idx="17"/>
          </p:nvPr>
        </p:nvSpPr>
        <p:spPr/>
        <p:txBody>
          <a:bodyPr/>
          <a:lstStyle/>
          <a:p>
            <a:fld id="{63DCA5C9-2E11-4C67-86EB-AE1DE127DC64}" type="slidenum">
              <a:rPr lang="en-US" smtClean="0"/>
              <a:pPr/>
              <a:t>17</a:t>
            </a:fld>
            <a:endParaRPr lang="en-US"/>
          </a:p>
        </p:txBody>
      </p:sp>
    </p:spTree>
    <p:extLst>
      <p:ext uri="{BB962C8B-B14F-4D97-AF65-F5344CB8AC3E}">
        <p14:creationId xmlns:p14="http://schemas.microsoft.com/office/powerpoint/2010/main" val="163037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Staff/Consumer Message</a:t>
            </a:r>
          </a:p>
        </p:txBody>
      </p:sp>
      <p:sp>
        <p:nvSpPr>
          <p:cNvPr id="4" name="Content Placeholder 3"/>
          <p:cNvSpPr>
            <a:spLocks noGrp="1"/>
          </p:cNvSpPr>
          <p:nvPr>
            <p:ph sz="quarter" idx="15"/>
          </p:nvPr>
        </p:nvSpPr>
        <p:spPr>
          <a:xfrm>
            <a:off x="484715" y="2240694"/>
            <a:ext cx="4974253" cy="3886200"/>
          </a:xfrm>
        </p:spPr>
        <p:txBody>
          <a:bodyPr>
            <a:normAutofit/>
          </a:bodyPr>
          <a:lstStyle/>
          <a:p>
            <a:pPr lvl="2"/>
            <a:r>
              <a:rPr lang="en-US" dirty="0"/>
              <a:t>Patient results are included in the forwarded message to staff/patient. </a:t>
            </a:r>
          </a:p>
          <a:p>
            <a:pPr lvl="2"/>
            <a:r>
              <a:rPr lang="en-US" dirty="0"/>
              <a:t>Type additional notes for communication in the message body. </a:t>
            </a:r>
          </a:p>
          <a:p>
            <a:pPr lvl="2"/>
            <a:r>
              <a:rPr lang="en-US" dirty="0"/>
              <a:t>You can send a reminder regarding the result back to you or others using the reminder function. </a:t>
            </a:r>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sp>
        <p:nvSpPr>
          <p:cNvPr id="7" name="Slide Number Placeholder 6"/>
          <p:cNvSpPr>
            <a:spLocks noGrp="1"/>
          </p:cNvSpPr>
          <p:nvPr>
            <p:ph type="sldNum" sz="quarter" idx="18"/>
          </p:nvPr>
        </p:nvSpPr>
        <p:spPr/>
        <p:txBody>
          <a:bodyPr/>
          <a:lstStyle/>
          <a:p>
            <a:fld id="{63DCA5C9-2E11-4C67-86EB-AE1DE127DC64}" type="slidenum">
              <a:rPr lang="en-US" smtClean="0"/>
              <a:pPr/>
              <a:t>18</a:t>
            </a:fld>
            <a:endParaRPr lang="en-US"/>
          </a:p>
        </p:txBody>
      </p:sp>
      <p:pic>
        <p:nvPicPr>
          <p:cNvPr id="8" name="Picture 2" descr="C:\Users\msmar1\AppData\Local\Temp\SNAGHTML5fc8987.PNG">
            <a:extLst>
              <a:ext uri="{FF2B5EF4-FFF2-40B4-BE49-F238E27FC236}">
                <a16:creationId xmlns:a16="http://schemas.microsoft.com/office/drawing/2014/main" id="{CF731F84-C0CD-4922-B386-EECE9C0BB3D2}"/>
              </a:ext>
            </a:extLst>
          </p:cNvPr>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608638" y="1407873"/>
            <a:ext cx="6096000" cy="4719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3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Messages: </a:t>
            </a:r>
            <a:br>
              <a:rPr lang="en-US" dirty="0"/>
            </a:br>
            <a:r>
              <a:rPr lang="en-US" dirty="0"/>
              <a:t>More complex than anticipated</a:t>
            </a:r>
          </a:p>
        </p:txBody>
      </p:sp>
      <p:sp>
        <p:nvSpPr>
          <p:cNvPr id="4" name="Content Placeholder 3"/>
          <p:cNvSpPr>
            <a:spLocks noGrp="1"/>
          </p:cNvSpPr>
          <p:nvPr>
            <p:ph sz="quarter" idx="15"/>
          </p:nvPr>
        </p:nvSpPr>
        <p:spPr>
          <a:xfrm>
            <a:off x="484715" y="2240694"/>
            <a:ext cx="10821460" cy="3886200"/>
          </a:xfrm>
        </p:spPr>
        <p:txBody>
          <a:bodyPr/>
          <a:lstStyle/>
          <a:p>
            <a:r>
              <a:rPr lang="en-US" dirty="0"/>
              <a:t>Lifecycle of a Message</a:t>
            </a:r>
          </a:p>
          <a:p>
            <a:pPr lvl="1"/>
            <a:r>
              <a:rPr lang="en-US" dirty="0"/>
              <a:t>Created &gt; Replied/Forwarded &gt; Replied ( n times) &gt; DELETED &gt; turns into a </a:t>
            </a:r>
            <a:r>
              <a:rPr lang="en-US" b="1" dirty="0"/>
              <a:t>Chart Document</a:t>
            </a:r>
          </a:p>
          <a:p>
            <a:pPr lvl="1"/>
            <a:endParaRPr lang="en-US" b="1" dirty="0"/>
          </a:p>
          <a:p>
            <a:r>
              <a:rPr lang="en-US" dirty="0"/>
              <a:t>All messages connected to a patient name are </a:t>
            </a:r>
            <a:r>
              <a:rPr lang="en-US" b="1" dirty="0"/>
              <a:t>always </a:t>
            </a:r>
            <a:r>
              <a:rPr lang="en-US" dirty="0"/>
              <a:t>saved to the chart as a </a:t>
            </a:r>
            <a:r>
              <a:rPr lang="en-US" b="1" dirty="0"/>
              <a:t>chart document</a:t>
            </a:r>
            <a:r>
              <a:rPr lang="en-US" dirty="0"/>
              <a:t>.  Major difference between </a:t>
            </a:r>
            <a:r>
              <a:rPr lang="en-US" b="1" dirty="0"/>
              <a:t>flags</a:t>
            </a:r>
            <a:r>
              <a:rPr lang="en-US" dirty="0"/>
              <a:t> and </a:t>
            </a:r>
            <a:r>
              <a:rPr lang="en-US" b="1" dirty="0"/>
              <a:t>messages. </a:t>
            </a:r>
            <a:endParaRPr lang="en-US" dirty="0"/>
          </a:p>
          <a:p>
            <a:pPr lvl="2"/>
            <a:r>
              <a:rPr lang="en-US" dirty="0"/>
              <a:t>Delete: Removes the message from your desktop. Mentally rename this button “</a:t>
            </a:r>
            <a:r>
              <a:rPr lang="en-US" b="1" u="sng" dirty="0"/>
              <a:t>remove</a:t>
            </a:r>
            <a:r>
              <a:rPr lang="en-US" dirty="0"/>
              <a:t>” because that is more accurate about what it does. If you’re done with the message and don’t wish to add any more content to the message, you remove it by Deleting it. </a:t>
            </a:r>
          </a:p>
          <a:p>
            <a:pPr lvl="2"/>
            <a:r>
              <a:rPr lang="en-US" dirty="0"/>
              <a:t>Append: Anything you type into a message before hitting reply will be added to the message, and turn on the append button.  Think of append as “sending to the chart”. Use Append if you want to time/date stamp when you reviewed an action, kind of how you would use .sign and send in Centricity. </a:t>
            </a:r>
          </a:p>
          <a:p>
            <a:pPr lvl="1"/>
            <a:endParaRPr lang="en-US" dirty="0"/>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sp>
        <p:nvSpPr>
          <p:cNvPr id="7" name="Slide Number Placeholder 6"/>
          <p:cNvSpPr>
            <a:spLocks noGrp="1"/>
          </p:cNvSpPr>
          <p:nvPr>
            <p:ph type="sldNum" sz="quarter" idx="18"/>
          </p:nvPr>
        </p:nvSpPr>
        <p:spPr/>
        <p:txBody>
          <a:bodyPr/>
          <a:lstStyle/>
          <a:p>
            <a:fld id="{63DCA5C9-2E11-4C67-86EB-AE1DE127DC64}" type="slidenum">
              <a:rPr lang="en-US" smtClean="0"/>
              <a:pPr/>
              <a:t>19</a:t>
            </a:fld>
            <a:endParaRPr lang="en-US"/>
          </a:p>
        </p:txBody>
      </p:sp>
    </p:spTree>
    <p:extLst>
      <p:ext uri="{BB962C8B-B14F-4D97-AF65-F5344CB8AC3E}">
        <p14:creationId xmlns:p14="http://schemas.microsoft.com/office/powerpoint/2010/main" val="201488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F0FE92-A170-44C1-B2AB-7FDB48F94820}"/>
              </a:ext>
            </a:extLst>
          </p:cNvPr>
          <p:cNvSpPr>
            <a:spLocks noGrp="1"/>
          </p:cNvSpPr>
          <p:nvPr>
            <p:ph type="title"/>
          </p:nvPr>
        </p:nvSpPr>
        <p:spPr/>
        <p:txBody>
          <a:bodyPr>
            <a:normAutofit/>
          </a:bodyPr>
          <a:lstStyle/>
          <a:p>
            <a:pPr algn="ctr"/>
            <a:r>
              <a:rPr lang="en-US" sz="4400" dirty="0"/>
              <a:t>Test Patients for use:</a:t>
            </a:r>
          </a:p>
        </p:txBody>
      </p:sp>
      <p:sp>
        <p:nvSpPr>
          <p:cNvPr id="6" name="Content Placeholder 5">
            <a:extLst>
              <a:ext uri="{FF2B5EF4-FFF2-40B4-BE49-F238E27FC236}">
                <a16:creationId xmlns:a16="http://schemas.microsoft.com/office/drawing/2014/main" id="{811B2073-1618-443F-BD06-73D13F8DED9F}"/>
              </a:ext>
            </a:extLst>
          </p:cNvPr>
          <p:cNvSpPr>
            <a:spLocks noGrp="1"/>
          </p:cNvSpPr>
          <p:nvPr>
            <p:ph sz="quarter" idx="14"/>
          </p:nvPr>
        </p:nvSpPr>
        <p:spPr>
          <a:xfrm>
            <a:off x="488949" y="1427304"/>
            <a:ext cx="5355669" cy="4537748"/>
          </a:xfrm>
        </p:spPr>
        <p:txBody>
          <a:bodyPr>
            <a:noAutofit/>
          </a:bodyPr>
          <a:lstStyle/>
          <a:p>
            <a:pPr marL="342900" indent="-342900">
              <a:buFont typeface="Arial" panose="020B0604020202020204" pitchFamily="34" charset="0"/>
              <a:buChar char="•"/>
            </a:pPr>
            <a:r>
              <a:rPr lang="en-US" sz="2800" dirty="0"/>
              <a:t>Go to Ambulatory organizer/Home</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Search for </a:t>
            </a:r>
            <a:r>
              <a:rPr lang="en-US" sz="2800" dirty="0" err="1"/>
              <a:t>Ross,Michael</a:t>
            </a:r>
            <a:r>
              <a:rPr lang="en-US" sz="2800" dirty="0"/>
              <a:t> in the calendar; you will see my calendar for today filled with test patients. </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Pick a test patient from the schedule for use today.</a:t>
            </a:r>
          </a:p>
          <a:p>
            <a:pPr marL="342900" indent="-342900">
              <a:buFont typeface="Arial" panose="020B0604020202020204" pitchFamily="34" charset="0"/>
              <a:buChar char="•"/>
            </a:pPr>
            <a:endParaRPr lang="en-US" sz="2800" dirty="0"/>
          </a:p>
          <a:p>
            <a:pPr marL="342900" indent="-342900">
              <a:buFont typeface="Arial" panose="020B0604020202020204" pitchFamily="34" charset="0"/>
              <a:buChar char="•"/>
            </a:pPr>
            <a:r>
              <a:rPr lang="en-US" sz="2800" dirty="0"/>
              <a:t>We will use this as a source of Test patient’s with Ambulatory encounters for future sessions as well.</a:t>
            </a:r>
          </a:p>
        </p:txBody>
      </p:sp>
      <p:sp>
        <p:nvSpPr>
          <p:cNvPr id="2" name="Date Placeholder 1">
            <a:extLst>
              <a:ext uri="{FF2B5EF4-FFF2-40B4-BE49-F238E27FC236}">
                <a16:creationId xmlns:a16="http://schemas.microsoft.com/office/drawing/2014/main" id="{8B12C2E2-879C-4619-AD5A-E988769C31C2}"/>
              </a:ext>
            </a:extLst>
          </p:cNvPr>
          <p:cNvSpPr>
            <a:spLocks noGrp="1"/>
          </p:cNvSpPr>
          <p:nvPr>
            <p:ph type="dt" sz="half" idx="15"/>
          </p:nvPr>
        </p:nvSpPr>
        <p:spPr/>
        <p:txBody>
          <a:bodyPr/>
          <a:lstStyle/>
          <a:p>
            <a:pPr indent="-3657600"/>
            <a:r>
              <a:rPr lang="en-US"/>
              <a:t>mm.dd.yyyy</a:t>
            </a:r>
          </a:p>
        </p:txBody>
      </p:sp>
      <p:sp>
        <p:nvSpPr>
          <p:cNvPr id="3" name="Footer Placeholder 2">
            <a:extLst>
              <a:ext uri="{FF2B5EF4-FFF2-40B4-BE49-F238E27FC236}">
                <a16:creationId xmlns:a16="http://schemas.microsoft.com/office/drawing/2014/main" id="{DCF43125-5257-45D4-8FCE-C2E0AD5918B6}"/>
              </a:ext>
            </a:extLst>
          </p:cNvPr>
          <p:cNvSpPr>
            <a:spLocks noGrp="1"/>
          </p:cNvSpPr>
          <p:nvPr>
            <p:ph type="ftr" sz="quarter" idx="16"/>
          </p:nvPr>
        </p:nvSpPr>
        <p:spPr/>
        <p:txBody>
          <a:bodyPr/>
          <a:lstStyle/>
          <a:p>
            <a:r>
              <a:rPr lang="en-US"/>
              <a:t>Modify with Insert &gt; Header &amp; Footer</a:t>
            </a:r>
          </a:p>
        </p:txBody>
      </p:sp>
      <p:sp>
        <p:nvSpPr>
          <p:cNvPr id="4" name="Slide Number Placeholder 3">
            <a:extLst>
              <a:ext uri="{FF2B5EF4-FFF2-40B4-BE49-F238E27FC236}">
                <a16:creationId xmlns:a16="http://schemas.microsoft.com/office/drawing/2014/main" id="{C3052B12-E08B-4A1C-B311-A972314664CB}"/>
              </a:ext>
            </a:extLst>
          </p:cNvPr>
          <p:cNvSpPr>
            <a:spLocks noGrp="1"/>
          </p:cNvSpPr>
          <p:nvPr>
            <p:ph type="sldNum" sz="quarter" idx="17"/>
          </p:nvPr>
        </p:nvSpPr>
        <p:spPr/>
        <p:txBody>
          <a:bodyPr/>
          <a:lstStyle/>
          <a:p>
            <a:fld id="{63DCA5C9-2E11-4C67-86EB-AE1DE127DC64}" type="slidenum">
              <a:rPr lang="en-US" smtClean="0"/>
              <a:pPr/>
              <a:t>2</a:t>
            </a:fld>
            <a:endParaRPr lang="en-US"/>
          </a:p>
        </p:txBody>
      </p:sp>
      <p:pic>
        <p:nvPicPr>
          <p:cNvPr id="7" name="Picture 6">
            <a:extLst>
              <a:ext uri="{FF2B5EF4-FFF2-40B4-BE49-F238E27FC236}">
                <a16:creationId xmlns:a16="http://schemas.microsoft.com/office/drawing/2014/main" id="{EA9F9215-71AB-4C9C-9320-517485281595}"/>
              </a:ext>
            </a:extLst>
          </p:cNvPr>
          <p:cNvPicPr>
            <a:picLocks noChangeAspect="1"/>
          </p:cNvPicPr>
          <p:nvPr/>
        </p:nvPicPr>
        <p:blipFill>
          <a:blip r:embed="rId2"/>
          <a:stretch>
            <a:fillRect/>
          </a:stretch>
        </p:blipFill>
        <p:spPr>
          <a:xfrm>
            <a:off x="5992677" y="1841479"/>
            <a:ext cx="5889039" cy="3826146"/>
          </a:xfrm>
          <a:prstGeom prst="rect">
            <a:avLst/>
          </a:prstGeom>
        </p:spPr>
      </p:pic>
      <p:sp>
        <p:nvSpPr>
          <p:cNvPr id="8" name="Rectangle 7">
            <a:extLst>
              <a:ext uri="{FF2B5EF4-FFF2-40B4-BE49-F238E27FC236}">
                <a16:creationId xmlns:a16="http://schemas.microsoft.com/office/drawing/2014/main" id="{5488CA3D-E81C-483B-9418-E1348FAA0BF3}"/>
              </a:ext>
            </a:extLst>
          </p:cNvPr>
          <p:cNvSpPr/>
          <p:nvPr/>
        </p:nvSpPr>
        <p:spPr>
          <a:xfrm>
            <a:off x="8529747" y="3280672"/>
            <a:ext cx="2861862" cy="3559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977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797D8-6CB7-47C4-B163-95619B7DDE8B}"/>
              </a:ext>
            </a:extLst>
          </p:cNvPr>
          <p:cNvSpPr>
            <a:spLocks noGrp="1"/>
          </p:cNvSpPr>
          <p:nvPr>
            <p:ph type="title"/>
          </p:nvPr>
        </p:nvSpPr>
        <p:spPr/>
        <p:txBody>
          <a:bodyPr/>
          <a:lstStyle/>
          <a:p>
            <a:r>
              <a:rPr lang="en-US" dirty="0"/>
              <a:t>Prior Message, once converted to a document: </a:t>
            </a:r>
          </a:p>
        </p:txBody>
      </p:sp>
      <p:sp>
        <p:nvSpPr>
          <p:cNvPr id="3" name="Content Placeholder 2">
            <a:extLst>
              <a:ext uri="{FF2B5EF4-FFF2-40B4-BE49-F238E27FC236}">
                <a16:creationId xmlns:a16="http://schemas.microsoft.com/office/drawing/2014/main" id="{C2106566-BBB8-46DA-9407-42494337C0BA}"/>
              </a:ext>
            </a:extLst>
          </p:cNvPr>
          <p:cNvSpPr>
            <a:spLocks noGrp="1"/>
          </p:cNvSpPr>
          <p:nvPr>
            <p:ph sz="quarter" idx="14"/>
          </p:nvPr>
        </p:nvSpPr>
        <p:spPr>
          <a:xfrm>
            <a:off x="884877" y="1597352"/>
            <a:ext cx="8656320" cy="4273096"/>
          </a:xfrm>
        </p:spPr>
        <p:txBody>
          <a:bodyPr>
            <a:normAutofit/>
          </a:bodyPr>
          <a:lstStyle/>
          <a:p>
            <a:r>
              <a:rPr lang="en-US" dirty="0"/>
              <a:t>Once deleted, messages show up as documents</a:t>
            </a:r>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b="1" dirty="0"/>
          </a:p>
          <a:p>
            <a:pPr marL="0" indent="0">
              <a:buNone/>
            </a:pPr>
            <a:endParaRPr lang="en-US" dirty="0"/>
          </a:p>
        </p:txBody>
      </p:sp>
      <p:pic>
        <p:nvPicPr>
          <p:cNvPr id="6" name="Picture 5">
            <a:extLst>
              <a:ext uri="{FF2B5EF4-FFF2-40B4-BE49-F238E27FC236}">
                <a16:creationId xmlns:a16="http://schemas.microsoft.com/office/drawing/2014/main" id="{A47338D3-8181-4DA3-9BDE-7E5B083AA7C3}"/>
              </a:ext>
            </a:extLst>
          </p:cNvPr>
          <p:cNvPicPr>
            <a:picLocks noChangeAspect="1"/>
          </p:cNvPicPr>
          <p:nvPr/>
        </p:nvPicPr>
        <p:blipFill>
          <a:blip r:embed="rId3"/>
          <a:stretch>
            <a:fillRect/>
          </a:stretch>
        </p:blipFill>
        <p:spPr>
          <a:xfrm>
            <a:off x="969147" y="2153750"/>
            <a:ext cx="9696948" cy="3499030"/>
          </a:xfrm>
          <a:prstGeom prst="rect">
            <a:avLst/>
          </a:prstGeom>
        </p:spPr>
      </p:pic>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7" name="Slide Number Placeholder 6"/>
          <p:cNvSpPr>
            <a:spLocks noGrp="1"/>
          </p:cNvSpPr>
          <p:nvPr>
            <p:ph type="sldNum" sz="quarter" idx="17"/>
          </p:nvPr>
        </p:nvSpPr>
        <p:spPr/>
        <p:txBody>
          <a:bodyPr/>
          <a:lstStyle/>
          <a:p>
            <a:fld id="{63DCA5C9-2E11-4C67-86EB-AE1DE127DC64}" type="slidenum">
              <a:rPr lang="en-US" smtClean="0"/>
              <a:pPr/>
              <a:t>20</a:t>
            </a:fld>
            <a:endParaRPr lang="en-US"/>
          </a:p>
        </p:txBody>
      </p:sp>
    </p:spTree>
    <p:extLst>
      <p:ext uri="{BB962C8B-B14F-4D97-AF65-F5344CB8AC3E}">
        <p14:creationId xmlns:p14="http://schemas.microsoft.com/office/powerpoint/2010/main" val="199809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we ended the message too soon? </a:t>
            </a:r>
          </a:p>
        </p:txBody>
      </p:sp>
      <p:sp>
        <p:nvSpPr>
          <p:cNvPr id="4" name="Content Placeholder 3"/>
          <p:cNvSpPr>
            <a:spLocks noGrp="1"/>
          </p:cNvSpPr>
          <p:nvPr>
            <p:ph sz="quarter" idx="15"/>
          </p:nvPr>
        </p:nvSpPr>
        <p:spPr>
          <a:xfrm>
            <a:off x="484715" y="2240694"/>
            <a:ext cx="5047405" cy="3886200"/>
          </a:xfrm>
        </p:spPr>
        <p:txBody>
          <a:bodyPr/>
          <a:lstStyle/>
          <a:p>
            <a:pPr lvl="2"/>
            <a:r>
              <a:rPr lang="en-US" dirty="0"/>
              <a:t>If you DELETED (REMOVED) a message by mistake, it will be in the </a:t>
            </a:r>
            <a:r>
              <a:rPr lang="en-US" b="1" dirty="0"/>
              <a:t>Trash. </a:t>
            </a:r>
          </a:p>
          <a:p>
            <a:pPr lvl="2"/>
            <a:r>
              <a:rPr lang="en-US" dirty="0"/>
              <a:t>If you SENT it and want to see what happened to it, you can retrieve it from </a:t>
            </a:r>
            <a:r>
              <a:rPr lang="en-US" b="1" dirty="0"/>
              <a:t>Sent items. </a:t>
            </a:r>
          </a:p>
          <a:p>
            <a:pPr lvl="2"/>
            <a:r>
              <a:rPr lang="en-US" dirty="0"/>
              <a:t>In both instances, you can revive the Message by creating a new Message/Reminder from the old one. </a:t>
            </a:r>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sp>
        <p:nvSpPr>
          <p:cNvPr id="7" name="Slide Number Placeholder 6"/>
          <p:cNvSpPr>
            <a:spLocks noGrp="1"/>
          </p:cNvSpPr>
          <p:nvPr>
            <p:ph type="sldNum" sz="quarter" idx="18"/>
          </p:nvPr>
        </p:nvSpPr>
        <p:spPr/>
        <p:txBody>
          <a:bodyPr/>
          <a:lstStyle/>
          <a:p>
            <a:fld id="{63DCA5C9-2E11-4C67-86EB-AE1DE127DC64}" type="slidenum">
              <a:rPr lang="en-US" smtClean="0"/>
              <a:pPr/>
              <a:t>21</a:t>
            </a:fld>
            <a:endParaRPr lang="en-US"/>
          </a:p>
        </p:txBody>
      </p:sp>
      <p:pic>
        <p:nvPicPr>
          <p:cNvPr id="8" name="Content Placeholder 7">
            <a:extLst>
              <a:ext uri="{FF2B5EF4-FFF2-40B4-BE49-F238E27FC236}">
                <a16:creationId xmlns:a16="http://schemas.microsoft.com/office/drawing/2014/main" id="{20AE3D84-FEB0-41A9-970F-715454300495}"/>
              </a:ext>
            </a:extLst>
          </p:cNvPr>
          <p:cNvPicPr>
            <a:picLocks noGrp="1" noChangeAspect="1"/>
          </p:cNvPicPr>
          <p:nvPr>
            <p:ph sz="quarter" idx="14"/>
          </p:nvPr>
        </p:nvPicPr>
        <p:blipFill>
          <a:blip r:embed="rId2"/>
          <a:stretch>
            <a:fillRect/>
          </a:stretch>
        </p:blipFill>
        <p:spPr>
          <a:xfrm>
            <a:off x="5951274" y="2240694"/>
            <a:ext cx="5753364" cy="1966712"/>
          </a:xfrm>
          <a:prstGeom prst="rect">
            <a:avLst/>
          </a:prstGeom>
        </p:spPr>
      </p:pic>
    </p:spTree>
    <p:extLst>
      <p:ext uri="{BB962C8B-B14F-4D97-AF65-F5344CB8AC3E}">
        <p14:creationId xmlns:p14="http://schemas.microsoft.com/office/powerpoint/2010/main" val="726479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0A12D-B752-41BB-A53E-3EBC64A10343}"/>
              </a:ext>
            </a:extLst>
          </p:cNvPr>
          <p:cNvSpPr>
            <a:spLocks noGrp="1"/>
          </p:cNvSpPr>
          <p:nvPr>
            <p:ph type="title"/>
          </p:nvPr>
        </p:nvSpPr>
        <p:spPr>
          <a:xfrm>
            <a:off x="488950" y="0"/>
            <a:ext cx="9930384" cy="1325563"/>
          </a:xfrm>
        </p:spPr>
        <p:txBody>
          <a:bodyPr/>
          <a:lstStyle/>
          <a:p>
            <a:r>
              <a:rPr lang="en-US" dirty="0"/>
              <a:t>Forwarding from Sent/Trash</a:t>
            </a:r>
          </a:p>
        </p:txBody>
      </p:sp>
      <p:sp>
        <p:nvSpPr>
          <p:cNvPr id="3" name="Content Placeholder 2">
            <a:extLst>
              <a:ext uri="{FF2B5EF4-FFF2-40B4-BE49-F238E27FC236}">
                <a16:creationId xmlns:a16="http://schemas.microsoft.com/office/drawing/2014/main" id="{0B362425-2C25-41A2-AE7E-B4D5E7C36B1A}"/>
              </a:ext>
            </a:extLst>
          </p:cNvPr>
          <p:cNvSpPr>
            <a:spLocks noGrp="1"/>
          </p:cNvSpPr>
          <p:nvPr>
            <p:ph sz="quarter" idx="14"/>
          </p:nvPr>
        </p:nvSpPr>
        <p:spPr>
          <a:xfrm>
            <a:off x="899917" y="1591103"/>
            <a:ext cx="8656320" cy="3886200"/>
          </a:xfrm>
        </p:spPr>
        <p:txBody>
          <a:bodyPr/>
          <a:lstStyle/>
          <a:p>
            <a:r>
              <a:rPr lang="en-US" altLang="en-US" sz="2400" dirty="0">
                <a:latin typeface="Calibri" panose="020F0502020204030204" pitchFamily="34" charset="0"/>
                <a:ea typeface="Calibri" panose="020F0502020204030204" pitchFamily="34" charset="0"/>
                <a:cs typeface="Times New Roman" panose="02020603050405020304" pitchFamily="18" charset="0"/>
              </a:rPr>
              <a:t>To Forward/send the Document to yourself or others, </a:t>
            </a:r>
            <a:r>
              <a:rPr lang="en-US" altLang="en-US" sz="2400" b="1" dirty="0">
                <a:latin typeface="Calibri" panose="020F0502020204030204" pitchFamily="34" charset="0"/>
                <a:ea typeface="Calibri" panose="020F0502020204030204" pitchFamily="34" charset="0"/>
                <a:cs typeface="Times New Roman" panose="02020603050405020304" pitchFamily="18" charset="0"/>
              </a:rPr>
              <a:t>right click</a:t>
            </a:r>
            <a:r>
              <a:rPr lang="en-US" altLang="en-US" sz="2400" dirty="0">
                <a:latin typeface="Calibri" panose="020F0502020204030204" pitchFamily="34" charset="0"/>
                <a:ea typeface="Calibri" panose="020F0502020204030204" pitchFamily="34" charset="0"/>
                <a:cs typeface="Times New Roman" panose="02020603050405020304" pitchFamily="18" charset="0"/>
              </a:rPr>
              <a:t>. This turns the Document back into a Message containing the Document information.</a:t>
            </a:r>
            <a:endParaRPr lang="en-US" altLang="en-US" sz="2400" dirty="0">
              <a:latin typeface="Arial" panose="020B0604020202020204" pitchFamily="34" charset="0"/>
            </a:endParaRPr>
          </a:p>
          <a:p>
            <a:endParaRPr lang="en-US" altLang="en-US" sz="4400" dirty="0">
              <a:latin typeface="Arial" panose="020B0604020202020204" pitchFamily="34" charset="0"/>
            </a:endParaRPr>
          </a:p>
          <a:p>
            <a:endParaRPr lang="en-US" dirty="0"/>
          </a:p>
        </p:txBody>
      </p:sp>
      <p:sp>
        <p:nvSpPr>
          <p:cNvPr id="5" name="Rectangle 4">
            <a:extLst>
              <a:ext uri="{FF2B5EF4-FFF2-40B4-BE49-F238E27FC236}">
                <a16:creationId xmlns:a16="http://schemas.microsoft.com/office/drawing/2014/main" id="{EECCDEE1-6C2B-4E10-90EF-D5DFDF8C90E5}"/>
              </a:ext>
            </a:extLst>
          </p:cNvPr>
          <p:cNvSpPr>
            <a:spLocks noChangeArrowheads="1"/>
          </p:cNvSpPr>
          <p:nvPr/>
        </p:nvSpPr>
        <p:spPr bwMode="auto">
          <a:xfrm>
            <a:off x="457200" y="2381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27C3950D-D9A7-4DE9-B23F-88A2298FDDF0}"/>
              </a:ext>
            </a:extLst>
          </p:cNvPr>
          <p:cNvPicPr>
            <a:picLocks noChangeAspect="1"/>
          </p:cNvPicPr>
          <p:nvPr/>
        </p:nvPicPr>
        <p:blipFill>
          <a:blip r:embed="rId3"/>
          <a:stretch>
            <a:fillRect/>
          </a:stretch>
        </p:blipFill>
        <p:spPr>
          <a:xfrm>
            <a:off x="2913165" y="2765541"/>
            <a:ext cx="4730808" cy="3884315"/>
          </a:xfrm>
          <a:prstGeom prst="rect">
            <a:avLst/>
          </a:prstGeom>
        </p:spPr>
      </p:pic>
      <p:sp>
        <p:nvSpPr>
          <p:cNvPr id="4" name="Date Placeholder 3"/>
          <p:cNvSpPr>
            <a:spLocks noGrp="1"/>
          </p:cNvSpPr>
          <p:nvPr>
            <p:ph type="dt" sz="half" idx="15"/>
          </p:nvPr>
        </p:nvSpPr>
        <p:spPr/>
        <p:txBody>
          <a:bodyPr/>
          <a:lstStyle/>
          <a:p>
            <a:pPr indent="-3657600"/>
            <a:r>
              <a:rPr lang="en-US"/>
              <a:t>01.17.2019</a:t>
            </a:r>
          </a:p>
        </p:txBody>
      </p:sp>
      <p:sp>
        <p:nvSpPr>
          <p:cNvPr id="6" name="Footer Placeholder 5"/>
          <p:cNvSpPr>
            <a:spLocks noGrp="1"/>
          </p:cNvSpPr>
          <p:nvPr>
            <p:ph type="ftr" sz="quarter" idx="16"/>
          </p:nvPr>
        </p:nvSpPr>
        <p:spPr/>
        <p:txBody>
          <a:bodyPr/>
          <a:lstStyle/>
          <a:p>
            <a:r>
              <a:rPr lang="en-US"/>
              <a:t>Provider Cerner Education Session 2 </a:t>
            </a:r>
          </a:p>
        </p:txBody>
      </p:sp>
      <p:sp>
        <p:nvSpPr>
          <p:cNvPr id="8" name="Slide Number Placeholder 7"/>
          <p:cNvSpPr>
            <a:spLocks noGrp="1"/>
          </p:cNvSpPr>
          <p:nvPr>
            <p:ph type="sldNum" sz="quarter" idx="17"/>
          </p:nvPr>
        </p:nvSpPr>
        <p:spPr/>
        <p:txBody>
          <a:bodyPr/>
          <a:lstStyle/>
          <a:p>
            <a:fld id="{63DCA5C9-2E11-4C67-86EB-AE1DE127DC64}" type="slidenum">
              <a:rPr lang="en-US" smtClean="0"/>
              <a:pPr/>
              <a:t>22</a:t>
            </a:fld>
            <a:endParaRPr lang="en-US"/>
          </a:p>
        </p:txBody>
      </p:sp>
    </p:spTree>
    <p:extLst>
      <p:ext uri="{BB962C8B-B14F-4D97-AF65-F5344CB8AC3E}">
        <p14:creationId xmlns:p14="http://schemas.microsoft.com/office/powerpoint/2010/main" val="313265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03BB-E05A-49C8-A37F-EC4C886DC29C}"/>
              </a:ext>
            </a:extLst>
          </p:cNvPr>
          <p:cNvSpPr>
            <a:spLocks noGrp="1"/>
          </p:cNvSpPr>
          <p:nvPr>
            <p:ph type="title"/>
          </p:nvPr>
        </p:nvSpPr>
        <p:spPr/>
        <p:txBody>
          <a:bodyPr/>
          <a:lstStyle/>
          <a:p>
            <a:r>
              <a:rPr lang="en-US" dirty="0"/>
              <a:t>Message Journal</a:t>
            </a:r>
          </a:p>
        </p:txBody>
      </p:sp>
      <p:sp>
        <p:nvSpPr>
          <p:cNvPr id="3" name="Content Placeholder 2">
            <a:extLst>
              <a:ext uri="{FF2B5EF4-FFF2-40B4-BE49-F238E27FC236}">
                <a16:creationId xmlns:a16="http://schemas.microsoft.com/office/drawing/2014/main" id="{A02B900C-D001-43AA-ABF6-ADA63D3105C6}"/>
              </a:ext>
            </a:extLst>
          </p:cNvPr>
          <p:cNvSpPr>
            <a:spLocks noGrp="1"/>
          </p:cNvSpPr>
          <p:nvPr>
            <p:ph sz="quarter" idx="14"/>
          </p:nvPr>
        </p:nvSpPr>
        <p:spPr>
          <a:xfrm>
            <a:off x="583218" y="1856231"/>
            <a:ext cx="9836115" cy="3749869"/>
          </a:xfrm>
        </p:spPr>
        <p:txBody>
          <a:bodyPr/>
          <a:lstStyle/>
          <a:p>
            <a:endParaRPr lang="en-US" dirty="0"/>
          </a:p>
          <a:p>
            <a:r>
              <a:rPr lang="en-US" dirty="0"/>
              <a:t>The </a:t>
            </a:r>
            <a:r>
              <a:rPr lang="en-US" b="1" dirty="0"/>
              <a:t>message Journal</a:t>
            </a:r>
            <a:r>
              <a:rPr lang="en-US" dirty="0"/>
              <a:t> can be used to determine if a message already exists in a patient’s chart, or can </a:t>
            </a:r>
            <a:r>
              <a:rPr lang="en-US" b="1" dirty="0"/>
              <a:t>track responses on a message stream.</a:t>
            </a:r>
          </a:p>
          <a:p>
            <a:endParaRPr lang="en-US" b="1" dirty="0"/>
          </a:p>
          <a:p>
            <a:endParaRPr lang="en-US" dirty="0"/>
          </a:p>
          <a:p>
            <a:pPr marL="0" indent="0">
              <a:buNone/>
            </a:pPr>
            <a:endParaRPr lang="en-US" dirty="0"/>
          </a:p>
        </p:txBody>
      </p:sp>
      <p:pic>
        <p:nvPicPr>
          <p:cNvPr id="4" name="Picture 3">
            <a:extLst>
              <a:ext uri="{FF2B5EF4-FFF2-40B4-BE49-F238E27FC236}">
                <a16:creationId xmlns:a16="http://schemas.microsoft.com/office/drawing/2014/main" id="{807E5B04-1FC7-45A9-8471-CD491B7272E2}"/>
              </a:ext>
            </a:extLst>
          </p:cNvPr>
          <p:cNvPicPr>
            <a:picLocks noChangeAspect="1"/>
          </p:cNvPicPr>
          <p:nvPr/>
        </p:nvPicPr>
        <p:blipFill>
          <a:blip r:embed="rId2"/>
          <a:stretch>
            <a:fillRect/>
          </a:stretch>
        </p:blipFill>
        <p:spPr>
          <a:xfrm>
            <a:off x="908225" y="1495246"/>
            <a:ext cx="9091831" cy="665078"/>
          </a:xfrm>
          <a:prstGeom prst="rect">
            <a:avLst/>
          </a:prstGeom>
        </p:spPr>
      </p:pic>
      <p:pic>
        <p:nvPicPr>
          <p:cNvPr id="5" name="Picture 4">
            <a:extLst>
              <a:ext uri="{FF2B5EF4-FFF2-40B4-BE49-F238E27FC236}">
                <a16:creationId xmlns:a16="http://schemas.microsoft.com/office/drawing/2014/main" id="{F05FB59D-2137-4772-9706-D5A51C9F672C}"/>
              </a:ext>
            </a:extLst>
          </p:cNvPr>
          <p:cNvPicPr>
            <a:picLocks noChangeAspect="1"/>
          </p:cNvPicPr>
          <p:nvPr/>
        </p:nvPicPr>
        <p:blipFill>
          <a:blip r:embed="rId3"/>
          <a:stretch>
            <a:fillRect/>
          </a:stretch>
        </p:blipFill>
        <p:spPr>
          <a:xfrm>
            <a:off x="1833207" y="3296916"/>
            <a:ext cx="7241865" cy="3082443"/>
          </a:xfrm>
          <a:prstGeom prst="rect">
            <a:avLst/>
          </a:prstGeom>
        </p:spPr>
      </p:pic>
      <p:sp>
        <p:nvSpPr>
          <p:cNvPr id="6" name="Date Placeholder 5"/>
          <p:cNvSpPr>
            <a:spLocks noGrp="1"/>
          </p:cNvSpPr>
          <p:nvPr>
            <p:ph type="dt" sz="half" idx="15"/>
          </p:nvPr>
        </p:nvSpPr>
        <p:spPr/>
        <p:txBody>
          <a:bodyPr/>
          <a:lstStyle/>
          <a:p>
            <a:pPr indent="-3657600"/>
            <a:r>
              <a:rPr lang="en-US"/>
              <a:t>01.17.2019</a:t>
            </a:r>
          </a:p>
        </p:txBody>
      </p:sp>
      <p:sp>
        <p:nvSpPr>
          <p:cNvPr id="7" name="Footer Placeholder 6"/>
          <p:cNvSpPr>
            <a:spLocks noGrp="1"/>
          </p:cNvSpPr>
          <p:nvPr>
            <p:ph type="ftr" sz="quarter" idx="16"/>
          </p:nvPr>
        </p:nvSpPr>
        <p:spPr/>
        <p:txBody>
          <a:bodyPr/>
          <a:lstStyle/>
          <a:p>
            <a:r>
              <a:rPr lang="en-US"/>
              <a:t>Provider Cerner Education Session 2 </a:t>
            </a:r>
          </a:p>
        </p:txBody>
      </p:sp>
      <p:sp>
        <p:nvSpPr>
          <p:cNvPr id="8" name="Slide Number Placeholder 7"/>
          <p:cNvSpPr>
            <a:spLocks noGrp="1"/>
          </p:cNvSpPr>
          <p:nvPr>
            <p:ph type="sldNum" sz="quarter" idx="17"/>
          </p:nvPr>
        </p:nvSpPr>
        <p:spPr/>
        <p:txBody>
          <a:bodyPr/>
          <a:lstStyle/>
          <a:p>
            <a:fld id="{63DCA5C9-2E11-4C67-86EB-AE1DE127DC64}" type="slidenum">
              <a:rPr lang="en-US" smtClean="0"/>
              <a:pPr/>
              <a:t>23</a:t>
            </a:fld>
            <a:endParaRPr lang="en-US"/>
          </a:p>
        </p:txBody>
      </p:sp>
    </p:spTree>
    <p:extLst>
      <p:ext uri="{BB962C8B-B14F-4D97-AF65-F5344CB8AC3E}">
        <p14:creationId xmlns:p14="http://schemas.microsoft.com/office/powerpoint/2010/main" val="1415425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FAA33-D511-4863-A3FE-D12C657B4831}"/>
              </a:ext>
            </a:extLst>
          </p:cNvPr>
          <p:cNvSpPr>
            <a:spLocks noGrp="1"/>
          </p:cNvSpPr>
          <p:nvPr>
            <p:ph type="title"/>
          </p:nvPr>
        </p:nvSpPr>
        <p:spPr/>
        <p:txBody>
          <a:bodyPr/>
          <a:lstStyle/>
          <a:p>
            <a:r>
              <a:rPr lang="en-US" dirty="0"/>
              <a:t>Message Journal</a:t>
            </a:r>
          </a:p>
        </p:txBody>
      </p:sp>
      <p:sp>
        <p:nvSpPr>
          <p:cNvPr id="3" name="Content Placeholder 2">
            <a:extLst>
              <a:ext uri="{FF2B5EF4-FFF2-40B4-BE49-F238E27FC236}">
                <a16:creationId xmlns:a16="http://schemas.microsoft.com/office/drawing/2014/main" id="{16541AB6-4B11-411B-8A14-F902203A72BE}"/>
              </a:ext>
            </a:extLst>
          </p:cNvPr>
          <p:cNvSpPr>
            <a:spLocks noGrp="1"/>
          </p:cNvSpPr>
          <p:nvPr>
            <p:ph sz="quarter" idx="14"/>
          </p:nvPr>
        </p:nvSpPr>
        <p:spPr>
          <a:xfrm>
            <a:off x="488949" y="1563624"/>
            <a:ext cx="10177145" cy="3738522"/>
          </a:xfrm>
        </p:spPr>
        <p:txBody>
          <a:bodyPr/>
          <a:lstStyle/>
          <a:p>
            <a:r>
              <a:rPr lang="en-US" dirty="0"/>
              <a:t>When in a message, the message journal shows existing message streams within the patient’s chart available for review:</a:t>
            </a:r>
          </a:p>
          <a:p>
            <a:pPr marL="0" indent="0">
              <a:buNone/>
            </a:pPr>
            <a:endParaRPr lang="en-US" dirty="0"/>
          </a:p>
        </p:txBody>
      </p:sp>
      <p:pic>
        <p:nvPicPr>
          <p:cNvPr id="4" name="Picture 3">
            <a:extLst>
              <a:ext uri="{FF2B5EF4-FFF2-40B4-BE49-F238E27FC236}">
                <a16:creationId xmlns:a16="http://schemas.microsoft.com/office/drawing/2014/main" id="{E87B4EE2-9408-4D8F-881B-3B1179E29B44}"/>
              </a:ext>
            </a:extLst>
          </p:cNvPr>
          <p:cNvPicPr>
            <a:picLocks noChangeAspect="1"/>
          </p:cNvPicPr>
          <p:nvPr/>
        </p:nvPicPr>
        <p:blipFill>
          <a:blip r:embed="rId2"/>
          <a:stretch>
            <a:fillRect/>
          </a:stretch>
        </p:blipFill>
        <p:spPr>
          <a:xfrm>
            <a:off x="2051955" y="2340621"/>
            <a:ext cx="7093315" cy="4026107"/>
          </a:xfrm>
          <a:prstGeom prst="rect">
            <a:avLst/>
          </a:prstGeom>
        </p:spPr>
      </p:pic>
      <p:sp>
        <p:nvSpPr>
          <p:cNvPr id="5" name="Date Placeholder 4"/>
          <p:cNvSpPr>
            <a:spLocks noGrp="1"/>
          </p:cNvSpPr>
          <p:nvPr>
            <p:ph type="dt" sz="half" idx="15"/>
          </p:nvPr>
        </p:nvSpPr>
        <p:spPr/>
        <p:txBody>
          <a:bodyPr/>
          <a:lstStyle/>
          <a:p>
            <a:pPr indent="-3657600"/>
            <a:r>
              <a:rPr lang="en-US"/>
              <a:t>01.17.2019</a:t>
            </a:r>
          </a:p>
        </p:txBody>
      </p:sp>
      <p:sp>
        <p:nvSpPr>
          <p:cNvPr id="6" name="Footer Placeholder 5"/>
          <p:cNvSpPr>
            <a:spLocks noGrp="1"/>
          </p:cNvSpPr>
          <p:nvPr>
            <p:ph type="ftr" sz="quarter" idx="16"/>
          </p:nvPr>
        </p:nvSpPr>
        <p:spPr/>
        <p:txBody>
          <a:bodyPr/>
          <a:lstStyle/>
          <a:p>
            <a:r>
              <a:rPr lang="en-US"/>
              <a:t>Provider Cerner Education Session 2 </a:t>
            </a:r>
          </a:p>
        </p:txBody>
      </p:sp>
      <p:sp>
        <p:nvSpPr>
          <p:cNvPr id="7" name="Slide Number Placeholder 6"/>
          <p:cNvSpPr>
            <a:spLocks noGrp="1"/>
          </p:cNvSpPr>
          <p:nvPr>
            <p:ph type="sldNum" sz="quarter" idx="17"/>
          </p:nvPr>
        </p:nvSpPr>
        <p:spPr/>
        <p:txBody>
          <a:bodyPr/>
          <a:lstStyle/>
          <a:p>
            <a:fld id="{63DCA5C9-2E11-4C67-86EB-AE1DE127DC64}" type="slidenum">
              <a:rPr lang="en-US" smtClean="0"/>
              <a:pPr/>
              <a:t>24</a:t>
            </a:fld>
            <a:endParaRPr lang="en-US"/>
          </a:p>
        </p:txBody>
      </p:sp>
    </p:spTree>
    <p:extLst>
      <p:ext uri="{BB962C8B-B14F-4D97-AF65-F5344CB8AC3E}">
        <p14:creationId xmlns:p14="http://schemas.microsoft.com/office/powerpoint/2010/main" val="1527234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F49CC-ED78-4CF8-8DAF-AF93E10652C3}"/>
              </a:ext>
            </a:extLst>
          </p:cNvPr>
          <p:cNvSpPr>
            <a:spLocks noGrp="1"/>
          </p:cNvSpPr>
          <p:nvPr>
            <p:ph type="title"/>
          </p:nvPr>
        </p:nvSpPr>
        <p:spPr/>
        <p:txBody>
          <a:bodyPr/>
          <a:lstStyle/>
          <a:p>
            <a:r>
              <a:rPr lang="en-US" dirty="0"/>
              <a:t>What if additional content needs to be added to a chart document without access?</a:t>
            </a:r>
          </a:p>
        </p:txBody>
      </p:sp>
      <p:sp>
        <p:nvSpPr>
          <p:cNvPr id="3" name="Content Placeholder 2">
            <a:extLst>
              <a:ext uri="{FF2B5EF4-FFF2-40B4-BE49-F238E27FC236}">
                <a16:creationId xmlns:a16="http://schemas.microsoft.com/office/drawing/2014/main" id="{D80FBE09-8128-4E86-81EE-436F43493D1D}"/>
              </a:ext>
            </a:extLst>
          </p:cNvPr>
          <p:cNvSpPr>
            <a:spLocks noGrp="1"/>
          </p:cNvSpPr>
          <p:nvPr>
            <p:ph sz="quarter" idx="14"/>
          </p:nvPr>
        </p:nvSpPr>
        <p:spPr>
          <a:xfrm>
            <a:off x="790608" y="1653913"/>
            <a:ext cx="8993471" cy="3886200"/>
          </a:xfrm>
        </p:spPr>
        <p:txBody>
          <a:bodyPr/>
          <a:lstStyle/>
          <a:p>
            <a:r>
              <a:rPr lang="en-US" dirty="0"/>
              <a:t>Whenever possible, </a:t>
            </a:r>
            <a:r>
              <a:rPr lang="en-US" b="1" dirty="0"/>
              <a:t>staff to start a new message.</a:t>
            </a:r>
          </a:p>
          <a:p>
            <a:r>
              <a:rPr lang="en-US" dirty="0"/>
              <a:t>If this is not feasible, </a:t>
            </a:r>
            <a:r>
              <a:rPr lang="en-US" b="1" dirty="0"/>
              <a:t>staff can modify and forward chart documents</a:t>
            </a:r>
            <a:r>
              <a:rPr lang="en-US" dirty="0"/>
              <a:t>, but this will be sent to the </a:t>
            </a:r>
            <a:r>
              <a:rPr lang="en-US" b="1" dirty="0"/>
              <a:t>documents </a:t>
            </a:r>
            <a:r>
              <a:rPr lang="en-US" dirty="0"/>
              <a:t>of message center.  </a:t>
            </a:r>
          </a:p>
          <a:p>
            <a:endParaRPr lang="en-US" dirty="0"/>
          </a:p>
          <a:p>
            <a:endParaRPr lang="en-US" dirty="0"/>
          </a:p>
        </p:txBody>
      </p:sp>
      <p:pic>
        <p:nvPicPr>
          <p:cNvPr id="5" name="Picture 4">
            <a:extLst>
              <a:ext uri="{FF2B5EF4-FFF2-40B4-BE49-F238E27FC236}">
                <a16:creationId xmlns:a16="http://schemas.microsoft.com/office/drawing/2014/main" id="{9F96A22E-563C-4D4B-BFEA-B52DD85C6F40}"/>
              </a:ext>
            </a:extLst>
          </p:cNvPr>
          <p:cNvPicPr>
            <a:picLocks noChangeAspect="1"/>
          </p:cNvPicPr>
          <p:nvPr/>
        </p:nvPicPr>
        <p:blipFill>
          <a:blip r:embed="rId3"/>
          <a:stretch>
            <a:fillRect/>
          </a:stretch>
        </p:blipFill>
        <p:spPr>
          <a:xfrm>
            <a:off x="790609" y="2953512"/>
            <a:ext cx="6600877" cy="2982074"/>
          </a:xfrm>
          <a:prstGeom prst="rect">
            <a:avLst/>
          </a:prstGeom>
        </p:spPr>
      </p:pic>
      <p:pic>
        <p:nvPicPr>
          <p:cNvPr id="6" name="Picture 5">
            <a:extLst>
              <a:ext uri="{FF2B5EF4-FFF2-40B4-BE49-F238E27FC236}">
                <a16:creationId xmlns:a16="http://schemas.microsoft.com/office/drawing/2014/main" id="{BAA8A01C-49B9-4CB4-9A08-8EF5BCBB11A7}"/>
              </a:ext>
            </a:extLst>
          </p:cNvPr>
          <p:cNvPicPr>
            <a:picLocks noChangeAspect="1"/>
          </p:cNvPicPr>
          <p:nvPr/>
        </p:nvPicPr>
        <p:blipFill>
          <a:blip r:embed="rId4"/>
          <a:stretch>
            <a:fillRect/>
          </a:stretch>
        </p:blipFill>
        <p:spPr>
          <a:xfrm>
            <a:off x="4091047" y="4045277"/>
            <a:ext cx="7390641" cy="1147865"/>
          </a:xfrm>
          <a:prstGeom prst="rect">
            <a:avLst/>
          </a:prstGeom>
        </p:spPr>
      </p:pic>
      <p:pic>
        <p:nvPicPr>
          <p:cNvPr id="7" name="Picture 6">
            <a:extLst>
              <a:ext uri="{FF2B5EF4-FFF2-40B4-BE49-F238E27FC236}">
                <a16:creationId xmlns:a16="http://schemas.microsoft.com/office/drawing/2014/main" id="{E7C9C7F0-B7D3-4868-A32D-FE95E37EF938}"/>
              </a:ext>
            </a:extLst>
          </p:cNvPr>
          <p:cNvPicPr>
            <a:picLocks noChangeAspect="1"/>
          </p:cNvPicPr>
          <p:nvPr/>
        </p:nvPicPr>
        <p:blipFill>
          <a:blip r:embed="rId5"/>
          <a:stretch>
            <a:fillRect/>
          </a:stretch>
        </p:blipFill>
        <p:spPr>
          <a:xfrm>
            <a:off x="6642325" y="4662793"/>
            <a:ext cx="2914800" cy="1592432"/>
          </a:xfrm>
          <a:prstGeom prst="rect">
            <a:avLst/>
          </a:prstGeom>
        </p:spPr>
      </p:pic>
      <p:sp>
        <p:nvSpPr>
          <p:cNvPr id="4" name="Date Placeholder 3"/>
          <p:cNvSpPr>
            <a:spLocks noGrp="1"/>
          </p:cNvSpPr>
          <p:nvPr>
            <p:ph type="dt" sz="half" idx="15"/>
          </p:nvPr>
        </p:nvSpPr>
        <p:spPr/>
        <p:txBody>
          <a:bodyPr/>
          <a:lstStyle/>
          <a:p>
            <a:pPr indent="-3657600"/>
            <a:r>
              <a:rPr lang="en-US"/>
              <a:t>01.17.2019</a:t>
            </a:r>
          </a:p>
        </p:txBody>
      </p:sp>
      <p:sp>
        <p:nvSpPr>
          <p:cNvPr id="8" name="Footer Placeholder 7"/>
          <p:cNvSpPr>
            <a:spLocks noGrp="1"/>
          </p:cNvSpPr>
          <p:nvPr>
            <p:ph type="ftr" sz="quarter" idx="16"/>
          </p:nvPr>
        </p:nvSpPr>
        <p:spPr/>
        <p:txBody>
          <a:bodyPr/>
          <a:lstStyle/>
          <a:p>
            <a:r>
              <a:rPr lang="en-US"/>
              <a:t>Provider Cerner Education Session 2 </a:t>
            </a:r>
          </a:p>
        </p:txBody>
      </p:sp>
      <p:sp>
        <p:nvSpPr>
          <p:cNvPr id="9" name="Slide Number Placeholder 8"/>
          <p:cNvSpPr>
            <a:spLocks noGrp="1"/>
          </p:cNvSpPr>
          <p:nvPr>
            <p:ph type="sldNum" sz="quarter" idx="17"/>
          </p:nvPr>
        </p:nvSpPr>
        <p:spPr/>
        <p:txBody>
          <a:bodyPr/>
          <a:lstStyle/>
          <a:p>
            <a:fld id="{63DCA5C9-2E11-4C67-86EB-AE1DE127DC64}" type="slidenum">
              <a:rPr lang="en-US" smtClean="0"/>
              <a:pPr/>
              <a:t>25</a:t>
            </a:fld>
            <a:endParaRPr lang="en-US"/>
          </a:p>
        </p:txBody>
      </p:sp>
    </p:spTree>
    <p:extLst>
      <p:ext uri="{BB962C8B-B14F-4D97-AF65-F5344CB8AC3E}">
        <p14:creationId xmlns:p14="http://schemas.microsoft.com/office/powerpoint/2010/main" val="1457899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Reminders:</a:t>
            </a:r>
          </a:p>
        </p:txBody>
      </p:sp>
      <p:sp>
        <p:nvSpPr>
          <p:cNvPr id="4" name="Content Placeholder 3"/>
          <p:cNvSpPr>
            <a:spLocks noGrp="1"/>
          </p:cNvSpPr>
          <p:nvPr>
            <p:ph sz="quarter" idx="15"/>
          </p:nvPr>
        </p:nvSpPr>
        <p:spPr>
          <a:xfrm>
            <a:off x="484715" y="2240694"/>
            <a:ext cx="4315885" cy="3886200"/>
          </a:xfrm>
        </p:spPr>
        <p:txBody>
          <a:bodyPr>
            <a:normAutofit lnSpcReduction="10000"/>
          </a:bodyPr>
          <a:lstStyle/>
          <a:p>
            <a:pPr lvl="2"/>
            <a:r>
              <a:rPr lang="en-US" dirty="0"/>
              <a:t>Designed to be used as </a:t>
            </a:r>
            <a:r>
              <a:rPr lang="en-US" b="1" dirty="0"/>
              <a:t>electronic prompts for patient care</a:t>
            </a:r>
            <a:r>
              <a:rPr lang="en-US" dirty="0"/>
              <a:t> or for </a:t>
            </a:r>
            <a:r>
              <a:rPr lang="en-US" b="1" dirty="0"/>
              <a:t>chart notification of completed activities. </a:t>
            </a:r>
          </a:p>
          <a:p>
            <a:pPr lvl="2"/>
            <a:r>
              <a:rPr lang="en-US" dirty="0"/>
              <a:t>Launchable from the </a:t>
            </a:r>
            <a:r>
              <a:rPr lang="en-US" b="1" dirty="0"/>
              <a:t>reminders component </a:t>
            </a:r>
            <a:r>
              <a:rPr lang="en-US" dirty="0"/>
              <a:t>or from </a:t>
            </a:r>
            <a:r>
              <a:rPr lang="en-US" b="1" dirty="0"/>
              <a:t>the Message Center. </a:t>
            </a:r>
            <a:endParaRPr lang="en-US" dirty="0"/>
          </a:p>
          <a:p>
            <a:pPr lvl="2"/>
            <a:r>
              <a:rPr lang="en-US" b="1" dirty="0"/>
              <a:t>Adjustable</a:t>
            </a:r>
            <a:r>
              <a:rPr lang="en-US" dirty="0"/>
              <a:t> </a:t>
            </a:r>
            <a:r>
              <a:rPr lang="en-US" b="1" dirty="0"/>
              <a:t>date</a:t>
            </a:r>
            <a:r>
              <a:rPr lang="en-US" dirty="0"/>
              <a:t> and </a:t>
            </a:r>
            <a:r>
              <a:rPr lang="en-US" b="1" dirty="0"/>
              <a:t>adjustable time </a:t>
            </a:r>
            <a:r>
              <a:rPr lang="en-US" dirty="0"/>
              <a:t>when due</a:t>
            </a:r>
            <a:r>
              <a:rPr lang="en-US" b="1" dirty="0"/>
              <a:t>. </a:t>
            </a:r>
            <a:endParaRPr lang="en-US" dirty="0"/>
          </a:p>
          <a:p>
            <a:pPr lvl="2"/>
            <a:r>
              <a:rPr lang="en-US" dirty="0"/>
              <a:t>Default </a:t>
            </a:r>
            <a:r>
              <a:rPr lang="en-US" b="1" dirty="0"/>
              <a:t>reminder </a:t>
            </a:r>
            <a:r>
              <a:rPr lang="en-US" dirty="0"/>
              <a:t>is to the </a:t>
            </a:r>
            <a:r>
              <a:rPr lang="en-US" b="1" dirty="0"/>
              <a:t>recipient’s inbox (</a:t>
            </a:r>
            <a:r>
              <a:rPr lang="en-US" dirty="0"/>
              <a:t>message center).</a:t>
            </a:r>
            <a:endParaRPr lang="en-US" b="1" dirty="0"/>
          </a:p>
          <a:p>
            <a:pPr lvl="2"/>
            <a:r>
              <a:rPr lang="en-US" dirty="0"/>
              <a:t>Can also create within the chart as a pop-up</a:t>
            </a:r>
            <a:r>
              <a:rPr lang="en-US" b="1" dirty="0"/>
              <a:t>.</a:t>
            </a:r>
          </a:p>
          <a:p>
            <a:pPr lvl="2"/>
            <a:endParaRPr lang="en-US" b="1" dirty="0"/>
          </a:p>
          <a:p>
            <a:pPr marL="0" lvl="2" indent="0" algn="ctr">
              <a:buNone/>
            </a:pPr>
            <a:r>
              <a:rPr lang="en-US" dirty="0"/>
              <a:t>  </a:t>
            </a:r>
            <a:r>
              <a:rPr lang="en-US" b="1" dirty="0"/>
              <a:t>Demo</a:t>
            </a:r>
            <a:r>
              <a:rPr lang="en-US" dirty="0"/>
              <a:t>:</a:t>
            </a:r>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sp>
        <p:nvSpPr>
          <p:cNvPr id="7" name="Slide Number Placeholder 6"/>
          <p:cNvSpPr>
            <a:spLocks noGrp="1"/>
          </p:cNvSpPr>
          <p:nvPr>
            <p:ph type="sldNum" sz="quarter" idx="18"/>
          </p:nvPr>
        </p:nvSpPr>
        <p:spPr/>
        <p:txBody>
          <a:bodyPr/>
          <a:lstStyle/>
          <a:p>
            <a:fld id="{63DCA5C9-2E11-4C67-86EB-AE1DE127DC64}" type="slidenum">
              <a:rPr lang="en-US" smtClean="0"/>
              <a:pPr/>
              <a:t>26</a:t>
            </a:fld>
            <a:endParaRPr lang="en-US"/>
          </a:p>
        </p:txBody>
      </p:sp>
      <p:pic>
        <p:nvPicPr>
          <p:cNvPr id="8" name="Content Placeholder 7" descr="A screenshot of a cell phone&#10;&#10;Description generated with very high confidence">
            <a:extLst>
              <a:ext uri="{FF2B5EF4-FFF2-40B4-BE49-F238E27FC236}">
                <a16:creationId xmlns:a16="http://schemas.microsoft.com/office/drawing/2014/main" id="{40F4403D-C2B2-416B-B7CF-94E33C3FB14A}"/>
              </a:ext>
            </a:extLst>
          </p:cNvPr>
          <p:cNvPicPr>
            <a:picLocks noGrp="1" noChangeAspect="1"/>
          </p:cNvPicPr>
          <p:nvPr>
            <p:ph sz="quarter" idx="14"/>
          </p:nvPr>
        </p:nvPicPr>
        <p:blipFill>
          <a:blip r:embed="rId2"/>
          <a:stretch>
            <a:fillRect/>
          </a:stretch>
        </p:blipFill>
        <p:spPr>
          <a:xfrm>
            <a:off x="5370217" y="4370708"/>
            <a:ext cx="6474270" cy="1627383"/>
          </a:xfrm>
          <a:prstGeom prst="rect">
            <a:avLst/>
          </a:prstGeom>
        </p:spPr>
      </p:pic>
      <p:pic>
        <p:nvPicPr>
          <p:cNvPr id="3" name="Picture 2">
            <a:extLst>
              <a:ext uri="{FF2B5EF4-FFF2-40B4-BE49-F238E27FC236}">
                <a16:creationId xmlns:a16="http://schemas.microsoft.com/office/drawing/2014/main" id="{B5C1D2CC-84FC-49D0-BAE1-596495E7AFF9}"/>
              </a:ext>
            </a:extLst>
          </p:cNvPr>
          <p:cNvPicPr>
            <a:picLocks noChangeAspect="1"/>
          </p:cNvPicPr>
          <p:nvPr/>
        </p:nvPicPr>
        <p:blipFill>
          <a:blip r:embed="rId3"/>
          <a:stretch>
            <a:fillRect/>
          </a:stretch>
        </p:blipFill>
        <p:spPr>
          <a:xfrm>
            <a:off x="5168852" y="1808440"/>
            <a:ext cx="1854295" cy="2000353"/>
          </a:xfrm>
          <a:prstGeom prst="rect">
            <a:avLst/>
          </a:prstGeom>
        </p:spPr>
      </p:pic>
      <p:sp>
        <p:nvSpPr>
          <p:cNvPr id="9" name="Callout: Line with Accent Bar 8">
            <a:extLst>
              <a:ext uri="{FF2B5EF4-FFF2-40B4-BE49-F238E27FC236}">
                <a16:creationId xmlns:a16="http://schemas.microsoft.com/office/drawing/2014/main" id="{D5E790CE-A0EE-4D40-80AE-366860C0F85D}"/>
              </a:ext>
            </a:extLst>
          </p:cNvPr>
          <p:cNvSpPr/>
          <p:nvPr/>
        </p:nvSpPr>
        <p:spPr>
          <a:xfrm>
            <a:off x="6827520" y="914835"/>
            <a:ext cx="2370268" cy="1247452"/>
          </a:xfrm>
          <a:prstGeom prst="accentCallout1">
            <a:avLst>
              <a:gd name="adj1" fmla="val 18750"/>
              <a:gd name="adj2" fmla="val -8333"/>
              <a:gd name="adj3" fmla="val 136117"/>
              <a:gd name="adj4" fmla="val -42980"/>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Both launch a reminder message</a:t>
            </a:r>
          </a:p>
        </p:txBody>
      </p:sp>
      <p:cxnSp>
        <p:nvCxnSpPr>
          <p:cNvPr id="11" name="Straight Connector 10">
            <a:extLst>
              <a:ext uri="{FF2B5EF4-FFF2-40B4-BE49-F238E27FC236}">
                <a16:creationId xmlns:a16="http://schemas.microsoft.com/office/drawing/2014/main" id="{4A9DB260-55AF-40C7-B191-6DFAB3275639}"/>
              </a:ext>
            </a:extLst>
          </p:cNvPr>
          <p:cNvCxnSpPr>
            <a:cxnSpLocks/>
          </p:cNvCxnSpPr>
          <p:nvPr/>
        </p:nvCxnSpPr>
        <p:spPr>
          <a:xfrm>
            <a:off x="9262334" y="1108038"/>
            <a:ext cx="1000461" cy="1537126"/>
          </a:xfrm>
          <a:prstGeom prst="line">
            <a:avLst/>
          </a:prstGeom>
        </p:spPr>
        <p:style>
          <a:lnRef idx="1">
            <a:schemeClr val="dk1"/>
          </a:lnRef>
          <a:fillRef idx="0">
            <a:schemeClr val="dk1"/>
          </a:fillRef>
          <a:effectRef idx="0">
            <a:schemeClr val="dk1"/>
          </a:effectRef>
          <a:fontRef idx="minor">
            <a:schemeClr val="tx1"/>
          </a:fontRef>
        </p:style>
      </p:cxnSp>
      <p:pic>
        <p:nvPicPr>
          <p:cNvPr id="12" name="Picture 11">
            <a:extLst>
              <a:ext uri="{FF2B5EF4-FFF2-40B4-BE49-F238E27FC236}">
                <a16:creationId xmlns:a16="http://schemas.microsoft.com/office/drawing/2014/main" id="{E615DDA5-D980-4C5F-A622-A92139BFC8B0}"/>
              </a:ext>
            </a:extLst>
          </p:cNvPr>
          <p:cNvPicPr>
            <a:picLocks noChangeAspect="1"/>
          </p:cNvPicPr>
          <p:nvPr/>
        </p:nvPicPr>
        <p:blipFill>
          <a:blip r:embed="rId4"/>
          <a:stretch>
            <a:fillRect/>
          </a:stretch>
        </p:blipFill>
        <p:spPr>
          <a:xfrm>
            <a:off x="7391399" y="2645164"/>
            <a:ext cx="4051242" cy="582713"/>
          </a:xfrm>
          <a:prstGeom prst="rect">
            <a:avLst/>
          </a:prstGeom>
        </p:spPr>
      </p:pic>
      <p:sp>
        <p:nvSpPr>
          <p:cNvPr id="14" name="Speech Bubble: Oval 13">
            <a:extLst>
              <a:ext uri="{FF2B5EF4-FFF2-40B4-BE49-F238E27FC236}">
                <a16:creationId xmlns:a16="http://schemas.microsoft.com/office/drawing/2014/main" id="{0E227B51-428F-4027-926D-D30622BCAE0E}"/>
              </a:ext>
            </a:extLst>
          </p:cNvPr>
          <p:cNvSpPr/>
          <p:nvPr/>
        </p:nvSpPr>
        <p:spPr>
          <a:xfrm>
            <a:off x="8659906" y="3429001"/>
            <a:ext cx="1463040" cy="1424584"/>
          </a:xfrm>
          <a:prstGeom prst="wedgeEllipse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Select if a chart pop-up or a message reminder</a:t>
            </a:r>
          </a:p>
        </p:txBody>
      </p:sp>
    </p:spTree>
    <p:extLst>
      <p:ext uri="{BB962C8B-B14F-4D97-AF65-F5344CB8AC3E}">
        <p14:creationId xmlns:p14="http://schemas.microsoft.com/office/powerpoint/2010/main" val="180412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5F295A4-CDFD-4967-ADB4-4A11C88F124F}"/>
              </a:ext>
            </a:extLst>
          </p:cNvPr>
          <p:cNvSpPr>
            <a:spLocks noGrp="1"/>
          </p:cNvSpPr>
          <p:nvPr>
            <p:ph type="title"/>
          </p:nvPr>
        </p:nvSpPr>
        <p:spPr/>
        <p:txBody>
          <a:bodyPr/>
          <a:lstStyle/>
          <a:p>
            <a:br>
              <a:rPr lang="en-US" dirty="0"/>
            </a:br>
            <a:br>
              <a:rPr lang="en-US" dirty="0"/>
            </a:br>
            <a:r>
              <a:rPr lang="en-US" dirty="0"/>
              <a:t>In-Between Encounter Workflow:</a:t>
            </a:r>
          </a:p>
        </p:txBody>
      </p:sp>
      <p:sp>
        <p:nvSpPr>
          <p:cNvPr id="5" name="Date Placeholder 4">
            <a:extLst>
              <a:ext uri="{FF2B5EF4-FFF2-40B4-BE49-F238E27FC236}">
                <a16:creationId xmlns:a16="http://schemas.microsoft.com/office/drawing/2014/main" id="{0F116097-61F9-4B85-AF91-F4946C390FFC}"/>
              </a:ext>
            </a:extLst>
          </p:cNvPr>
          <p:cNvSpPr>
            <a:spLocks noGrp="1"/>
          </p:cNvSpPr>
          <p:nvPr>
            <p:ph type="dt" sz="half" idx="10"/>
          </p:nvPr>
        </p:nvSpPr>
        <p:spPr/>
        <p:txBody>
          <a:bodyPr/>
          <a:lstStyle/>
          <a:p>
            <a:pPr indent="-3657600"/>
            <a:r>
              <a:rPr lang="en-US"/>
              <a:t>01.17.2019</a:t>
            </a:r>
          </a:p>
        </p:txBody>
      </p:sp>
      <p:sp>
        <p:nvSpPr>
          <p:cNvPr id="6" name="Footer Placeholder 5">
            <a:extLst>
              <a:ext uri="{FF2B5EF4-FFF2-40B4-BE49-F238E27FC236}">
                <a16:creationId xmlns:a16="http://schemas.microsoft.com/office/drawing/2014/main" id="{449382D6-F8E7-4462-9E13-F11EABDE6C39}"/>
              </a:ext>
            </a:extLst>
          </p:cNvPr>
          <p:cNvSpPr>
            <a:spLocks noGrp="1"/>
          </p:cNvSpPr>
          <p:nvPr>
            <p:ph type="ftr" sz="quarter" idx="11"/>
          </p:nvPr>
        </p:nvSpPr>
        <p:spPr/>
        <p:txBody>
          <a:bodyPr/>
          <a:lstStyle/>
          <a:p>
            <a:r>
              <a:rPr lang="en-US"/>
              <a:t>Provider Cerner Education Session 2 </a:t>
            </a:r>
          </a:p>
        </p:txBody>
      </p:sp>
      <p:sp>
        <p:nvSpPr>
          <p:cNvPr id="7" name="Slide Number Placeholder 6">
            <a:extLst>
              <a:ext uri="{FF2B5EF4-FFF2-40B4-BE49-F238E27FC236}">
                <a16:creationId xmlns:a16="http://schemas.microsoft.com/office/drawing/2014/main" id="{A236D1AC-83C2-484B-ADC5-F6E77D03CF16}"/>
              </a:ext>
            </a:extLst>
          </p:cNvPr>
          <p:cNvSpPr>
            <a:spLocks noGrp="1"/>
          </p:cNvSpPr>
          <p:nvPr>
            <p:ph type="sldNum" sz="quarter" idx="12"/>
          </p:nvPr>
        </p:nvSpPr>
        <p:spPr/>
        <p:txBody>
          <a:bodyPr/>
          <a:lstStyle/>
          <a:p>
            <a:fld id="{63DCA5C9-2E11-4C67-86EB-AE1DE127DC64}" type="slidenum">
              <a:rPr lang="en-US" smtClean="0"/>
              <a:pPr/>
              <a:t>27</a:t>
            </a:fld>
            <a:endParaRPr lang="en-US"/>
          </a:p>
        </p:txBody>
      </p:sp>
    </p:spTree>
    <p:extLst>
      <p:ext uri="{BB962C8B-B14F-4D97-AF65-F5344CB8AC3E}">
        <p14:creationId xmlns:p14="http://schemas.microsoft.com/office/powerpoint/2010/main" val="2984323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9BE2C99-7E28-4CCA-BB99-8843EBEDF5A1}"/>
              </a:ext>
            </a:extLst>
          </p:cNvPr>
          <p:cNvSpPr>
            <a:spLocks noGrp="1"/>
          </p:cNvSpPr>
          <p:nvPr>
            <p:ph type="title"/>
          </p:nvPr>
        </p:nvSpPr>
        <p:spPr>
          <a:xfrm>
            <a:off x="655320" y="365125"/>
            <a:ext cx="5120114" cy="1692794"/>
          </a:xfrm>
        </p:spPr>
        <p:txBody>
          <a:bodyPr vert="horz" lIns="91440" tIns="45720" rIns="91440" bIns="45720" rtlCol="0" anchor="ctr">
            <a:normAutofit/>
          </a:bodyPr>
          <a:lstStyle/>
          <a:p>
            <a:r>
              <a:rPr lang="en-US" sz="4400">
                <a:solidFill>
                  <a:schemeClr val="tx1"/>
                </a:solidFill>
                <a:latin typeface="+mj-lt"/>
              </a:rPr>
              <a:t>What is an in-between encounter?</a:t>
            </a:r>
          </a:p>
        </p:txBody>
      </p:sp>
      <p:sp>
        <p:nvSpPr>
          <p:cNvPr id="3" name="Date Placeholder 2">
            <a:extLst>
              <a:ext uri="{FF2B5EF4-FFF2-40B4-BE49-F238E27FC236}">
                <a16:creationId xmlns:a16="http://schemas.microsoft.com/office/drawing/2014/main" id="{570B3660-4203-466E-9185-04802C8DD229}"/>
              </a:ext>
            </a:extLst>
          </p:cNvPr>
          <p:cNvSpPr>
            <a:spLocks noGrp="1"/>
          </p:cNvSpPr>
          <p:nvPr>
            <p:ph type="dt" sz="half" idx="16"/>
          </p:nvPr>
        </p:nvSpPr>
        <p:spPr>
          <a:xfrm>
            <a:off x="655320" y="6037262"/>
            <a:ext cx="2743200" cy="365125"/>
          </a:xfrm>
        </p:spPr>
        <p:txBody>
          <a:bodyPr vert="horz" lIns="91440" tIns="45720" rIns="91440" bIns="45720" rtlCol="0" anchor="ctr">
            <a:normAutofit/>
          </a:bodyPr>
          <a:lstStyle/>
          <a:p>
            <a:pPr defTabSz="914400">
              <a:spcAft>
                <a:spcPts val="600"/>
              </a:spcAft>
              <a:defRPr/>
            </a:pPr>
            <a:r>
              <a:rPr lang="en-US" sz="1200">
                <a:solidFill>
                  <a:prstClr val="black">
                    <a:tint val="75000"/>
                  </a:prstClr>
                </a:solidFill>
                <a:latin typeface="Calibri" panose="020F0502020204030204"/>
              </a:rPr>
              <a:t>01.17.2019</a:t>
            </a:r>
          </a:p>
        </p:txBody>
      </p:sp>
      <p:sp>
        <p:nvSpPr>
          <p:cNvPr id="8" name="Content Placeholder 7">
            <a:extLst>
              <a:ext uri="{FF2B5EF4-FFF2-40B4-BE49-F238E27FC236}">
                <a16:creationId xmlns:a16="http://schemas.microsoft.com/office/drawing/2014/main" id="{D479471E-01A9-404C-A191-C1BD7B59336A}"/>
              </a:ext>
            </a:extLst>
          </p:cNvPr>
          <p:cNvSpPr>
            <a:spLocks noGrp="1"/>
          </p:cNvSpPr>
          <p:nvPr>
            <p:ph sz="quarter" idx="15"/>
          </p:nvPr>
        </p:nvSpPr>
        <p:spPr>
          <a:xfrm>
            <a:off x="655321" y="2575034"/>
            <a:ext cx="5120113" cy="3462228"/>
          </a:xfrm>
        </p:spPr>
        <p:txBody>
          <a:bodyPr vert="horz" lIns="91440" tIns="45720" rIns="91440" bIns="45720" rtlCol="0">
            <a:normAutofit/>
          </a:bodyPr>
          <a:lstStyle/>
          <a:p>
            <a:pPr marL="342900" indent="-228600">
              <a:lnSpc>
                <a:spcPct val="90000"/>
              </a:lnSpc>
              <a:buFont typeface="Arial" panose="020B0604020202020204" pitchFamily="34" charset="0"/>
              <a:buChar char="•"/>
            </a:pPr>
            <a:r>
              <a:rPr lang="en-US" sz="1800">
                <a:solidFill>
                  <a:schemeClr val="tx1"/>
                </a:solidFill>
              </a:rPr>
              <a:t>Cerner is encounter-based: Every potential action that could lead to an associated charge must be associated with an encounter.</a:t>
            </a:r>
          </a:p>
          <a:p>
            <a:pPr marL="342900" indent="-228600">
              <a:lnSpc>
                <a:spcPct val="90000"/>
              </a:lnSpc>
              <a:buFont typeface="Arial" panose="020B0604020202020204" pitchFamily="34" charset="0"/>
              <a:buChar char="•"/>
            </a:pPr>
            <a:r>
              <a:rPr lang="en-US" sz="1800">
                <a:solidFill>
                  <a:schemeClr val="tx1"/>
                </a:solidFill>
              </a:rPr>
              <a:t>This is a fundamental part of the system, and harkens back to it’s initial focus as a hospital-based product.  It is also associated with the way Cerner sends information to the right staff for further processing of work (referral coordination, pre-authoriazation, image scheduling, etc)</a:t>
            </a:r>
          </a:p>
        </p:txBody>
      </p:sp>
      <p:sp>
        <p:nvSpPr>
          <p:cNvPr id="4" name="Footer Placeholder 3">
            <a:extLst>
              <a:ext uri="{FF2B5EF4-FFF2-40B4-BE49-F238E27FC236}">
                <a16:creationId xmlns:a16="http://schemas.microsoft.com/office/drawing/2014/main" id="{EB325166-1F81-478F-9886-AD67468D60F1}"/>
              </a:ext>
            </a:extLst>
          </p:cNvPr>
          <p:cNvSpPr>
            <a:spLocks noGrp="1"/>
          </p:cNvSpPr>
          <p:nvPr>
            <p:ph type="ftr" sz="quarter" idx="17"/>
          </p:nvPr>
        </p:nvSpPr>
        <p:spPr>
          <a:xfrm>
            <a:off x="655320" y="6356350"/>
            <a:ext cx="4114800" cy="365125"/>
          </a:xfrm>
        </p:spPr>
        <p:txBody>
          <a:bodyPr vert="horz" lIns="91440" tIns="45720" rIns="91440" bIns="45720" rtlCol="0" anchor="ctr">
            <a:normAutofit/>
          </a:bodyPr>
          <a:lstStyle/>
          <a:p>
            <a:pPr algn="l" defTabSz="914400">
              <a:spcAft>
                <a:spcPts val="600"/>
              </a:spcAft>
              <a:defRPr/>
            </a:pPr>
            <a:r>
              <a:rPr lang="en-US" sz="1200" kern="1200">
                <a:solidFill>
                  <a:prstClr val="black">
                    <a:tint val="75000"/>
                  </a:prstClr>
                </a:solidFill>
                <a:latin typeface="Calibri" panose="020F0502020204030204"/>
                <a:ea typeface="+mn-ea"/>
                <a:cs typeface="+mn-cs"/>
              </a:rPr>
              <a:t>Provider Cerner Education Session 2 </a:t>
            </a:r>
          </a:p>
        </p:txBody>
      </p:sp>
      <p:sp>
        <p:nvSpPr>
          <p:cNvPr id="5" name="Slide Number Placeholder 4">
            <a:extLst>
              <a:ext uri="{FF2B5EF4-FFF2-40B4-BE49-F238E27FC236}">
                <a16:creationId xmlns:a16="http://schemas.microsoft.com/office/drawing/2014/main" id="{819B05F2-D852-4DA0-9F46-C36359F7DA70}"/>
              </a:ext>
            </a:extLst>
          </p:cNvPr>
          <p:cNvSpPr>
            <a:spLocks noGrp="1"/>
          </p:cNvSpPr>
          <p:nvPr>
            <p:ph type="sldNum" sz="quarter" idx="18"/>
          </p:nvPr>
        </p:nvSpPr>
        <p:spPr>
          <a:xfrm>
            <a:off x="6941820" y="6356350"/>
            <a:ext cx="1165860" cy="365125"/>
          </a:xfrm>
        </p:spPr>
        <p:txBody>
          <a:bodyPr vert="horz" lIns="91440" tIns="45720" rIns="91440" bIns="45720" rtlCol="0" anchor="ctr">
            <a:normAutofit/>
          </a:bodyPr>
          <a:lstStyle/>
          <a:p>
            <a:pPr defTabSz="914400">
              <a:spcAft>
                <a:spcPts val="600"/>
              </a:spcAft>
              <a:defRPr/>
            </a:pPr>
            <a:fld id="{63DCA5C9-2E11-4C67-86EB-AE1DE127DC64}" type="slidenum">
              <a:rPr lang="en-US" sz="1200" b="0" smtClean="0">
                <a:solidFill>
                  <a:prstClr val="black">
                    <a:tint val="75000"/>
                  </a:prstClr>
                </a:solidFill>
                <a:latin typeface="Calibri" panose="020F0502020204030204"/>
              </a:rPr>
              <a:pPr defTabSz="914400">
                <a:spcAft>
                  <a:spcPts val="600"/>
                </a:spcAft>
                <a:defRPr/>
              </a:pPr>
              <a:t>28</a:t>
            </a:fld>
            <a:endParaRPr lang="en-US" sz="1200" b="0">
              <a:solidFill>
                <a:prstClr val="black">
                  <a:tint val="75000"/>
                </a:prstClr>
              </a:solidFill>
              <a:latin typeface="Calibri" panose="020F0502020204030204"/>
            </a:endParaRPr>
          </a:p>
        </p:txBody>
      </p:sp>
      <p:pic>
        <p:nvPicPr>
          <p:cNvPr id="9" name="Content Placeholder 8">
            <a:extLst>
              <a:ext uri="{FF2B5EF4-FFF2-40B4-BE49-F238E27FC236}">
                <a16:creationId xmlns:a16="http://schemas.microsoft.com/office/drawing/2014/main" id="{6B4E845D-4E39-4471-AFFC-696352730BC8}"/>
              </a:ext>
            </a:extLst>
          </p:cNvPr>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l="4448" r="3496"/>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187860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C8046-DE1B-4E1A-AAC0-DFDCAE23F989}"/>
              </a:ext>
            </a:extLst>
          </p:cNvPr>
          <p:cNvSpPr>
            <a:spLocks noGrp="1"/>
          </p:cNvSpPr>
          <p:nvPr>
            <p:ph type="title"/>
          </p:nvPr>
        </p:nvSpPr>
        <p:spPr/>
        <p:txBody>
          <a:bodyPr/>
          <a:lstStyle/>
          <a:p>
            <a:pPr algn="ctr"/>
            <a:r>
              <a:rPr lang="en-US" dirty="0"/>
              <a:t>Workflow:</a:t>
            </a:r>
          </a:p>
        </p:txBody>
      </p:sp>
      <p:sp>
        <p:nvSpPr>
          <p:cNvPr id="3" name="Content Placeholder 2">
            <a:extLst>
              <a:ext uri="{FF2B5EF4-FFF2-40B4-BE49-F238E27FC236}">
                <a16:creationId xmlns:a16="http://schemas.microsoft.com/office/drawing/2014/main" id="{0AD6FB43-F0AC-4CB5-832B-08D49838B5FE}"/>
              </a:ext>
            </a:extLst>
          </p:cNvPr>
          <p:cNvSpPr>
            <a:spLocks noGrp="1"/>
          </p:cNvSpPr>
          <p:nvPr>
            <p:ph sz="quarter" idx="14"/>
          </p:nvPr>
        </p:nvSpPr>
        <p:spPr/>
        <p:txBody>
          <a:bodyPr>
            <a:normAutofit/>
          </a:bodyPr>
          <a:lstStyle/>
          <a:p>
            <a:r>
              <a:rPr lang="en-US" i="1" dirty="0"/>
              <a:t>Pearls</a:t>
            </a:r>
            <a:r>
              <a:rPr lang="en-US" dirty="0"/>
              <a:t>: </a:t>
            </a:r>
          </a:p>
          <a:p>
            <a:endParaRPr lang="en-US" dirty="0"/>
          </a:p>
          <a:p>
            <a:pPr marL="342900" indent="-342900">
              <a:buFont typeface="Arial" panose="020B0604020202020204" pitchFamily="34" charset="0"/>
              <a:buChar char="•"/>
            </a:pPr>
            <a:r>
              <a:rPr lang="en-US" i="1" dirty="0"/>
              <a:t>New Medications or refills never need an in-between encounter.</a:t>
            </a:r>
          </a:p>
          <a:p>
            <a:pPr marL="342900" indent="-342900">
              <a:buFont typeface="Arial" panose="020B0604020202020204" pitchFamily="34" charset="0"/>
              <a:buChar char="•"/>
            </a:pPr>
            <a:r>
              <a:rPr lang="en-US" i="1" dirty="0"/>
              <a:t>Referrals, imaging, or labs obtained between patient visits should be placed on an in-between encounter.</a:t>
            </a:r>
          </a:p>
          <a:p>
            <a:pPr marL="342900" indent="-342900">
              <a:buFont typeface="Arial" panose="020B0604020202020204" pitchFamily="34" charset="0"/>
              <a:buChar char="•"/>
            </a:pPr>
            <a:r>
              <a:rPr lang="en-US" i="1" dirty="0"/>
              <a:t>You can check the type of encounter you are in via the toolbar.</a:t>
            </a:r>
          </a:p>
          <a:p>
            <a:endParaRPr lang="en-US" dirty="0"/>
          </a:p>
        </p:txBody>
      </p:sp>
      <p:sp>
        <p:nvSpPr>
          <p:cNvPr id="4" name="Content Placeholder 3">
            <a:extLst>
              <a:ext uri="{FF2B5EF4-FFF2-40B4-BE49-F238E27FC236}">
                <a16:creationId xmlns:a16="http://schemas.microsoft.com/office/drawing/2014/main" id="{AD1D78D0-FE1B-42C3-9299-F4A8E072C114}"/>
              </a:ext>
            </a:extLst>
          </p:cNvPr>
          <p:cNvSpPr>
            <a:spLocks noGrp="1"/>
          </p:cNvSpPr>
          <p:nvPr>
            <p:ph sz="quarter" idx="15"/>
          </p:nvPr>
        </p:nvSpPr>
        <p:spPr/>
        <p:txBody>
          <a:bodyPr>
            <a:normAutofit fontScale="77500" lnSpcReduction="20000"/>
          </a:bodyPr>
          <a:lstStyle/>
          <a:p>
            <a:pPr marL="342900" indent="-342900">
              <a:buFont typeface="Arial" panose="020B0604020202020204" pitchFamily="34" charset="0"/>
              <a:buChar char="•"/>
            </a:pPr>
            <a:r>
              <a:rPr lang="en-US" dirty="0"/>
              <a:t>Office staff answering phones should generally start an in-between encounter when creating the message center note.</a:t>
            </a:r>
          </a:p>
          <a:p>
            <a:pPr marL="342900" indent="-342900">
              <a:buFont typeface="Arial" panose="020B0604020202020204" pitchFamily="34" charset="0"/>
              <a:buChar char="•"/>
            </a:pPr>
            <a:r>
              <a:rPr lang="en-US" dirty="0"/>
              <a:t>Unless providers are starting the phone note ourselves, we generally don’t need to start an in-between encounter.</a:t>
            </a:r>
          </a:p>
          <a:p>
            <a:pPr marL="342900" indent="-342900">
              <a:buFont typeface="Arial" panose="020B0604020202020204" pitchFamily="34" charset="0"/>
              <a:buChar char="•"/>
            </a:pPr>
            <a:r>
              <a:rPr lang="en-US" dirty="0"/>
              <a:t>In situations where no in-between encounter was started, the orders will default to the last encounter.</a:t>
            </a:r>
          </a:p>
          <a:p>
            <a:pPr marL="342900" indent="-342900">
              <a:buFont typeface="Arial" panose="020B0604020202020204" pitchFamily="34" charset="0"/>
              <a:buChar char="•"/>
            </a:pPr>
            <a:r>
              <a:rPr lang="en-US" dirty="0"/>
              <a:t>There are warnings that can prevent orders from being placed on some encounters (Lab, Rad), but not other office visits.</a:t>
            </a:r>
          </a:p>
        </p:txBody>
      </p:sp>
      <p:sp>
        <p:nvSpPr>
          <p:cNvPr id="5" name="Date Placeholder 4">
            <a:extLst>
              <a:ext uri="{FF2B5EF4-FFF2-40B4-BE49-F238E27FC236}">
                <a16:creationId xmlns:a16="http://schemas.microsoft.com/office/drawing/2014/main" id="{07CE46DB-AEBE-4C29-A704-82B41ECC3316}"/>
              </a:ext>
            </a:extLst>
          </p:cNvPr>
          <p:cNvSpPr>
            <a:spLocks noGrp="1"/>
          </p:cNvSpPr>
          <p:nvPr>
            <p:ph type="dt" sz="half" idx="16"/>
          </p:nvPr>
        </p:nvSpPr>
        <p:spPr/>
        <p:txBody>
          <a:bodyPr/>
          <a:lstStyle/>
          <a:p>
            <a:pPr indent="-3657600"/>
            <a:r>
              <a:rPr lang="en-US"/>
              <a:t>01.17.2019</a:t>
            </a:r>
          </a:p>
        </p:txBody>
      </p:sp>
      <p:sp>
        <p:nvSpPr>
          <p:cNvPr id="6" name="Footer Placeholder 5">
            <a:extLst>
              <a:ext uri="{FF2B5EF4-FFF2-40B4-BE49-F238E27FC236}">
                <a16:creationId xmlns:a16="http://schemas.microsoft.com/office/drawing/2014/main" id="{6F1D7E84-CF37-4DBC-B5B9-8E4A18ED3375}"/>
              </a:ext>
            </a:extLst>
          </p:cNvPr>
          <p:cNvSpPr>
            <a:spLocks noGrp="1"/>
          </p:cNvSpPr>
          <p:nvPr>
            <p:ph type="ftr" sz="quarter" idx="17"/>
          </p:nvPr>
        </p:nvSpPr>
        <p:spPr/>
        <p:txBody>
          <a:bodyPr/>
          <a:lstStyle/>
          <a:p>
            <a:r>
              <a:rPr lang="en-US"/>
              <a:t>Provider Cerner Education Session 2 </a:t>
            </a:r>
          </a:p>
        </p:txBody>
      </p:sp>
      <p:sp>
        <p:nvSpPr>
          <p:cNvPr id="7" name="Slide Number Placeholder 6">
            <a:extLst>
              <a:ext uri="{FF2B5EF4-FFF2-40B4-BE49-F238E27FC236}">
                <a16:creationId xmlns:a16="http://schemas.microsoft.com/office/drawing/2014/main" id="{5B3ED547-F314-4299-889E-233D5506A16B}"/>
              </a:ext>
            </a:extLst>
          </p:cNvPr>
          <p:cNvSpPr>
            <a:spLocks noGrp="1"/>
          </p:cNvSpPr>
          <p:nvPr>
            <p:ph type="sldNum" sz="quarter" idx="18"/>
          </p:nvPr>
        </p:nvSpPr>
        <p:spPr/>
        <p:txBody>
          <a:bodyPr/>
          <a:lstStyle/>
          <a:p>
            <a:fld id="{63DCA5C9-2E11-4C67-86EB-AE1DE127DC64}" type="slidenum">
              <a:rPr lang="en-US" smtClean="0"/>
              <a:pPr/>
              <a:t>29</a:t>
            </a:fld>
            <a:endParaRPr lang="en-US"/>
          </a:p>
        </p:txBody>
      </p:sp>
    </p:spTree>
    <p:extLst>
      <p:ext uri="{BB962C8B-B14F-4D97-AF65-F5344CB8AC3E}">
        <p14:creationId xmlns:p14="http://schemas.microsoft.com/office/powerpoint/2010/main" val="3422532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22FEA-2F96-41E5-971E-B698BEECABDC}"/>
              </a:ext>
            </a:extLst>
          </p:cNvPr>
          <p:cNvSpPr>
            <a:spLocks noGrp="1"/>
          </p:cNvSpPr>
          <p:nvPr>
            <p:ph type="title"/>
          </p:nvPr>
        </p:nvSpPr>
        <p:spPr/>
        <p:txBody>
          <a:bodyPr/>
          <a:lstStyle/>
          <a:p>
            <a:pPr algn="ctr"/>
            <a:r>
              <a:rPr lang="en-US" dirty="0"/>
              <a:t>Overview:</a:t>
            </a:r>
          </a:p>
        </p:txBody>
      </p:sp>
      <p:sp>
        <p:nvSpPr>
          <p:cNvPr id="3" name="Content Placeholder 2">
            <a:extLst>
              <a:ext uri="{FF2B5EF4-FFF2-40B4-BE49-F238E27FC236}">
                <a16:creationId xmlns:a16="http://schemas.microsoft.com/office/drawing/2014/main" id="{8924004E-1F0E-4007-BAEC-85A7A54AC480}"/>
              </a:ext>
            </a:extLst>
          </p:cNvPr>
          <p:cNvSpPr>
            <a:spLocks noGrp="1"/>
          </p:cNvSpPr>
          <p:nvPr>
            <p:ph sz="quarter" idx="14"/>
          </p:nvPr>
        </p:nvSpPr>
        <p:spPr/>
        <p:txBody>
          <a:bodyPr/>
          <a:lstStyle/>
          <a:p>
            <a:r>
              <a:rPr lang="en-US" dirty="0"/>
              <a:t>Topics to be address today:</a:t>
            </a:r>
          </a:p>
          <a:p>
            <a:endParaRPr lang="en-US" dirty="0"/>
          </a:p>
          <a:p>
            <a:pPr marL="342900" indent="-342900">
              <a:buFontTx/>
              <a:buChar char="-"/>
            </a:pPr>
            <a:r>
              <a:rPr lang="en-US" dirty="0"/>
              <a:t>Message Center: In Depth setup and workflow review</a:t>
            </a:r>
          </a:p>
          <a:p>
            <a:pPr marL="342900" indent="-342900">
              <a:buFontTx/>
              <a:buChar char="-"/>
            </a:pPr>
            <a:r>
              <a:rPr lang="en-US" dirty="0"/>
              <a:t>Centricity CCD use in practice</a:t>
            </a:r>
          </a:p>
          <a:p>
            <a:pPr marL="342900" indent="-342900">
              <a:buFontTx/>
              <a:buChar char="-"/>
            </a:pPr>
            <a:endParaRPr lang="en-US" dirty="0"/>
          </a:p>
          <a:p>
            <a:pPr marL="342900" indent="-342900">
              <a:buFontTx/>
              <a:buChar char="-"/>
            </a:pPr>
            <a:endParaRPr lang="en-US" dirty="0"/>
          </a:p>
        </p:txBody>
      </p:sp>
      <p:sp>
        <p:nvSpPr>
          <p:cNvPr id="4" name="Date Placeholder 3">
            <a:extLst>
              <a:ext uri="{FF2B5EF4-FFF2-40B4-BE49-F238E27FC236}">
                <a16:creationId xmlns:a16="http://schemas.microsoft.com/office/drawing/2014/main" id="{AA2DC6C4-EF64-4C7E-8093-AF87E6BC64A4}"/>
              </a:ext>
            </a:extLst>
          </p:cNvPr>
          <p:cNvSpPr>
            <a:spLocks noGrp="1"/>
          </p:cNvSpPr>
          <p:nvPr>
            <p:ph type="dt" sz="half" idx="15"/>
          </p:nvPr>
        </p:nvSpPr>
        <p:spPr/>
        <p:txBody>
          <a:bodyPr/>
          <a:lstStyle/>
          <a:p>
            <a:pPr indent="-3657600"/>
            <a:r>
              <a:rPr lang="en-US"/>
              <a:t>mm.dd.yyyy</a:t>
            </a:r>
          </a:p>
        </p:txBody>
      </p:sp>
      <p:sp>
        <p:nvSpPr>
          <p:cNvPr id="5" name="Footer Placeholder 4">
            <a:extLst>
              <a:ext uri="{FF2B5EF4-FFF2-40B4-BE49-F238E27FC236}">
                <a16:creationId xmlns:a16="http://schemas.microsoft.com/office/drawing/2014/main" id="{20BB3ADE-A315-4013-BBB5-385F87BF79C0}"/>
              </a:ext>
            </a:extLst>
          </p:cNvPr>
          <p:cNvSpPr>
            <a:spLocks noGrp="1"/>
          </p:cNvSpPr>
          <p:nvPr>
            <p:ph type="ftr" sz="quarter" idx="16"/>
          </p:nvPr>
        </p:nvSpPr>
        <p:spPr/>
        <p:txBody>
          <a:bodyPr/>
          <a:lstStyle/>
          <a:p>
            <a:r>
              <a:rPr lang="en-US"/>
              <a:t>Modify with Insert &gt; Header &amp; Footer</a:t>
            </a:r>
          </a:p>
        </p:txBody>
      </p:sp>
      <p:sp>
        <p:nvSpPr>
          <p:cNvPr id="6" name="Slide Number Placeholder 5">
            <a:extLst>
              <a:ext uri="{FF2B5EF4-FFF2-40B4-BE49-F238E27FC236}">
                <a16:creationId xmlns:a16="http://schemas.microsoft.com/office/drawing/2014/main" id="{370A8007-2E56-48CE-B110-19C28652A915}"/>
              </a:ext>
            </a:extLst>
          </p:cNvPr>
          <p:cNvSpPr>
            <a:spLocks noGrp="1"/>
          </p:cNvSpPr>
          <p:nvPr>
            <p:ph type="sldNum" sz="quarter" idx="17"/>
          </p:nvPr>
        </p:nvSpPr>
        <p:spPr/>
        <p:txBody>
          <a:bodyPr/>
          <a:lstStyle/>
          <a:p>
            <a:fld id="{63DCA5C9-2E11-4C67-86EB-AE1DE127DC64}" type="slidenum">
              <a:rPr lang="en-US" smtClean="0"/>
              <a:pPr/>
              <a:t>3</a:t>
            </a:fld>
            <a:endParaRPr lang="en-US"/>
          </a:p>
        </p:txBody>
      </p:sp>
    </p:spTree>
    <p:extLst>
      <p:ext uri="{BB962C8B-B14F-4D97-AF65-F5344CB8AC3E}">
        <p14:creationId xmlns:p14="http://schemas.microsoft.com/office/powerpoint/2010/main" val="754635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011C1D6-58F4-400B-BCEB-E726B0F25F50}"/>
              </a:ext>
            </a:extLst>
          </p:cNvPr>
          <p:cNvSpPr>
            <a:spLocks noGrp="1"/>
          </p:cNvSpPr>
          <p:nvPr>
            <p:ph type="title"/>
          </p:nvPr>
        </p:nvSpPr>
        <p:spPr/>
        <p:txBody>
          <a:bodyPr/>
          <a:lstStyle/>
          <a:p>
            <a:pPr algn="ctr"/>
            <a:r>
              <a:rPr lang="en-US" dirty="0"/>
              <a:t>Creating an In-Between Encounter:</a:t>
            </a:r>
          </a:p>
        </p:txBody>
      </p:sp>
      <p:pic>
        <p:nvPicPr>
          <p:cNvPr id="10" name="Content Placeholder 9">
            <a:extLst>
              <a:ext uri="{FF2B5EF4-FFF2-40B4-BE49-F238E27FC236}">
                <a16:creationId xmlns:a16="http://schemas.microsoft.com/office/drawing/2014/main" id="{4FEA8F59-9115-42BE-85BE-245A5CF94800}"/>
              </a:ext>
            </a:extLst>
          </p:cNvPr>
          <p:cNvPicPr>
            <a:picLocks noGrp="1" noChangeAspect="1"/>
          </p:cNvPicPr>
          <p:nvPr>
            <p:ph sz="quarter" idx="14"/>
          </p:nvPr>
        </p:nvPicPr>
        <p:blipFill>
          <a:blip r:embed="rId2"/>
          <a:stretch>
            <a:fillRect/>
          </a:stretch>
        </p:blipFill>
        <p:spPr>
          <a:xfrm>
            <a:off x="1242035" y="2316080"/>
            <a:ext cx="7150467" cy="3187864"/>
          </a:xfrm>
          <a:prstGeom prst="rect">
            <a:avLst/>
          </a:prstGeom>
        </p:spPr>
      </p:pic>
      <p:sp>
        <p:nvSpPr>
          <p:cNvPr id="5" name="Date Placeholder 4">
            <a:extLst>
              <a:ext uri="{FF2B5EF4-FFF2-40B4-BE49-F238E27FC236}">
                <a16:creationId xmlns:a16="http://schemas.microsoft.com/office/drawing/2014/main" id="{A5E6449B-18D0-482B-996C-B55EF8AD452D}"/>
              </a:ext>
            </a:extLst>
          </p:cNvPr>
          <p:cNvSpPr>
            <a:spLocks noGrp="1"/>
          </p:cNvSpPr>
          <p:nvPr>
            <p:ph type="dt" sz="half" idx="15"/>
          </p:nvPr>
        </p:nvSpPr>
        <p:spPr/>
        <p:txBody>
          <a:bodyPr/>
          <a:lstStyle/>
          <a:p>
            <a:pPr indent="-3657600"/>
            <a:r>
              <a:rPr lang="en-US"/>
              <a:t>01.17.2019</a:t>
            </a:r>
          </a:p>
        </p:txBody>
      </p:sp>
      <p:sp>
        <p:nvSpPr>
          <p:cNvPr id="6" name="Footer Placeholder 5">
            <a:extLst>
              <a:ext uri="{FF2B5EF4-FFF2-40B4-BE49-F238E27FC236}">
                <a16:creationId xmlns:a16="http://schemas.microsoft.com/office/drawing/2014/main" id="{27CA3656-8F5D-49B1-B7E9-3C185D303CB6}"/>
              </a:ext>
            </a:extLst>
          </p:cNvPr>
          <p:cNvSpPr>
            <a:spLocks noGrp="1"/>
          </p:cNvSpPr>
          <p:nvPr>
            <p:ph type="ftr" sz="quarter" idx="16"/>
          </p:nvPr>
        </p:nvSpPr>
        <p:spPr/>
        <p:txBody>
          <a:bodyPr/>
          <a:lstStyle/>
          <a:p>
            <a:r>
              <a:rPr lang="en-US"/>
              <a:t>Provider Cerner Education Session 2 </a:t>
            </a:r>
          </a:p>
        </p:txBody>
      </p:sp>
      <p:sp>
        <p:nvSpPr>
          <p:cNvPr id="7" name="Slide Number Placeholder 6">
            <a:extLst>
              <a:ext uri="{FF2B5EF4-FFF2-40B4-BE49-F238E27FC236}">
                <a16:creationId xmlns:a16="http://schemas.microsoft.com/office/drawing/2014/main" id="{1BEDC2F7-4E65-4EA7-BB45-F8E18A3EB26D}"/>
              </a:ext>
            </a:extLst>
          </p:cNvPr>
          <p:cNvSpPr>
            <a:spLocks noGrp="1"/>
          </p:cNvSpPr>
          <p:nvPr>
            <p:ph type="sldNum" sz="quarter" idx="17"/>
          </p:nvPr>
        </p:nvSpPr>
        <p:spPr/>
        <p:txBody>
          <a:bodyPr/>
          <a:lstStyle/>
          <a:p>
            <a:fld id="{63DCA5C9-2E11-4C67-86EB-AE1DE127DC64}" type="slidenum">
              <a:rPr lang="en-US" smtClean="0"/>
              <a:pPr/>
              <a:t>30</a:t>
            </a:fld>
            <a:endParaRPr lang="en-US"/>
          </a:p>
        </p:txBody>
      </p:sp>
    </p:spTree>
    <p:extLst>
      <p:ext uri="{BB962C8B-B14F-4D97-AF65-F5344CB8AC3E}">
        <p14:creationId xmlns:p14="http://schemas.microsoft.com/office/powerpoint/2010/main" val="3607658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8FB35F-9CB7-4613-8EAF-6CD1BE90A2B3}"/>
              </a:ext>
            </a:extLst>
          </p:cNvPr>
          <p:cNvSpPr>
            <a:spLocks noGrp="1"/>
          </p:cNvSpPr>
          <p:nvPr>
            <p:ph type="title"/>
          </p:nvPr>
        </p:nvSpPr>
        <p:spPr/>
        <p:txBody>
          <a:bodyPr/>
          <a:lstStyle/>
          <a:p>
            <a:br>
              <a:rPr lang="en-US" dirty="0"/>
            </a:br>
            <a:r>
              <a:rPr lang="en-US" dirty="0"/>
              <a:t>Utilizing the CCD to the fullest capacity:</a:t>
            </a:r>
          </a:p>
        </p:txBody>
      </p:sp>
      <p:sp>
        <p:nvSpPr>
          <p:cNvPr id="4" name="Date Placeholder 3">
            <a:extLst>
              <a:ext uri="{FF2B5EF4-FFF2-40B4-BE49-F238E27FC236}">
                <a16:creationId xmlns:a16="http://schemas.microsoft.com/office/drawing/2014/main" id="{ADE8C472-0ED0-4A07-B80D-987CE048D518}"/>
              </a:ext>
            </a:extLst>
          </p:cNvPr>
          <p:cNvSpPr>
            <a:spLocks noGrp="1"/>
          </p:cNvSpPr>
          <p:nvPr>
            <p:ph type="dt" sz="half" idx="10"/>
          </p:nvPr>
        </p:nvSpPr>
        <p:spPr/>
        <p:txBody>
          <a:bodyPr/>
          <a:lstStyle/>
          <a:p>
            <a:pPr indent="-3657600"/>
            <a:r>
              <a:rPr lang="en-US"/>
              <a:t>01.17.2019</a:t>
            </a:r>
          </a:p>
        </p:txBody>
      </p:sp>
      <p:sp>
        <p:nvSpPr>
          <p:cNvPr id="5" name="Footer Placeholder 4">
            <a:extLst>
              <a:ext uri="{FF2B5EF4-FFF2-40B4-BE49-F238E27FC236}">
                <a16:creationId xmlns:a16="http://schemas.microsoft.com/office/drawing/2014/main" id="{7ECE02B1-A58D-42FE-A8D5-39B983C12B52}"/>
              </a:ext>
            </a:extLst>
          </p:cNvPr>
          <p:cNvSpPr>
            <a:spLocks noGrp="1"/>
          </p:cNvSpPr>
          <p:nvPr>
            <p:ph type="ftr" sz="quarter" idx="11"/>
          </p:nvPr>
        </p:nvSpPr>
        <p:spPr/>
        <p:txBody>
          <a:bodyPr/>
          <a:lstStyle/>
          <a:p>
            <a:r>
              <a:rPr lang="en-US"/>
              <a:t>Provider Cerner Education Session 2 </a:t>
            </a:r>
          </a:p>
        </p:txBody>
      </p:sp>
      <p:sp>
        <p:nvSpPr>
          <p:cNvPr id="6" name="Slide Number Placeholder 5">
            <a:extLst>
              <a:ext uri="{FF2B5EF4-FFF2-40B4-BE49-F238E27FC236}">
                <a16:creationId xmlns:a16="http://schemas.microsoft.com/office/drawing/2014/main" id="{4F5BE17D-9128-4D7F-BB99-F02773CD4C98}"/>
              </a:ext>
            </a:extLst>
          </p:cNvPr>
          <p:cNvSpPr>
            <a:spLocks noGrp="1"/>
          </p:cNvSpPr>
          <p:nvPr>
            <p:ph type="sldNum" sz="quarter" idx="12"/>
          </p:nvPr>
        </p:nvSpPr>
        <p:spPr/>
        <p:txBody>
          <a:bodyPr/>
          <a:lstStyle/>
          <a:p>
            <a:fld id="{63DCA5C9-2E11-4C67-86EB-AE1DE127DC64}" type="slidenum">
              <a:rPr lang="en-US" smtClean="0"/>
              <a:pPr/>
              <a:t>31</a:t>
            </a:fld>
            <a:endParaRPr lang="en-US"/>
          </a:p>
        </p:txBody>
      </p:sp>
    </p:spTree>
    <p:extLst>
      <p:ext uri="{BB962C8B-B14F-4D97-AF65-F5344CB8AC3E}">
        <p14:creationId xmlns:p14="http://schemas.microsoft.com/office/powerpoint/2010/main" val="245013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9DD42D8-0748-4FFF-A3B0-B87514D0C313}"/>
              </a:ext>
            </a:extLst>
          </p:cNvPr>
          <p:cNvSpPr>
            <a:spLocks noGrp="1"/>
          </p:cNvSpPr>
          <p:nvPr>
            <p:ph type="title"/>
          </p:nvPr>
        </p:nvSpPr>
        <p:spPr/>
        <p:txBody>
          <a:bodyPr/>
          <a:lstStyle/>
          <a:p>
            <a:pPr algn="ctr"/>
            <a:r>
              <a:rPr lang="en-US" dirty="0"/>
              <a:t>Clinical Care Document:</a:t>
            </a:r>
          </a:p>
        </p:txBody>
      </p:sp>
      <p:pic>
        <p:nvPicPr>
          <p:cNvPr id="9" name="Content Placeholder 8">
            <a:extLst>
              <a:ext uri="{FF2B5EF4-FFF2-40B4-BE49-F238E27FC236}">
                <a16:creationId xmlns:a16="http://schemas.microsoft.com/office/drawing/2014/main" id="{F9BD8D7E-F759-4668-9751-7ED76056B16E}"/>
              </a:ext>
            </a:extLst>
          </p:cNvPr>
          <p:cNvPicPr>
            <a:picLocks noGrp="1" noChangeAspect="1"/>
          </p:cNvPicPr>
          <p:nvPr>
            <p:ph sz="quarter" idx="14"/>
          </p:nvPr>
        </p:nvPicPr>
        <p:blipFill>
          <a:blip r:embed="rId2"/>
          <a:stretch>
            <a:fillRect/>
          </a:stretch>
        </p:blipFill>
        <p:spPr>
          <a:xfrm>
            <a:off x="7764212" y="3016250"/>
            <a:ext cx="3067552" cy="3111500"/>
          </a:xfrm>
          <a:prstGeom prst="rect">
            <a:avLst/>
          </a:prstGeom>
        </p:spPr>
      </p:pic>
      <p:sp>
        <p:nvSpPr>
          <p:cNvPr id="8" name="Content Placeholder 7">
            <a:extLst>
              <a:ext uri="{FF2B5EF4-FFF2-40B4-BE49-F238E27FC236}">
                <a16:creationId xmlns:a16="http://schemas.microsoft.com/office/drawing/2014/main" id="{54C44C50-D2FA-4870-A619-8D92CBC72FB3}"/>
              </a:ext>
            </a:extLst>
          </p:cNvPr>
          <p:cNvSpPr>
            <a:spLocks noGrp="1"/>
          </p:cNvSpPr>
          <p:nvPr>
            <p:ph sz="quarter" idx="15"/>
          </p:nvPr>
        </p:nvSpPr>
        <p:spPr>
          <a:xfrm>
            <a:off x="486833" y="1703762"/>
            <a:ext cx="6096000" cy="4536782"/>
          </a:xfrm>
        </p:spPr>
        <p:txBody>
          <a:bodyPr/>
          <a:lstStyle/>
          <a:p>
            <a:pPr marL="342900" indent="-342900">
              <a:buFont typeface="Arial" panose="020B0604020202020204" pitchFamily="34" charset="0"/>
              <a:buChar char="•"/>
            </a:pPr>
            <a:r>
              <a:rPr lang="en-US" dirty="0"/>
              <a:t>2 Types of CCDs:</a:t>
            </a:r>
          </a:p>
          <a:p>
            <a:pPr marL="626364" lvl="2" indent="-342900"/>
            <a:r>
              <a:rPr lang="en-US" dirty="0"/>
              <a:t>“General” CCD: Summary of the patient Centricity chart</a:t>
            </a:r>
          </a:p>
          <a:p>
            <a:pPr marL="626364" lvl="2" indent="-342900"/>
            <a:r>
              <a:rPr lang="en-US" dirty="0"/>
              <a:t>“PAMI Gap” CCD:  Summary of the content from the date of the base CCD to the Gap.</a:t>
            </a:r>
          </a:p>
          <a:p>
            <a:pPr marL="342900" indent="-342900">
              <a:buFont typeface="Arial" panose="020B0604020202020204" pitchFamily="34" charset="0"/>
              <a:buChar char="•"/>
            </a:pPr>
            <a:r>
              <a:rPr lang="en-US" dirty="0"/>
              <a:t>Contains a </a:t>
            </a:r>
            <a:r>
              <a:rPr lang="en-US" u="sng" dirty="0"/>
              <a:t>direct copy </a:t>
            </a:r>
            <a:r>
              <a:rPr lang="en-US" dirty="0"/>
              <a:t>of content from the Patient’s Centricity record:</a:t>
            </a:r>
          </a:p>
          <a:p>
            <a:pPr marL="626364" lvl="2" indent="-342900"/>
            <a:r>
              <a:rPr lang="en-US" dirty="0"/>
              <a:t>Allergies</a:t>
            </a:r>
          </a:p>
          <a:p>
            <a:pPr marL="626364" lvl="2" indent="-342900"/>
            <a:r>
              <a:rPr lang="en-US" dirty="0"/>
              <a:t>Medications</a:t>
            </a:r>
          </a:p>
          <a:p>
            <a:pPr marL="626364" lvl="2" indent="-342900"/>
            <a:r>
              <a:rPr lang="en-US" i="1" dirty="0"/>
              <a:t>Codified </a:t>
            </a:r>
            <a:r>
              <a:rPr lang="en-US" dirty="0"/>
              <a:t>Family History</a:t>
            </a:r>
          </a:p>
          <a:p>
            <a:pPr marL="626364" lvl="2" indent="-342900"/>
            <a:r>
              <a:rPr lang="en-US" dirty="0"/>
              <a:t>Codified Social History</a:t>
            </a:r>
          </a:p>
          <a:p>
            <a:pPr marL="626364" lvl="2" indent="-342900"/>
            <a:r>
              <a:rPr lang="en-US" dirty="0"/>
              <a:t>Every problem Assessments ever made</a:t>
            </a:r>
          </a:p>
          <a:p>
            <a:pPr marL="626364" lvl="2" indent="-342900"/>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Date Placeholder 2">
            <a:extLst>
              <a:ext uri="{FF2B5EF4-FFF2-40B4-BE49-F238E27FC236}">
                <a16:creationId xmlns:a16="http://schemas.microsoft.com/office/drawing/2014/main" id="{BACED8CA-CFA6-4325-9CAB-6E2CC44FB4D6}"/>
              </a:ext>
            </a:extLst>
          </p:cNvPr>
          <p:cNvSpPr>
            <a:spLocks noGrp="1"/>
          </p:cNvSpPr>
          <p:nvPr>
            <p:ph type="dt" sz="half" idx="16"/>
          </p:nvPr>
        </p:nvSpPr>
        <p:spPr/>
        <p:txBody>
          <a:bodyPr/>
          <a:lstStyle/>
          <a:p>
            <a:pPr indent="-3657600"/>
            <a:r>
              <a:rPr lang="en-US"/>
              <a:t>01.17.2019</a:t>
            </a:r>
          </a:p>
        </p:txBody>
      </p:sp>
      <p:sp>
        <p:nvSpPr>
          <p:cNvPr id="4" name="Footer Placeholder 3">
            <a:extLst>
              <a:ext uri="{FF2B5EF4-FFF2-40B4-BE49-F238E27FC236}">
                <a16:creationId xmlns:a16="http://schemas.microsoft.com/office/drawing/2014/main" id="{EF0321BA-8557-48BB-B686-074836BEF040}"/>
              </a:ext>
            </a:extLst>
          </p:cNvPr>
          <p:cNvSpPr>
            <a:spLocks noGrp="1"/>
          </p:cNvSpPr>
          <p:nvPr>
            <p:ph type="ftr" sz="quarter" idx="17"/>
          </p:nvPr>
        </p:nvSpPr>
        <p:spPr/>
        <p:txBody>
          <a:bodyPr/>
          <a:lstStyle/>
          <a:p>
            <a:r>
              <a:rPr lang="en-US"/>
              <a:t>Provider Cerner Education Session 2 </a:t>
            </a:r>
          </a:p>
        </p:txBody>
      </p:sp>
      <p:sp>
        <p:nvSpPr>
          <p:cNvPr id="5" name="Slide Number Placeholder 4">
            <a:extLst>
              <a:ext uri="{FF2B5EF4-FFF2-40B4-BE49-F238E27FC236}">
                <a16:creationId xmlns:a16="http://schemas.microsoft.com/office/drawing/2014/main" id="{025698C5-8544-4D83-9028-875753FB9552}"/>
              </a:ext>
            </a:extLst>
          </p:cNvPr>
          <p:cNvSpPr>
            <a:spLocks noGrp="1"/>
          </p:cNvSpPr>
          <p:nvPr>
            <p:ph type="sldNum" sz="quarter" idx="18"/>
          </p:nvPr>
        </p:nvSpPr>
        <p:spPr/>
        <p:txBody>
          <a:bodyPr/>
          <a:lstStyle/>
          <a:p>
            <a:fld id="{63DCA5C9-2E11-4C67-86EB-AE1DE127DC64}" type="slidenum">
              <a:rPr lang="en-US" smtClean="0"/>
              <a:pPr/>
              <a:t>32</a:t>
            </a:fld>
            <a:endParaRPr lang="en-US"/>
          </a:p>
        </p:txBody>
      </p:sp>
      <p:pic>
        <p:nvPicPr>
          <p:cNvPr id="2" name="Picture 1">
            <a:extLst>
              <a:ext uri="{FF2B5EF4-FFF2-40B4-BE49-F238E27FC236}">
                <a16:creationId xmlns:a16="http://schemas.microsoft.com/office/drawing/2014/main" id="{A2B85FDA-55B1-4569-BA8D-8CE159F9CBFC}"/>
              </a:ext>
            </a:extLst>
          </p:cNvPr>
          <p:cNvPicPr>
            <a:picLocks noChangeAspect="1"/>
          </p:cNvPicPr>
          <p:nvPr/>
        </p:nvPicPr>
        <p:blipFill>
          <a:blip r:embed="rId3"/>
          <a:stretch>
            <a:fillRect/>
          </a:stretch>
        </p:blipFill>
        <p:spPr>
          <a:xfrm>
            <a:off x="6891867" y="1740842"/>
            <a:ext cx="2671011" cy="922518"/>
          </a:xfrm>
          <a:prstGeom prst="rect">
            <a:avLst/>
          </a:prstGeom>
        </p:spPr>
      </p:pic>
    </p:spTree>
    <p:extLst>
      <p:ext uri="{BB962C8B-B14F-4D97-AF65-F5344CB8AC3E}">
        <p14:creationId xmlns:p14="http://schemas.microsoft.com/office/powerpoint/2010/main" val="3018256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CCD – Personalizing your view </a:t>
            </a:r>
          </a:p>
        </p:txBody>
      </p:sp>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33</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537069"/>
            <a:ext cx="10896600" cy="1416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7668" y="3164312"/>
            <a:ext cx="4637882"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5" y="3164312"/>
            <a:ext cx="5821258"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8933259" y="4585679"/>
            <a:ext cx="1956991" cy="646331"/>
          </a:xfrm>
          <a:prstGeom prst="rect">
            <a:avLst/>
          </a:prstGeom>
          <a:noFill/>
        </p:spPr>
        <p:txBody>
          <a:bodyPr wrap="square" rtlCol="0">
            <a:spAutoFit/>
          </a:bodyPr>
          <a:lstStyle/>
          <a:p>
            <a:r>
              <a:rPr lang="en-US" dirty="0"/>
              <a:t>Drag and drop sections</a:t>
            </a:r>
          </a:p>
        </p:txBody>
      </p:sp>
    </p:spTree>
    <p:extLst>
      <p:ext uri="{BB962C8B-B14F-4D97-AF65-F5344CB8AC3E}">
        <p14:creationId xmlns:p14="http://schemas.microsoft.com/office/powerpoint/2010/main" val="860079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Centricity Assessments in Cerner</a:t>
            </a:r>
          </a:p>
        </p:txBody>
      </p:sp>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34</a:t>
            </a:fld>
            <a:endParaRPr lang="en-US"/>
          </a:p>
        </p:txBody>
      </p:sp>
      <p:pic>
        <p:nvPicPr>
          <p:cNvPr id="7"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88950" y="1609344"/>
            <a:ext cx="10871092" cy="43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4426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5A45-FD96-4F02-93F1-AD669892C100}"/>
              </a:ext>
            </a:extLst>
          </p:cNvPr>
          <p:cNvSpPr>
            <a:spLocks noGrp="1"/>
          </p:cNvSpPr>
          <p:nvPr>
            <p:ph type="title"/>
          </p:nvPr>
        </p:nvSpPr>
        <p:spPr/>
        <p:txBody>
          <a:bodyPr/>
          <a:lstStyle/>
          <a:p>
            <a:pPr algn="ctr"/>
            <a:r>
              <a:rPr lang="en-US" dirty="0"/>
              <a:t>Example of shortcut + cut-paste with Centricity patient follow-up:</a:t>
            </a:r>
          </a:p>
        </p:txBody>
      </p:sp>
      <p:pic>
        <p:nvPicPr>
          <p:cNvPr id="9" name="Content Placeholder 8">
            <a:extLst>
              <a:ext uri="{FF2B5EF4-FFF2-40B4-BE49-F238E27FC236}">
                <a16:creationId xmlns:a16="http://schemas.microsoft.com/office/drawing/2014/main" id="{9DE745C7-664E-4194-8B82-B02A4A8F2AC1}"/>
              </a:ext>
            </a:extLst>
          </p:cNvPr>
          <p:cNvPicPr>
            <a:picLocks noGrp="1" noChangeAspect="1"/>
          </p:cNvPicPr>
          <p:nvPr>
            <p:ph sz="quarter" idx="14"/>
          </p:nvPr>
        </p:nvPicPr>
        <p:blipFill>
          <a:blip r:embed="rId2"/>
          <a:stretch>
            <a:fillRect/>
          </a:stretch>
        </p:blipFill>
        <p:spPr>
          <a:xfrm>
            <a:off x="7154980" y="2239963"/>
            <a:ext cx="4286015" cy="3887787"/>
          </a:xfrm>
          <a:prstGeom prst="rect">
            <a:avLst/>
          </a:prstGeom>
        </p:spPr>
      </p:pic>
      <p:sp>
        <p:nvSpPr>
          <p:cNvPr id="8" name="Content Placeholder 7">
            <a:extLst>
              <a:ext uri="{FF2B5EF4-FFF2-40B4-BE49-F238E27FC236}">
                <a16:creationId xmlns:a16="http://schemas.microsoft.com/office/drawing/2014/main" id="{ED36AB3C-9BF3-473F-A5ED-C46BA71850BD}"/>
              </a:ext>
            </a:extLst>
          </p:cNvPr>
          <p:cNvSpPr>
            <a:spLocks noGrp="1"/>
          </p:cNvSpPr>
          <p:nvPr>
            <p:ph sz="quarter" idx="15"/>
          </p:nvPr>
        </p:nvSpPr>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Create an “assessment” shortcut.</a:t>
            </a:r>
          </a:p>
          <a:p>
            <a:pPr marL="342900" indent="-342900">
              <a:buFont typeface="Arial" panose="020B0604020202020204" pitchFamily="34" charset="0"/>
              <a:buChar char="•"/>
            </a:pPr>
            <a:r>
              <a:rPr lang="en-US" dirty="0"/>
              <a:t>Use in concert with your “</a:t>
            </a:r>
            <a:r>
              <a:rPr lang="en-US" dirty="0" err="1"/>
              <a:t>hpi_intake</a:t>
            </a:r>
            <a:r>
              <a:rPr lang="en-US" dirty="0"/>
              <a:t>” shortcut</a:t>
            </a:r>
          </a:p>
          <a:p>
            <a:pPr marL="342900" indent="-342900">
              <a:buFont typeface="Arial" panose="020B0604020202020204" pitchFamily="34" charset="0"/>
              <a:buChar char="•"/>
            </a:pPr>
            <a:r>
              <a:rPr lang="en-US" dirty="0"/>
              <a:t>Paste the last assessment from the CCD into the HPI</a:t>
            </a:r>
          </a:p>
          <a:p>
            <a:pPr marL="342900" indent="-342900">
              <a:buFont typeface="Arial" panose="020B0604020202020204" pitchFamily="34" charset="0"/>
              <a:buChar char="•"/>
            </a:pPr>
            <a:r>
              <a:rPr lang="en-US" dirty="0"/>
              <a:t>Consider italicizing the text for easier review</a:t>
            </a:r>
          </a:p>
        </p:txBody>
      </p:sp>
      <p:sp>
        <p:nvSpPr>
          <p:cNvPr id="4" name="Date Placeholder 3">
            <a:extLst>
              <a:ext uri="{FF2B5EF4-FFF2-40B4-BE49-F238E27FC236}">
                <a16:creationId xmlns:a16="http://schemas.microsoft.com/office/drawing/2014/main" id="{ACFEF2D3-D246-4C1D-9E89-F541D3D7A202}"/>
              </a:ext>
            </a:extLst>
          </p:cNvPr>
          <p:cNvSpPr>
            <a:spLocks noGrp="1"/>
          </p:cNvSpPr>
          <p:nvPr>
            <p:ph type="dt" sz="half" idx="16"/>
          </p:nvPr>
        </p:nvSpPr>
        <p:spPr/>
        <p:txBody>
          <a:bodyPr/>
          <a:lstStyle/>
          <a:p>
            <a:pPr indent="-3657600"/>
            <a:r>
              <a:rPr lang="en-US"/>
              <a:t>01.17.2019</a:t>
            </a:r>
          </a:p>
        </p:txBody>
      </p:sp>
      <p:sp>
        <p:nvSpPr>
          <p:cNvPr id="5" name="Footer Placeholder 4">
            <a:extLst>
              <a:ext uri="{FF2B5EF4-FFF2-40B4-BE49-F238E27FC236}">
                <a16:creationId xmlns:a16="http://schemas.microsoft.com/office/drawing/2014/main" id="{7E28A743-8240-47A9-B9C1-7DBD2C63C48A}"/>
              </a:ext>
            </a:extLst>
          </p:cNvPr>
          <p:cNvSpPr>
            <a:spLocks noGrp="1"/>
          </p:cNvSpPr>
          <p:nvPr>
            <p:ph type="ftr" sz="quarter" idx="17"/>
          </p:nvPr>
        </p:nvSpPr>
        <p:spPr/>
        <p:txBody>
          <a:bodyPr/>
          <a:lstStyle/>
          <a:p>
            <a:r>
              <a:rPr lang="en-US"/>
              <a:t>Provider Cerner Education Session 2 </a:t>
            </a:r>
          </a:p>
        </p:txBody>
      </p:sp>
      <p:sp>
        <p:nvSpPr>
          <p:cNvPr id="6" name="Slide Number Placeholder 5">
            <a:extLst>
              <a:ext uri="{FF2B5EF4-FFF2-40B4-BE49-F238E27FC236}">
                <a16:creationId xmlns:a16="http://schemas.microsoft.com/office/drawing/2014/main" id="{4CF7BBC8-B35C-4C27-8864-24A3632B9E34}"/>
              </a:ext>
            </a:extLst>
          </p:cNvPr>
          <p:cNvSpPr>
            <a:spLocks noGrp="1"/>
          </p:cNvSpPr>
          <p:nvPr>
            <p:ph type="sldNum" sz="quarter" idx="18"/>
          </p:nvPr>
        </p:nvSpPr>
        <p:spPr/>
        <p:txBody>
          <a:bodyPr/>
          <a:lstStyle/>
          <a:p>
            <a:fld id="{63DCA5C9-2E11-4C67-86EB-AE1DE127DC64}" type="slidenum">
              <a:rPr lang="en-US" smtClean="0"/>
              <a:pPr/>
              <a:t>35</a:t>
            </a:fld>
            <a:endParaRPr lang="en-US"/>
          </a:p>
        </p:txBody>
      </p:sp>
      <p:sp>
        <p:nvSpPr>
          <p:cNvPr id="10" name="Rectangle: Rounded Corners 9">
            <a:extLst>
              <a:ext uri="{FF2B5EF4-FFF2-40B4-BE49-F238E27FC236}">
                <a16:creationId xmlns:a16="http://schemas.microsoft.com/office/drawing/2014/main" id="{72DFE46A-577D-4790-B71E-D9FC43675A4C}"/>
              </a:ext>
            </a:extLst>
          </p:cNvPr>
          <p:cNvSpPr/>
          <p:nvPr/>
        </p:nvSpPr>
        <p:spPr>
          <a:xfrm>
            <a:off x="7899662" y="4279769"/>
            <a:ext cx="254524" cy="1036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791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36</a:t>
            </a:fld>
            <a:endParaRPr lang="en-US"/>
          </a:p>
        </p:txBody>
      </p:sp>
      <p:graphicFrame>
        <p:nvGraphicFramePr>
          <p:cNvPr id="12" name="Content Placeholder 11"/>
          <p:cNvGraphicFramePr>
            <a:graphicFrameLocks noGrp="1"/>
          </p:cNvGraphicFramePr>
          <p:nvPr>
            <p:ph sz="quarter" idx="14"/>
            <p:extLst/>
          </p:nvPr>
        </p:nvGraphicFramePr>
        <p:xfrm>
          <a:off x="488950" y="1484203"/>
          <a:ext cx="5546466" cy="3886207"/>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595051">
                <a:tc>
                  <a:txBody>
                    <a:bodyPr/>
                    <a:lstStyle/>
                    <a:p>
                      <a:pPr algn="l" fontAlgn="b"/>
                      <a:r>
                        <a:rPr lang="en-US" sz="900" b="1"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76312">
                <a:tc>
                  <a:txBody>
                    <a:bodyPr/>
                    <a:lstStyle/>
                    <a:p>
                      <a:pPr algn="l" fontAlgn="b"/>
                      <a:r>
                        <a:rPr lang="en-US" sz="900" b="1" i="0" u="none" strike="noStrike">
                          <a:solidFill>
                            <a:srgbClr val="000000"/>
                          </a:solidFill>
                          <a:effectLst/>
                          <a:latin typeface="Calibri" panose="020F0502020204030204" pitchFamily="34" charset="0"/>
                        </a:rPr>
                        <a:t>PowerChart Structure:</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93853">
                <a:tc>
                  <a:txBody>
                    <a:bodyPr/>
                    <a:lstStyle/>
                    <a:p>
                      <a:pPr algn="l" fontAlgn="ctr"/>
                      <a:r>
                        <a:rPr lang="en-US" sz="900" b="0" i="0" u="none" strike="noStrike">
                          <a:solidFill>
                            <a:srgbClr val="000000"/>
                          </a:solidFill>
                          <a:effectLst/>
                          <a:latin typeface="Calibri" panose="020F0502020204030204" pitchFamily="34" charset="0"/>
                        </a:rPr>
                        <a:t>I have organized my MPages and their components , and removed components I don’t use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set up the contextual view (documentation on the right)</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change filters on the various M-page components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r h="293853">
                <a:tc>
                  <a:txBody>
                    <a:bodyPr/>
                    <a:lstStyle/>
                    <a:p>
                      <a:pPr algn="l" fontAlgn="ctr"/>
                      <a:r>
                        <a:rPr lang="en-US" sz="9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93853">
                <a:tc>
                  <a:txBody>
                    <a:bodyPr/>
                    <a:lstStyle/>
                    <a:p>
                      <a:pPr algn="l" fontAlgn="ctr"/>
                      <a:r>
                        <a:rPr lang="en-US" sz="9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76312">
                <a:tc>
                  <a:txBody>
                    <a:bodyPr/>
                    <a:lstStyle/>
                    <a:p>
                      <a:pPr algn="l" fontAlgn="ctr"/>
                      <a:r>
                        <a:rPr lang="en-US" sz="900" b="0" i="0" u="none" strike="noStrike">
                          <a:solidFill>
                            <a:srgbClr val="000000"/>
                          </a:solidFill>
                          <a:effectLst/>
                          <a:latin typeface="Calibri" panose="020F0502020204030204" pitchFamily="34" charset="0"/>
                        </a:rPr>
                        <a:t>I have configured my toolbars to meet my needs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7"/>
                  </a:ext>
                </a:extLst>
              </a:tr>
              <a:tr h="176312">
                <a:tc>
                  <a:txBody>
                    <a:bodyPr/>
                    <a:lstStyle/>
                    <a:p>
                      <a:pPr algn="l"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76312">
                <a:tc>
                  <a:txBody>
                    <a:bodyPr/>
                    <a:lstStyle/>
                    <a:p>
                      <a:pPr algn="l" fontAlgn="b"/>
                      <a:r>
                        <a:rPr lang="en-US" sz="900" b="1" i="0" u="none" strike="noStrike">
                          <a:solidFill>
                            <a:srgbClr val="000000"/>
                          </a:solidFill>
                          <a:effectLst/>
                          <a:latin typeface="Calibri" panose="020F0502020204030204" pitchFamily="34" charset="0"/>
                        </a:rPr>
                        <a:t>Note Creation:</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76312">
                <a:tc>
                  <a:txBody>
                    <a:bodyPr/>
                    <a:lstStyle/>
                    <a:p>
                      <a:pPr algn="l" fontAlgn="ctr"/>
                      <a:r>
                        <a:rPr lang="en-US" sz="900" b="0" i="0" u="none" strike="noStrike">
                          <a:solidFill>
                            <a:srgbClr val="000000"/>
                          </a:solidFill>
                          <a:effectLst/>
                          <a:latin typeface="Calibri" panose="020F0502020204030204" pitchFamily="34" charset="0"/>
                        </a:rPr>
                        <a:t>I know the difference between the workflow M-page and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0"/>
                  </a:ext>
                </a:extLst>
              </a:tr>
              <a:tr h="293853">
                <a:tc>
                  <a:txBody>
                    <a:bodyPr/>
                    <a:lstStyle/>
                    <a:p>
                      <a:pPr algn="l" fontAlgn="ctr"/>
                      <a:r>
                        <a:rPr lang="en-US" sz="9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1"/>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use system auto-text for documenting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personal auto-text (.)</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176312">
                <a:tc>
                  <a:txBody>
                    <a:bodyPr/>
                    <a:lstStyle/>
                    <a:p>
                      <a:pPr algn="l" fontAlgn="ctr"/>
                      <a:r>
                        <a:rPr lang="en-US" sz="900" b="0" i="0" u="none" strike="noStrike">
                          <a:solidFill>
                            <a:srgbClr val="000000"/>
                          </a:solidFill>
                          <a:effectLst/>
                          <a:latin typeface="Calibri" panose="020F0502020204030204" pitchFamily="34" charset="0"/>
                        </a:rPr>
                        <a:t>I have made a shortcut to pull nursing documentation into my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4"/>
                  </a:ext>
                </a:extLst>
              </a:tr>
              <a:tr h="176312">
                <a:tc>
                  <a:txBody>
                    <a:bodyPr/>
                    <a:lstStyle/>
                    <a:p>
                      <a:pPr algn="l" fontAlgn="ctr"/>
                      <a:r>
                        <a:rPr lang="en-US" sz="900" b="0" i="0" u="none" strike="noStrike">
                          <a:solidFill>
                            <a:srgbClr val="000000"/>
                          </a:solidFill>
                          <a:effectLst/>
                          <a:latin typeface="Calibri" panose="020F0502020204030204" pitchFamily="34" charset="0"/>
                        </a:rPr>
                        <a:t>I have created auto-text that includes Smart Templates</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5"/>
                  </a:ext>
                </a:extLst>
              </a:tr>
              <a:tr h="176312">
                <a:tc>
                  <a:txBody>
                    <a:bodyPr/>
                    <a:lstStyle/>
                    <a:p>
                      <a:pPr algn="l" fontAlgn="ctr"/>
                      <a:r>
                        <a:rPr lang="en-US" sz="900" b="0" i="0" u="none" strike="noStrike">
                          <a:solidFill>
                            <a:srgbClr val="000000"/>
                          </a:solidFill>
                          <a:effectLst/>
                          <a:latin typeface="Calibri" panose="020F0502020204030204" pitchFamily="34" charset="0"/>
                        </a:rPr>
                        <a:t>I know how to alter the title of a note</a:t>
                      </a:r>
                    </a:p>
                  </a:txBody>
                  <a:tcPr marL="7346" marR="7346" marT="7346"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6</a:t>
                      </a:r>
                    </a:p>
                  </a:txBody>
                  <a:tcPr marL="7346" marR="7346" marT="7346"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6"/>
                  </a:ext>
                </a:extLst>
              </a:tr>
            </a:tbl>
          </a:graphicData>
        </a:graphic>
      </p:graphicFrame>
      <p:graphicFrame>
        <p:nvGraphicFramePr>
          <p:cNvPr id="15" name="Table 14"/>
          <p:cNvGraphicFramePr>
            <a:graphicFrameLocks noGrp="1"/>
          </p:cNvGraphicFramePr>
          <p:nvPr>
            <p:extLst/>
          </p:nvPr>
        </p:nvGraphicFramePr>
        <p:xfrm>
          <a:off x="6164568" y="1484203"/>
          <a:ext cx="5753100" cy="4274820"/>
        </p:xfrm>
        <a:graphic>
          <a:graphicData uri="http://schemas.openxmlformats.org/drawingml/2006/table">
            <a:tbl>
              <a:tblPr/>
              <a:tblGrid>
                <a:gridCol w="3594100">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635000">
                  <a:extLst>
                    <a:ext uri="{9D8B030D-6E8A-4147-A177-3AD203B41FA5}">
                      <a16:colId xmlns:a16="http://schemas.microsoft.com/office/drawing/2014/main" val="20002"/>
                    </a:ext>
                  </a:extLst>
                </a:gridCol>
                <a:gridCol w="673100">
                  <a:extLst>
                    <a:ext uri="{9D8B030D-6E8A-4147-A177-3AD203B41FA5}">
                      <a16:colId xmlns:a16="http://schemas.microsoft.com/office/drawing/2014/main" val="20003"/>
                    </a:ext>
                  </a:extLst>
                </a:gridCol>
              </a:tblGrid>
              <a:tr h="617220">
                <a:tc>
                  <a:txBody>
                    <a:bodyPr/>
                    <a:lstStyle/>
                    <a:p>
                      <a:pPr algn="l" fontAlgn="b"/>
                      <a:r>
                        <a:rPr lang="en-US" sz="900" b="1"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2880">
                <a:tc>
                  <a:txBody>
                    <a:bodyPr/>
                    <a:lstStyle/>
                    <a:p>
                      <a:pPr algn="l" fontAlgn="b"/>
                      <a:r>
                        <a:rPr lang="en-US" sz="900" b="1" i="0" u="none" strike="noStrike">
                          <a:solidFill>
                            <a:srgbClr val="000000"/>
                          </a:solidFill>
                          <a:effectLst/>
                          <a:latin typeface="Calibri" panose="020F0502020204030204" pitchFamily="34" charset="0"/>
                        </a:rPr>
                        <a:t>Documentation Tools: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82880">
                <a:tc>
                  <a:txBody>
                    <a:bodyPr/>
                    <a:lstStyle/>
                    <a:p>
                      <a:pPr algn="l" fontAlgn="ctr"/>
                      <a:r>
                        <a:rPr lang="en-US" sz="900" b="0" i="0" u="none" strike="noStrike">
                          <a:solidFill>
                            <a:srgbClr val="000000"/>
                          </a:solidFill>
                          <a:effectLst/>
                          <a:latin typeface="Calibri" panose="020F0502020204030204" pitchFamily="34" charset="0"/>
                        </a:rPr>
                        <a:t>I know the difference between a diagnosis and a problem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maintain a current problems list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3"/>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mark in error a problem on the patient’s problem list so it will no longer be part of their chart.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5"/>
                  </a:ext>
                </a:extLst>
              </a:tr>
              <a:tr h="182880">
                <a:tc>
                  <a:txBody>
                    <a:bodyPr/>
                    <a:lstStyle/>
                    <a:p>
                      <a:pPr algn="l" fontAlgn="ctr"/>
                      <a:r>
                        <a:rPr lang="en-US" sz="900" b="0" i="0" u="none" strike="noStrike">
                          <a:solidFill>
                            <a:srgbClr val="000000"/>
                          </a:solidFill>
                          <a:effectLst/>
                          <a:latin typeface="Calibri" panose="020F0502020204030204" pitchFamily="34" charset="0"/>
                        </a:rPr>
                        <a:t>I have added items to the Family History Quick Selection section</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6"/>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update the Social History through modify and add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7"/>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82880">
                <a:tc>
                  <a:txBody>
                    <a:bodyPr/>
                    <a:lstStyle/>
                    <a:p>
                      <a:pPr algn="l" fontAlgn="b"/>
                      <a:r>
                        <a:rPr lang="en-US" sz="900" b="1" i="0" u="none" strike="noStrike">
                          <a:solidFill>
                            <a:srgbClr val="000000"/>
                          </a:solidFill>
                          <a:effectLst/>
                          <a:latin typeface="Calibri" panose="020F0502020204030204" pitchFamily="34" charset="0"/>
                        </a:rPr>
                        <a:t>Message Center:</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82880">
                <a:tc>
                  <a:txBody>
                    <a:bodyPr/>
                    <a:lstStyle/>
                    <a:p>
                      <a:pPr algn="l" fontAlgn="ctr"/>
                      <a:r>
                        <a:rPr lang="en-US" sz="900" b="0" i="0" u="none" strike="noStrike">
                          <a:solidFill>
                            <a:srgbClr val="000000"/>
                          </a:solidFill>
                          <a:effectLst/>
                          <a:latin typeface="Calibri" panose="020F0502020204030204" pitchFamily="34" charset="0"/>
                        </a:rPr>
                        <a:t>I have assigned proxies in my message center to my partners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messaging favorites for pools and colleagues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82880">
                <a:tc>
                  <a:txBody>
                    <a:bodyPr/>
                    <a:lstStyle/>
                    <a:p>
                      <a:pPr algn="l" fontAlgn="ctr"/>
                      <a:r>
                        <a:rPr lang="en-US" sz="900" b="0" i="0" u="none" strike="noStrike">
                          <a:solidFill>
                            <a:srgbClr val="000000"/>
                          </a:solidFill>
                          <a:effectLst/>
                          <a:latin typeface="Calibri" panose="020F0502020204030204" pitchFamily="34" charset="0"/>
                        </a:rPr>
                        <a:t>I know when and how to use between the visit encounters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2"/>
                  </a:ext>
                </a:extLst>
              </a:tr>
              <a:tr h="182880">
                <a:tc>
                  <a:txBody>
                    <a:bodyPr/>
                    <a:lstStyle/>
                    <a:p>
                      <a:pPr algn="l" fontAlgn="ctr"/>
                      <a:r>
                        <a:rPr lang="en-US" sz="900" b="0" i="0" u="none" strike="noStrike">
                          <a:solidFill>
                            <a:srgbClr val="000000"/>
                          </a:solidFill>
                          <a:effectLst/>
                          <a:latin typeface="Calibri" panose="020F0502020204030204" pitchFamily="34" charset="0"/>
                        </a:rPr>
                        <a:t>I have set up my between-the-visit encounter locations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3"/>
                  </a:ext>
                </a:extLst>
              </a:tr>
              <a:tr h="182880">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182880">
                <a:tc>
                  <a:txBody>
                    <a:bodyPr/>
                    <a:lstStyle/>
                    <a:p>
                      <a:pPr algn="l" fontAlgn="b"/>
                      <a:r>
                        <a:rPr lang="en-US" sz="900" b="1" i="0" u="none" strike="noStrike">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6"/>
                  </a:ext>
                </a:extLst>
              </a:tr>
              <a:tr h="304800">
                <a:tc>
                  <a:txBody>
                    <a:bodyPr/>
                    <a:lstStyle/>
                    <a:p>
                      <a:pPr algn="l" fontAlgn="ctr"/>
                      <a:r>
                        <a:rPr lang="en-US" sz="900" b="0" i="0" u="none" strike="noStrike">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7"/>
                  </a:ext>
                </a:extLst>
              </a:tr>
              <a:tr h="182880">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8"/>
                  </a:ext>
                </a:extLst>
              </a:tr>
            </a:tbl>
          </a:graphicData>
        </a:graphic>
      </p:graphicFrame>
      <p:graphicFrame>
        <p:nvGraphicFramePr>
          <p:cNvPr id="17" name="Table 16"/>
          <p:cNvGraphicFramePr>
            <a:graphicFrameLocks noGrp="1"/>
          </p:cNvGraphicFramePr>
          <p:nvPr>
            <p:extLst/>
          </p:nvPr>
        </p:nvGraphicFramePr>
        <p:xfrm>
          <a:off x="488950" y="5407927"/>
          <a:ext cx="5546466" cy="914400"/>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2880">
                <a:tc>
                  <a:txBody>
                    <a:bodyPr/>
                    <a:lstStyle/>
                    <a:p>
                      <a:pPr algn="l" fontAlgn="ctr"/>
                      <a:r>
                        <a:rPr lang="en-US" sz="900" b="0" i="0" u="none" strike="noStrike">
                          <a:solidFill>
                            <a:srgbClr val="000000"/>
                          </a:solidFill>
                          <a:effectLst/>
                          <a:latin typeface="Calibri" panose="020F0502020204030204" pitchFamily="34" charset="0"/>
                        </a:rPr>
                        <a:t>I routine use MModal</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1"/>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3"/>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8055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6" name="Slide Number Placeholder 5"/>
          <p:cNvSpPr>
            <a:spLocks noGrp="1"/>
          </p:cNvSpPr>
          <p:nvPr>
            <p:ph type="sldNum" sz="quarter" idx="17"/>
          </p:nvPr>
        </p:nvSpPr>
        <p:spPr/>
        <p:txBody>
          <a:bodyPr/>
          <a:lstStyle/>
          <a:p>
            <a:fld id="{63DCA5C9-2E11-4C67-86EB-AE1DE127DC64}" type="slidenum">
              <a:rPr lang="en-US" smtClean="0"/>
              <a:pPr/>
              <a:t>37</a:t>
            </a:fld>
            <a:endParaRPr lang="en-US"/>
          </a:p>
        </p:txBody>
      </p:sp>
      <p:graphicFrame>
        <p:nvGraphicFramePr>
          <p:cNvPr id="10" name="Table 9"/>
          <p:cNvGraphicFramePr>
            <a:graphicFrameLocks noGrp="1"/>
          </p:cNvGraphicFramePr>
          <p:nvPr/>
        </p:nvGraphicFramePr>
        <p:xfrm>
          <a:off x="488950" y="1484196"/>
          <a:ext cx="5546466" cy="3923725"/>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600797">
                <a:tc>
                  <a:txBody>
                    <a:bodyPr/>
                    <a:lstStyle/>
                    <a:p>
                      <a:pPr algn="l" fontAlgn="b"/>
                      <a:endParaRPr lang="en-US" sz="9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78014">
                <a:tc>
                  <a:txBody>
                    <a:bodyPr/>
                    <a:lstStyle/>
                    <a:p>
                      <a:pPr algn="l" fontAlgn="b"/>
                      <a:r>
                        <a:rPr lang="en-US" sz="900" b="1" i="0" u="none" strike="noStrike" dirty="0" err="1">
                          <a:solidFill>
                            <a:srgbClr val="000000"/>
                          </a:solidFill>
                          <a:effectLst/>
                          <a:latin typeface="Calibri" panose="020F0502020204030204" pitchFamily="34" charset="0"/>
                        </a:rPr>
                        <a:t>PowerChart</a:t>
                      </a:r>
                      <a:r>
                        <a:rPr lang="en-US" sz="900" b="1" i="0" u="none" strike="noStrike" dirty="0">
                          <a:solidFill>
                            <a:srgbClr val="000000"/>
                          </a:solidFill>
                          <a:effectLst/>
                          <a:latin typeface="Calibri" panose="020F0502020204030204" pitchFamily="34" charset="0"/>
                        </a:rPr>
                        <a:t> Structure:</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296690">
                <a:tc>
                  <a:txBody>
                    <a:bodyPr/>
                    <a:lstStyle/>
                    <a:p>
                      <a:pPr algn="l" fontAlgn="ctr"/>
                      <a:r>
                        <a:rPr lang="en-US" sz="900" b="0" i="0" u="none" strike="noStrike">
                          <a:solidFill>
                            <a:srgbClr val="000000"/>
                          </a:solidFill>
                          <a:effectLst/>
                          <a:latin typeface="Calibri" panose="020F0502020204030204" pitchFamily="34" charset="0"/>
                        </a:rPr>
                        <a:t>I have organized my MPages and their components , and removed components I don’t use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78014">
                <a:tc>
                  <a:txBody>
                    <a:bodyPr/>
                    <a:lstStyle/>
                    <a:p>
                      <a:pPr algn="l" fontAlgn="ctr"/>
                      <a:r>
                        <a:rPr lang="en-US" sz="900" b="0" i="0" u="none" strike="noStrike">
                          <a:solidFill>
                            <a:srgbClr val="000000"/>
                          </a:solidFill>
                          <a:effectLst/>
                          <a:latin typeface="Calibri" panose="020F0502020204030204" pitchFamily="34" charset="0"/>
                        </a:rPr>
                        <a:t>I know how to set up the contextual view (documentation on the right)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178014">
                <a:tc>
                  <a:txBody>
                    <a:bodyPr/>
                    <a:lstStyle/>
                    <a:p>
                      <a:pPr algn="l" fontAlgn="ctr"/>
                      <a:r>
                        <a:rPr lang="en-US" sz="900" b="0" i="0" u="none" strike="noStrike">
                          <a:solidFill>
                            <a:srgbClr val="000000"/>
                          </a:solidFill>
                          <a:effectLst/>
                          <a:latin typeface="Calibri" panose="020F0502020204030204" pitchFamily="34" charset="0"/>
                        </a:rPr>
                        <a:t>I know how to change filters on the various M-page components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r h="296690">
                <a:tc>
                  <a:txBody>
                    <a:bodyPr/>
                    <a:lstStyle/>
                    <a:p>
                      <a:pPr algn="l" fontAlgn="ctr"/>
                      <a:r>
                        <a:rPr lang="en-US" sz="900" b="0" i="0" u="none" strike="noStrike">
                          <a:solidFill>
                            <a:srgbClr val="000000"/>
                          </a:solidFill>
                          <a:effectLst/>
                          <a:latin typeface="Calibri" panose="020F0502020204030204" pitchFamily="34" charset="0"/>
                        </a:rPr>
                        <a:t>I can accurately identify the banner bar, tool bars, table of contents (dark side), and MPage menu.</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5"/>
                  </a:ext>
                </a:extLst>
              </a:tr>
              <a:tr h="296690">
                <a:tc>
                  <a:txBody>
                    <a:bodyPr/>
                    <a:lstStyle/>
                    <a:p>
                      <a:pPr algn="l" fontAlgn="ctr"/>
                      <a:r>
                        <a:rPr lang="en-US" sz="900" b="0" i="0" u="none" strike="noStrike">
                          <a:solidFill>
                            <a:srgbClr val="000000"/>
                          </a:solidFill>
                          <a:effectLst/>
                          <a:latin typeface="Calibri" panose="020F0502020204030204" pitchFamily="34" charset="0"/>
                        </a:rPr>
                        <a:t>I know the benefits of using the Workflow M-Page instead of going back/forth to the “Dark Side”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6"/>
                  </a:ext>
                </a:extLst>
              </a:tr>
              <a:tr h="178014">
                <a:tc>
                  <a:txBody>
                    <a:bodyPr/>
                    <a:lstStyle/>
                    <a:p>
                      <a:pPr algn="l" fontAlgn="ctr"/>
                      <a:r>
                        <a:rPr lang="en-US" sz="900" b="0" i="0" u="none" strike="noStrike">
                          <a:solidFill>
                            <a:srgbClr val="000000"/>
                          </a:solidFill>
                          <a:effectLst/>
                          <a:latin typeface="Calibri" panose="020F0502020204030204" pitchFamily="34" charset="0"/>
                        </a:rPr>
                        <a:t>I have configured my toolbars to meet my needs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7"/>
                  </a:ext>
                </a:extLst>
              </a:tr>
              <a:tr h="178014">
                <a:tc>
                  <a:txBody>
                    <a:bodyPr/>
                    <a:lstStyle/>
                    <a:p>
                      <a:pPr algn="l"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78014">
                <a:tc>
                  <a:txBody>
                    <a:bodyPr/>
                    <a:lstStyle/>
                    <a:p>
                      <a:pPr algn="l" fontAlgn="b"/>
                      <a:r>
                        <a:rPr lang="en-US" sz="900" b="1" i="0" u="none" strike="noStrike">
                          <a:solidFill>
                            <a:srgbClr val="000000"/>
                          </a:solidFill>
                          <a:effectLst/>
                          <a:latin typeface="Calibri" panose="020F0502020204030204" pitchFamily="34" charset="0"/>
                        </a:rPr>
                        <a:t>Note Creation:</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78014">
                <a:tc>
                  <a:txBody>
                    <a:bodyPr/>
                    <a:lstStyle/>
                    <a:p>
                      <a:pPr algn="l" fontAlgn="ctr"/>
                      <a:r>
                        <a:rPr lang="en-US" sz="900" b="0" i="0" u="none" strike="noStrike">
                          <a:solidFill>
                            <a:srgbClr val="000000"/>
                          </a:solidFill>
                          <a:effectLst/>
                          <a:latin typeface="Calibri" panose="020F0502020204030204" pitchFamily="34" charset="0"/>
                        </a:rPr>
                        <a:t>I know the difference between the workflow M-page and a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296690">
                <a:tc>
                  <a:txBody>
                    <a:bodyPr/>
                    <a:lstStyle/>
                    <a:p>
                      <a:pPr algn="l" fontAlgn="ctr"/>
                      <a:r>
                        <a:rPr lang="en-US" sz="900" b="0" i="0" u="none" strike="noStrike">
                          <a:solidFill>
                            <a:srgbClr val="000000"/>
                          </a:solidFill>
                          <a:effectLst/>
                          <a:latin typeface="Calibri" panose="020F0502020204030204" pitchFamily="34" charset="0"/>
                        </a:rPr>
                        <a:t>I am comfortable moving back and forth between the workflow M-page and the note without fear of losing work.</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78014">
                <a:tc>
                  <a:txBody>
                    <a:bodyPr/>
                    <a:lstStyle/>
                    <a:p>
                      <a:pPr algn="l" fontAlgn="ctr"/>
                      <a:r>
                        <a:rPr lang="en-US" sz="900" b="0" i="0" u="none" strike="noStrike">
                          <a:solidFill>
                            <a:srgbClr val="000000"/>
                          </a:solidFill>
                          <a:effectLst/>
                          <a:latin typeface="Calibri" panose="020F0502020204030204" pitchFamily="34" charset="0"/>
                        </a:rPr>
                        <a:t>I know how to use system auto-text for documenting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2"/>
                  </a:ext>
                </a:extLst>
              </a:tr>
              <a:tr h="178014">
                <a:tc>
                  <a:txBody>
                    <a:bodyPr/>
                    <a:lstStyle/>
                    <a:p>
                      <a:pPr algn="l" fontAlgn="ctr"/>
                      <a:r>
                        <a:rPr lang="en-US" sz="900" b="0" i="0" u="none" strike="noStrike">
                          <a:solidFill>
                            <a:srgbClr val="000000"/>
                          </a:solidFill>
                          <a:effectLst/>
                          <a:latin typeface="Calibri" panose="020F0502020204030204" pitchFamily="34" charset="0"/>
                        </a:rPr>
                        <a:t>I have created personal auto-text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3"/>
                  </a:ext>
                </a:extLst>
              </a:tr>
              <a:tr h="178014">
                <a:tc>
                  <a:txBody>
                    <a:bodyPr/>
                    <a:lstStyle/>
                    <a:p>
                      <a:pPr algn="l" fontAlgn="ctr"/>
                      <a:r>
                        <a:rPr lang="en-US" sz="900" b="0" i="0" u="none" strike="noStrike">
                          <a:solidFill>
                            <a:srgbClr val="000000"/>
                          </a:solidFill>
                          <a:effectLst/>
                          <a:latin typeface="Calibri" panose="020F0502020204030204" pitchFamily="34" charset="0"/>
                        </a:rPr>
                        <a:t>I have made a shortcut to pull nursing documentation into my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4"/>
                  </a:ext>
                </a:extLst>
              </a:tr>
              <a:tr h="178014">
                <a:tc>
                  <a:txBody>
                    <a:bodyPr/>
                    <a:lstStyle/>
                    <a:p>
                      <a:pPr algn="l" fontAlgn="ctr"/>
                      <a:r>
                        <a:rPr lang="en-US" sz="900" b="0" i="0" u="none" strike="noStrike">
                          <a:solidFill>
                            <a:srgbClr val="000000"/>
                          </a:solidFill>
                          <a:effectLst/>
                          <a:latin typeface="Calibri" panose="020F0502020204030204" pitchFamily="34" charset="0"/>
                        </a:rPr>
                        <a:t>I have created auto-text that includes Smart Templates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5"/>
                  </a:ext>
                </a:extLst>
              </a:tr>
              <a:tr h="178014">
                <a:tc>
                  <a:txBody>
                    <a:bodyPr/>
                    <a:lstStyle/>
                    <a:p>
                      <a:pPr algn="l" fontAlgn="ctr"/>
                      <a:r>
                        <a:rPr lang="en-US" sz="900" b="0" i="0" u="none" strike="noStrike">
                          <a:solidFill>
                            <a:srgbClr val="000000"/>
                          </a:solidFill>
                          <a:effectLst/>
                          <a:latin typeface="Calibri" panose="020F0502020204030204" pitchFamily="34" charset="0"/>
                        </a:rPr>
                        <a:t>I know how to alter the title of a note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6"/>
                  </a:ext>
                </a:extLst>
              </a:tr>
            </a:tbl>
          </a:graphicData>
        </a:graphic>
      </p:graphicFrame>
      <p:graphicFrame>
        <p:nvGraphicFramePr>
          <p:cNvPr id="11" name="Table 10"/>
          <p:cNvGraphicFramePr>
            <a:graphicFrameLocks noGrp="1"/>
          </p:cNvGraphicFramePr>
          <p:nvPr/>
        </p:nvGraphicFramePr>
        <p:xfrm>
          <a:off x="6142542" y="1484196"/>
          <a:ext cx="5790839" cy="4297771"/>
        </p:xfrm>
        <a:graphic>
          <a:graphicData uri="http://schemas.openxmlformats.org/drawingml/2006/table">
            <a:tbl>
              <a:tblPr/>
              <a:tblGrid>
                <a:gridCol w="3617676">
                  <a:extLst>
                    <a:ext uri="{9D8B030D-6E8A-4147-A177-3AD203B41FA5}">
                      <a16:colId xmlns:a16="http://schemas.microsoft.com/office/drawing/2014/main" val="20000"/>
                    </a:ext>
                  </a:extLst>
                </a:gridCol>
                <a:gridCol w="856482">
                  <a:extLst>
                    <a:ext uri="{9D8B030D-6E8A-4147-A177-3AD203B41FA5}">
                      <a16:colId xmlns:a16="http://schemas.microsoft.com/office/drawing/2014/main" val="20001"/>
                    </a:ext>
                  </a:extLst>
                </a:gridCol>
                <a:gridCol w="639166">
                  <a:extLst>
                    <a:ext uri="{9D8B030D-6E8A-4147-A177-3AD203B41FA5}">
                      <a16:colId xmlns:a16="http://schemas.microsoft.com/office/drawing/2014/main" val="20002"/>
                    </a:ext>
                  </a:extLst>
                </a:gridCol>
                <a:gridCol w="677515">
                  <a:extLst>
                    <a:ext uri="{9D8B030D-6E8A-4147-A177-3AD203B41FA5}">
                      <a16:colId xmlns:a16="http://schemas.microsoft.com/office/drawing/2014/main" val="20003"/>
                    </a:ext>
                  </a:extLst>
                </a:gridCol>
              </a:tblGrid>
              <a:tr h="620533">
                <a:tc>
                  <a:txBody>
                    <a:bodyPr/>
                    <a:lstStyle/>
                    <a:p>
                      <a:pPr algn="l" fontAlgn="b"/>
                      <a:endParaRPr lang="en-US" sz="900" b="0" i="0" u="none" strike="noStrike" dirty="0">
                        <a:solidFill>
                          <a:srgbClr val="000000"/>
                        </a:solidFill>
                        <a:effectLst/>
                        <a:latin typeface="Calibri" panose="020F0502020204030204" pitchFamily="34" charset="0"/>
                      </a:endParaRPr>
                    </a:p>
                  </a:txBody>
                  <a:tcPr marL="7620" marR="7620" marT="7620" marB="0" anchor="b">
                    <a:lnL>
                      <a:noFill/>
                    </a:lnL>
                    <a:lnR w="6350" cap="flat" cmpd="sng" algn="ctr">
                      <a:solidFill>
                        <a:srgbClr val="000000"/>
                      </a:solidFill>
                      <a:prstDash val="dot"/>
                      <a:round/>
                      <a:headEnd type="none" w="med" len="med"/>
                      <a:tailEnd type="none" w="med" len="med"/>
                    </a:lnR>
                    <a:lnT>
                      <a:noFill/>
                    </a:lnT>
                    <a:lnB>
                      <a:noFill/>
                    </a:lnB>
                  </a:tcPr>
                </a:tc>
                <a:tc>
                  <a:txBody>
                    <a:bodyPr/>
                    <a:lstStyle/>
                    <a:p>
                      <a:pPr algn="ctr" fontAlgn="ctr"/>
                      <a:r>
                        <a:rPr lang="en-US" sz="900" b="0" i="0" u="none" strike="noStrike">
                          <a:solidFill>
                            <a:srgbClr val="000000"/>
                          </a:solidFill>
                          <a:effectLst/>
                          <a:latin typeface="Calibri" panose="020F0502020204030204" pitchFamily="34" charset="0"/>
                        </a:rPr>
                        <a:t>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Moderately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en-US" sz="900" b="0" i="0" u="none" strike="noStrike">
                          <a:solidFill>
                            <a:srgbClr val="000000"/>
                          </a:solidFill>
                          <a:effectLst/>
                          <a:latin typeface="Calibri" panose="020F0502020204030204" pitchFamily="34" charset="0"/>
                        </a:rPr>
                        <a:t>Not Comfortable</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3862">
                <a:tc>
                  <a:txBody>
                    <a:bodyPr/>
                    <a:lstStyle/>
                    <a:p>
                      <a:pPr algn="l" fontAlgn="b"/>
                      <a:r>
                        <a:rPr lang="en-US" sz="900" b="1" i="0" u="none" strike="noStrike">
                          <a:solidFill>
                            <a:srgbClr val="000000"/>
                          </a:solidFill>
                          <a:effectLst/>
                          <a:latin typeface="Calibri" panose="020F0502020204030204" pitchFamily="34" charset="0"/>
                        </a:rPr>
                        <a:t>Documentation Tools:</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83862">
                <a:tc>
                  <a:txBody>
                    <a:bodyPr/>
                    <a:lstStyle/>
                    <a:p>
                      <a:pPr algn="l" fontAlgn="ctr"/>
                      <a:r>
                        <a:rPr lang="en-US" sz="900" b="0" i="0" u="none" strike="noStrike">
                          <a:solidFill>
                            <a:srgbClr val="000000"/>
                          </a:solidFill>
                          <a:effectLst/>
                          <a:latin typeface="Calibri" panose="020F0502020204030204" pitchFamily="34" charset="0"/>
                        </a:rPr>
                        <a:t>I know the difference between a diagnosis and a problem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2"/>
                  </a:ext>
                </a:extLst>
              </a:tr>
              <a:tr h="183862">
                <a:tc>
                  <a:txBody>
                    <a:bodyPr/>
                    <a:lstStyle/>
                    <a:p>
                      <a:pPr algn="l" fontAlgn="ctr"/>
                      <a:r>
                        <a:rPr lang="en-US" sz="900" b="0" i="0" u="none" strike="noStrike">
                          <a:solidFill>
                            <a:srgbClr val="000000"/>
                          </a:solidFill>
                          <a:effectLst/>
                          <a:latin typeface="Calibri" panose="020F0502020204030204" pitchFamily="34" charset="0"/>
                        </a:rPr>
                        <a:t>I know how to maintain a current problems list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3"/>
                  </a:ext>
                </a:extLst>
              </a:tr>
              <a:tr h="306436">
                <a:tc>
                  <a:txBody>
                    <a:bodyPr/>
                    <a:lstStyle/>
                    <a:p>
                      <a:pPr algn="l" fontAlgn="ctr"/>
                      <a:r>
                        <a:rPr lang="en-US" sz="900" b="0" i="0" u="none" strike="noStrike">
                          <a:solidFill>
                            <a:srgbClr val="000000"/>
                          </a:solidFill>
                          <a:effectLst/>
                          <a:latin typeface="Calibri" panose="020F0502020204030204" pitchFamily="34" charset="0"/>
                        </a:rPr>
                        <a:t>I know how to mark in error a problem on the patient’s problem list so it will no longer be part of their chart.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r h="306436">
                <a:tc>
                  <a:txBody>
                    <a:bodyPr/>
                    <a:lstStyle/>
                    <a:p>
                      <a:pPr algn="l" fontAlgn="ctr"/>
                      <a:r>
                        <a:rPr lang="en-US" sz="900" b="0" i="0" u="none" strike="noStrike">
                          <a:solidFill>
                            <a:srgbClr val="000000"/>
                          </a:solidFill>
                          <a:effectLst/>
                          <a:latin typeface="Calibri" panose="020F0502020204030204" pitchFamily="34" charset="0"/>
                        </a:rPr>
                        <a:t>I know how to free-text (Centricity-like) comments to the Family History, Social History, and Problems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5"/>
                  </a:ext>
                </a:extLst>
              </a:tr>
              <a:tr h="183862">
                <a:tc>
                  <a:txBody>
                    <a:bodyPr/>
                    <a:lstStyle/>
                    <a:p>
                      <a:pPr algn="l" fontAlgn="ctr"/>
                      <a:r>
                        <a:rPr lang="en-US" sz="900" b="0" i="0" u="none" strike="noStrike">
                          <a:solidFill>
                            <a:srgbClr val="000000"/>
                          </a:solidFill>
                          <a:effectLst/>
                          <a:latin typeface="Calibri" panose="020F0502020204030204" pitchFamily="34" charset="0"/>
                        </a:rPr>
                        <a:t>I have added items to the Family History Quick Selection section</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6"/>
                  </a:ext>
                </a:extLst>
              </a:tr>
              <a:tr h="183862">
                <a:tc>
                  <a:txBody>
                    <a:bodyPr/>
                    <a:lstStyle/>
                    <a:p>
                      <a:pPr algn="l" fontAlgn="ctr"/>
                      <a:r>
                        <a:rPr lang="en-US" sz="900" b="0" i="0" u="none" strike="noStrike">
                          <a:solidFill>
                            <a:srgbClr val="000000"/>
                          </a:solidFill>
                          <a:effectLst/>
                          <a:latin typeface="Calibri" panose="020F0502020204030204" pitchFamily="34" charset="0"/>
                        </a:rPr>
                        <a:t>I know how to  update the Social History through modify and add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7"/>
                  </a:ext>
                </a:extLst>
              </a:tr>
              <a:tr h="183862">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8"/>
                  </a:ext>
                </a:extLst>
              </a:tr>
              <a:tr h="183862">
                <a:tc>
                  <a:txBody>
                    <a:bodyPr/>
                    <a:lstStyle/>
                    <a:p>
                      <a:pPr algn="l" fontAlgn="b"/>
                      <a:r>
                        <a:rPr lang="en-US" sz="900" b="1" i="0" u="none" strike="noStrike">
                          <a:solidFill>
                            <a:srgbClr val="000000"/>
                          </a:solidFill>
                          <a:effectLst/>
                          <a:latin typeface="Calibri" panose="020F0502020204030204" pitchFamily="34" charset="0"/>
                        </a:rPr>
                        <a:t>Message Center:</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9"/>
                  </a:ext>
                </a:extLst>
              </a:tr>
              <a:tr h="183862">
                <a:tc>
                  <a:txBody>
                    <a:bodyPr/>
                    <a:lstStyle/>
                    <a:p>
                      <a:pPr algn="l" fontAlgn="ctr"/>
                      <a:r>
                        <a:rPr lang="en-US" sz="900" b="0" i="0" u="none" strike="noStrike">
                          <a:solidFill>
                            <a:srgbClr val="000000"/>
                          </a:solidFill>
                          <a:effectLst/>
                          <a:latin typeface="Calibri" panose="020F0502020204030204" pitchFamily="34" charset="0"/>
                        </a:rPr>
                        <a:t>I have assigned proxies in my message center to my partners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0"/>
                  </a:ext>
                </a:extLst>
              </a:tr>
              <a:tr h="183862">
                <a:tc>
                  <a:txBody>
                    <a:bodyPr/>
                    <a:lstStyle/>
                    <a:p>
                      <a:pPr algn="l" fontAlgn="ctr"/>
                      <a:r>
                        <a:rPr lang="en-US" sz="900" b="0" i="0" u="none" strike="noStrike">
                          <a:solidFill>
                            <a:srgbClr val="000000"/>
                          </a:solidFill>
                          <a:effectLst/>
                          <a:latin typeface="Calibri" panose="020F0502020204030204" pitchFamily="34" charset="0"/>
                        </a:rPr>
                        <a:t>I have set up messaging favorites for pools and colleagues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1"/>
                  </a:ext>
                </a:extLst>
              </a:tr>
              <a:tr h="183862">
                <a:tc>
                  <a:txBody>
                    <a:bodyPr/>
                    <a:lstStyle/>
                    <a:p>
                      <a:pPr algn="l" fontAlgn="ctr"/>
                      <a:r>
                        <a:rPr lang="en-US" sz="900" b="0" i="0" u="none" strike="noStrike">
                          <a:solidFill>
                            <a:srgbClr val="000000"/>
                          </a:solidFill>
                          <a:effectLst/>
                          <a:latin typeface="Calibri" panose="020F0502020204030204" pitchFamily="34" charset="0"/>
                        </a:rPr>
                        <a:t>I know when and how to use between the visit encounters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2"/>
                  </a:ext>
                </a:extLst>
              </a:tr>
              <a:tr h="183862">
                <a:tc>
                  <a:txBody>
                    <a:bodyPr/>
                    <a:lstStyle/>
                    <a:p>
                      <a:pPr algn="l" fontAlgn="ctr"/>
                      <a:r>
                        <a:rPr lang="en-US" sz="900" b="0" i="0" u="none" strike="noStrike">
                          <a:solidFill>
                            <a:srgbClr val="000000"/>
                          </a:solidFill>
                          <a:effectLst/>
                          <a:latin typeface="Calibri" panose="020F0502020204030204" pitchFamily="34" charset="0"/>
                        </a:rPr>
                        <a:t>I have set up my between-the-visit encounter locations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3"/>
                  </a:ext>
                </a:extLst>
              </a:tr>
              <a:tr h="183862">
                <a:tc>
                  <a:txBody>
                    <a:bodyPr/>
                    <a:lstStyle/>
                    <a:p>
                      <a:pPr algn="l" fontAlgn="ctr"/>
                      <a:r>
                        <a:rPr lang="en-US" sz="900" b="0" i="0" u="none" strike="noStrike">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4"/>
                  </a:ext>
                </a:extLst>
              </a:tr>
              <a:tr h="183862">
                <a:tc>
                  <a:txBody>
                    <a:bodyPr/>
                    <a:lstStyle/>
                    <a:p>
                      <a:pPr algn="l" fontAlgn="b"/>
                      <a:r>
                        <a:rPr lang="en-US" sz="900" b="1" i="0" u="none" strike="noStrike">
                          <a:solidFill>
                            <a:srgbClr val="000000"/>
                          </a:solidFill>
                          <a:effectLst/>
                          <a:latin typeface="Calibri" panose="020F0502020204030204" pitchFamily="34" charset="0"/>
                        </a:rPr>
                        <a:t>Ordering:</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5"/>
                  </a:ext>
                </a:extLst>
              </a:tr>
              <a:tr h="183862">
                <a:tc>
                  <a:txBody>
                    <a:bodyPr/>
                    <a:lstStyle/>
                    <a:p>
                      <a:pPr algn="l" fontAlgn="ctr"/>
                      <a:r>
                        <a:rPr lang="en-US" sz="900" b="0" i="0" u="none" strike="noStrike">
                          <a:solidFill>
                            <a:srgbClr val="000000"/>
                          </a:solidFill>
                          <a:effectLst/>
                          <a:latin typeface="Calibri" panose="020F0502020204030204" pitchFamily="34" charset="0"/>
                        </a:rPr>
                        <a:t>I have created favorites on my quick orders pages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6"/>
                  </a:ext>
                </a:extLst>
              </a:tr>
              <a:tr h="306436">
                <a:tc>
                  <a:txBody>
                    <a:bodyPr/>
                    <a:lstStyle/>
                    <a:p>
                      <a:pPr algn="l" fontAlgn="ctr"/>
                      <a:r>
                        <a:rPr lang="en-US" sz="900" b="0" i="0" u="none" strike="noStrike" dirty="0">
                          <a:solidFill>
                            <a:srgbClr val="000000"/>
                          </a:solidFill>
                          <a:effectLst/>
                          <a:latin typeface="Calibri" panose="020F0502020204030204" pitchFamily="34" charset="0"/>
                        </a:rPr>
                        <a:t>I know how to “borrow” someone else’s quick orders folder favorites so I can use them.</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17"/>
                  </a:ext>
                </a:extLst>
              </a:tr>
              <a:tr h="183862">
                <a:tc>
                  <a:txBody>
                    <a:bodyPr/>
                    <a:lstStyle/>
                    <a:p>
                      <a:pPr algn="l" fontAlgn="ctr"/>
                      <a:r>
                        <a:rPr lang="en-US" sz="900" b="0" i="0" u="none" strike="noStrike">
                          <a:solidFill>
                            <a:srgbClr val="000000"/>
                          </a:solidFill>
                          <a:effectLst/>
                          <a:latin typeface="Calibri" panose="020F0502020204030204" pitchFamily="34" charset="0"/>
                        </a:rPr>
                        <a:t>I routinely use Quick Orders and make use of Order Sentences</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18"/>
                  </a:ext>
                </a:extLst>
              </a:tr>
            </a:tbl>
          </a:graphicData>
        </a:graphic>
      </p:graphicFrame>
      <p:graphicFrame>
        <p:nvGraphicFramePr>
          <p:cNvPr id="12" name="Table 11"/>
          <p:cNvGraphicFramePr>
            <a:graphicFrameLocks noGrp="1"/>
          </p:cNvGraphicFramePr>
          <p:nvPr/>
        </p:nvGraphicFramePr>
        <p:xfrm>
          <a:off x="488950" y="5487244"/>
          <a:ext cx="5546466" cy="914400"/>
        </p:xfrm>
        <a:graphic>
          <a:graphicData uri="http://schemas.openxmlformats.org/drawingml/2006/table">
            <a:tbl>
              <a:tblPr/>
              <a:tblGrid>
                <a:gridCol w="3465011">
                  <a:extLst>
                    <a:ext uri="{9D8B030D-6E8A-4147-A177-3AD203B41FA5}">
                      <a16:colId xmlns:a16="http://schemas.microsoft.com/office/drawing/2014/main" val="20000"/>
                    </a:ext>
                  </a:extLst>
                </a:gridCol>
                <a:gridCol w="820338">
                  <a:extLst>
                    <a:ext uri="{9D8B030D-6E8A-4147-A177-3AD203B41FA5}">
                      <a16:colId xmlns:a16="http://schemas.microsoft.com/office/drawing/2014/main" val="20001"/>
                    </a:ext>
                  </a:extLst>
                </a:gridCol>
                <a:gridCol w="612193">
                  <a:extLst>
                    <a:ext uri="{9D8B030D-6E8A-4147-A177-3AD203B41FA5}">
                      <a16:colId xmlns:a16="http://schemas.microsoft.com/office/drawing/2014/main" val="20002"/>
                    </a:ext>
                  </a:extLst>
                </a:gridCol>
                <a:gridCol w="648924">
                  <a:extLst>
                    <a:ext uri="{9D8B030D-6E8A-4147-A177-3AD203B41FA5}">
                      <a16:colId xmlns:a16="http://schemas.microsoft.com/office/drawing/2014/main" val="20003"/>
                    </a:ext>
                  </a:extLst>
                </a:gridCol>
              </a:tblGrid>
              <a:tr h="182880">
                <a:tc>
                  <a:txBody>
                    <a:bodyPr/>
                    <a:lstStyle/>
                    <a:p>
                      <a:pPr algn="l" fontAlgn="b"/>
                      <a:r>
                        <a:rPr lang="en-US" sz="900" b="1" i="0" u="none" strike="noStrike">
                          <a:solidFill>
                            <a:srgbClr val="000000"/>
                          </a:solidFill>
                          <a:effectLst/>
                          <a:latin typeface="Calibri" panose="020F0502020204030204" pitchFamily="34" charset="0"/>
                        </a:rPr>
                        <a:t>MModal:</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0"/>
                  </a:ext>
                </a:extLst>
              </a:tr>
              <a:tr h="182880">
                <a:tc>
                  <a:txBody>
                    <a:bodyPr/>
                    <a:lstStyle/>
                    <a:p>
                      <a:pPr algn="l" fontAlgn="ctr"/>
                      <a:r>
                        <a:rPr lang="en-US" sz="900" b="0" i="0" u="none" strike="noStrike">
                          <a:solidFill>
                            <a:srgbClr val="000000"/>
                          </a:solidFill>
                          <a:effectLst/>
                          <a:latin typeface="Calibri" panose="020F0502020204030204" pitchFamily="34" charset="0"/>
                        </a:rPr>
                        <a:t>I routine use MModal</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C6E0B4"/>
                    </a:solidFill>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001"/>
                  </a:ext>
                </a:extLst>
              </a:tr>
              <a:tr h="182880">
                <a:tc>
                  <a:txBody>
                    <a:bodyPr/>
                    <a:lstStyle/>
                    <a:p>
                      <a:pPr algn="l" fontAlgn="ctr"/>
                      <a:r>
                        <a:rPr lang="en-US" sz="900" b="0" i="0" u="none" strike="noStrike">
                          <a:solidFill>
                            <a:srgbClr val="000000"/>
                          </a:solidFill>
                          <a:effectLst/>
                          <a:latin typeface="Calibri" panose="020F0502020204030204" pitchFamily="34" charset="0"/>
                        </a:rPr>
                        <a:t>I have created commands to insert text</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2"/>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use the next field button and command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3"/>
                  </a:ext>
                </a:extLst>
              </a:tr>
              <a:tr h="182880">
                <a:tc>
                  <a:txBody>
                    <a:bodyPr/>
                    <a:lstStyle/>
                    <a:p>
                      <a:pPr algn="l" fontAlgn="ctr"/>
                      <a:r>
                        <a:rPr lang="en-US" sz="900" b="0" i="0" u="none" strike="noStrike">
                          <a:solidFill>
                            <a:srgbClr val="000000"/>
                          </a:solidFill>
                          <a:effectLst/>
                          <a:latin typeface="Calibri" panose="020F0502020204030204" pitchFamily="34" charset="0"/>
                        </a:rPr>
                        <a:t>I know how to create auto-text that are MModal optimized</a:t>
                      </a:r>
                    </a:p>
                  </a:txBody>
                  <a:tcPr marL="7620" marR="7620" marT="762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4B4B"/>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834902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94DCA-F74D-49AC-8F7A-B2206C32B305}"/>
              </a:ext>
            </a:extLst>
          </p:cNvPr>
          <p:cNvSpPr>
            <a:spLocks noGrp="1"/>
          </p:cNvSpPr>
          <p:nvPr>
            <p:ph type="title"/>
          </p:nvPr>
        </p:nvSpPr>
        <p:spPr/>
        <p:txBody>
          <a:bodyPr/>
          <a:lstStyle/>
          <a:p>
            <a:r>
              <a:rPr lang="en-US" dirty="0"/>
              <a:t>Message Center:</a:t>
            </a:r>
          </a:p>
        </p:txBody>
      </p:sp>
      <p:sp>
        <p:nvSpPr>
          <p:cNvPr id="3" name="Date Placeholder 2">
            <a:extLst>
              <a:ext uri="{FF2B5EF4-FFF2-40B4-BE49-F238E27FC236}">
                <a16:creationId xmlns:a16="http://schemas.microsoft.com/office/drawing/2014/main" id="{B55870C9-B7C4-47C2-83B3-270C1DF7DC64}"/>
              </a:ext>
            </a:extLst>
          </p:cNvPr>
          <p:cNvSpPr>
            <a:spLocks noGrp="1"/>
          </p:cNvSpPr>
          <p:nvPr>
            <p:ph type="dt" sz="half" idx="10"/>
          </p:nvPr>
        </p:nvSpPr>
        <p:spPr/>
        <p:txBody>
          <a:bodyPr/>
          <a:lstStyle/>
          <a:p>
            <a:r>
              <a:rPr lang="en-US"/>
              <a:t>01.17.2019</a:t>
            </a:r>
            <a:endParaRPr lang="en-US" dirty="0"/>
          </a:p>
        </p:txBody>
      </p:sp>
      <p:sp>
        <p:nvSpPr>
          <p:cNvPr id="4" name="Footer Placeholder 3">
            <a:extLst>
              <a:ext uri="{FF2B5EF4-FFF2-40B4-BE49-F238E27FC236}">
                <a16:creationId xmlns:a16="http://schemas.microsoft.com/office/drawing/2014/main" id="{6A3085C6-C5F7-414E-8460-A10B2EC0C086}"/>
              </a:ext>
            </a:extLst>
          </p:cNvPr>
          <p:cNvSpPr>
            <a:spLocks noGrp="1"/>
          </p:cNvSpPr>
          <p:nvPr>
            <p:ph type="ftr" sz="quarter" idx="11"/>
          </p:nvPr>
        </p:nvSpPr>
        <p:spPr/>
        <p:txBody>
          <a:bodyPr/>
          <a:lstStyle/>
          <a:p>
            <a:r>
              <a:rPr lang="en-US" dirty="0"/>
              <a:t>Provider Cerner Education Session 2 </a:t>
            </a:r>
          </a:p>
        </p:txBody>
      </p:sp>
      <p:sp>
        <p:nvSpPr>
          <p:cNvPr id="5" name="Slide Number Placeholder 4"/>
          <p:cNvSpPr>
            <a:spLocks noGrp="1"/>
          </p:cNvSpPr>
          <p:nvPr>
            <p:ph type="sldNum" sz="quarter" idx="12"/>
          </p:nvPr>
        </p:nvSpPr>
        <p:spPr/>
        <p:txBody>
          <a:bodyPr/>
          <a:lstStyle/>
          <a:p>
            <a:fld id="{63DCA5C9-2E11-4C67-86EB-AE1DE127DC64}" type="slidenum">
              <a:rPr lang="en-US" smtClean="0"/>
              <a:pPr/>
              <a:t>4</a:t>
            </a:fld>
            <a:endParaRPr lang="en-US"/>
          </a:p>
        </p:txBody>
      </p:sp>
    </p:spTree>
    <p:extLst>
      <p:ext uri="{BB962C8B-B14F-4D97-AF65-F5344CB8AC3E}">
        <p14:creationId xmlns:p14="http://schemas.microsoft.com/office/powerpoint/2010/main" val="34222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75943B-1875-4C22-8586-1E6EA4C773BB}"/>
              </a:ext>
            </a:extLst>
          </p:cNvPr>
          <p:cNvSpPr>
            <a:spLocks noGrp="1"/>
          </p:cNvSpPr>
          <p:nvPr>
            <p:ph type="title"/>
          </p:nvPr>
        </p:nvSpPr>
        <p:spPr/>
        <p:txBody>
          <a:bodyPr/>
          <a:lstStyle/>
          <a:p>
            <a:r>
              <a:rPr lang="en-US" dirty="0"/>
              <a:t>Message Center Overview</a:t>
            </a:r>
          </a:p>
        </p:txBody>
      </p:sp>
      <p:graphicFrame>
        <p:nvGraphicFramePr>
          <p:cNvPr id="7" name="Content Placeholder 6">
            <a:extLst>
              <a:ext uri="{FF2B5EF4-FFF2-40B4-BE49-F238E27FC236}">
                <a16:creationId xmlns:a16="http://schemas.microsoft.com/office/drawing/2014/main" id="{FA84F956-EB58-4847-B54B-6A49761BD6AB}"/>
              </a:ext>
            </a:extLst>
          </p:cNvPr>
          <p:cNvGraphicFramePr>
            <a:graphicFrameLocks noGrp="1"/>
          </p:cNvGraphicFramePr>
          <p:nvPr>
            <p:ph sz="quarter" idx="14"/>
            <p:extLst>
              <p:ext uri="{D42A27DB-BD31-4B8C-83A1-F6EECF244321}">
                <p14:modId xmlns:p14="http://schemas.microsoft.com/office/powerpoint/2010/main" val="2302730734"/>
              </p:ext>
            </p:extLst>
          </p:nvPr>
        </p:nvGraphicFramePr>
        <p:xfrm>
          <a:off x="4681728" y="1325563"/>
          <a:ext cx="7406640" cy="5155406"/>
        </p:xfrm>
        <a:graphic>
          <a:graphicData uri="http://schemas.openxmlformats.org/drawingml/2006/chart">
            <c:chart xmlns:c="http://schemas.openxmlformats.org/drawingml/2006/chart" xmlns:r="http://schemas.openxmlformats.org/officeDocument/2006/relationships" r:id="rId2"/>
          </a:graphicData>
        </a:graphic>
      </p:graphicFrame>
      <p:sp>
        <p:nvSpPr>
          <p:cNvPr id="10" name="Content Placeholder 9">
            <a:extLst>
              <a:ext uri="{FF2B5EF4-FFF2-40B4-BE49-F238E27FC236}">
                <a16:creationId xmlns:a16="http://schemas.microsoft.com/office/drawing/2014/main" id="{D29146CC-A838-4875-A917-04F30DD512DA}"/>
              </a:ext>
            </a:extLst>
          </p:cNvPr>
          <p:cNvSpPr>
            <a:spLocks noGrp="1"/>
          </p:cNvSpPr>
          <p:nvPr>
            <p:ph sz="quarter" idx="15"/>
          </p:nvPr>
        </p:nvSpPr>
        <p:spPr>
          <a:xfrm>
            <a:off x="484715" y="1837944"/>
            <a:ext cx="3950125" cy="4288950"/>
          </a:xfrm>
        </p:spPr>
        <p:txBody>
          <a:bodyPr>
            <a:normAutofit lnSpcReduction="10000"/>
          </a:bodyPr>
          <a:lstStyle/>
          <a:p>
            <a:pPr lvl="2"/>
            <a:r>
              <a:rPr lang="en-US" b="1" dirty="0"/>
              <a:t>Inbox Summary</a:t>
            </a:r>
            <a:r>
              <a:rPr lang="en-US" dirty="0"/>
              <a:t>: Access any message or result in the Message Center.  Message Center notifications are divided into categories or folders; the number adjacent to the category name indicates the number of Inbox items in that category that are unread. </a:t>
            </a:r>
          </a:p>
          <a:p>
            <a:pPr lvl="2"/>
            <a:r>
              <a:rPr lang="en-US" b="1" dirty="0"/>
              <a:t>Summary Pane</a:t>
            </a:r>
            <a:r>
              <a:rPr lang="en-US" dirty="0"/>
              <a:t>: lists the individual Inbox items (messages, documents and so forth) contained in the folders in the Inbox Summary.  Double-clicking an Inbox item in the Summary Pane opens the workspace for that item. </a:t>
            </a:r>
          </a:p>
          <a:p>
            <a:pPr lvl="2"/>
            <a:r>
              <a:rPr lang="en-US" dirty="0"/>
              <a:t>Message Center users have the ability to sort the view by each column. </a:t>
            </a:r>
          </a:p>
          <a:p>
            <a:pPr lvl="2"/>
            <a:endParaRPr lang="en-US" dirty="0"/>
          </a:p>
        </p:txBody>
      </p:sp>
      <p:sp>
        <p:nvSpPr>
          <p:cNvPr id="3" name="Date Placeholder 2">
            <a:extLst>
              <a:ext uri="{FF2B5EF4-FFF2-40B4-BE49-F238E27FC236}">
                <a16:creationId xmlns:a16="http://schemas.microsoft.com/office/drawing/2014/main" id="{47279DE1-3B0D-4AF6-9636-F0479B31E5CD}"/>
              </a:ext>
            </a:extLst>
          </p:cNvPr>
          <p:cNvSpPr>
            <a:spLocks noGrp="1"/>
          </p:cNvSpPr>
          <p:nvPr>
            <p:ph type="dt" sz="half" idx="16"/>
          </p:nvPr>
        </p:nvSpPr>
        <p:spPr/>
        <p:txBody>
          <a:bodyPr/>
          <a:lstStyle/>
          <a:p>
            <a:r>
              <a:rPr lang="en-US"/>
              <a:t>01.17.2019</a:t>
            </a:r>
          </a:p>
        </p:txBody>
      </p:sp>
      <p:sp>
        <p:nvSpPr>
          <p:cNvPr id="4" name="Footer Placeholder 3">
            <a:extLst>
              <a:ext uri="{FF2B5EF4-FFF2-40B4-BE49-F238E27FC236}">
                <a16:creationId xmlns:a16="http://schemas.microsoft.com/office/drawing/2014/main" id="{5887D456-CA4F-444C-BEEC-BBE09C86B444}"/>
              </a:ext>
            </a:extLst>
          </p:cNvPr>
          <p:cNvSpPr>
            <a:spLocks noGrp="1"/>
          </p:cNvSpPr>
          <p:nvPr>
            <p:ph type="ftr" sz="quarter" idx="17"/>
          </p:nvPr>
        </p:nvSpPr>
        <p:spPr/>
        <p:txBody>
          <a:bodyPr/>
          <a:lstStyle/>
          <a:p>
            <a:r>
              <a:rPr lang="en-US"/>
              <a:t>Provider Cerner Education Session 2 </a:t>
            </a:r>
          </a:p>
        </p:txBody>
      </p:sp>
      <p:sp>
        <p:nvSpPr>
          <p:cNvPr id="2" name="Slide Number Placeholder 1"/>
          <p:cNvSpPr>
            <a:spLocks noGrp="1"/>
          </p:cNvSpPr>
          <p:nvPr>
            <p:ph type="sldNum" sz="quarter" idx="18"/>
          </p:nvPr>
        </p:nvSpPr>
        <p:spPr/>
        <p:txBody>
          <a:bodyPr/>
          <a:lstStyle/>
          <a:p>
            <a:fld id="{63DCA5C9-2E11-4C67-86EB-AE1DE127DC64}" type="slidenum">
              <a:rPr lang="en-US" smtClean="0"/>
              <a:pPr/>
              <a:t>5</a:t>
            </a:fld>
            <a:endParaRPr lang="en-US"/>
          </a:p>
        </p:txBody>
      </p:sp>
    </p:spTree>
    <p:extLst>
      <p:ext uri="{BB962C8B-B14F-4D97-AF65-F5344CB8AC3E}">
        <p14:creationId xmlns:p14="http://schemas.microsoft.com/office/powerpoint/2010/main" val="328918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DBC041-D9D5-40A5-A655-72302A359F99}"/>
              </a:ext>
            </a:extLst>
          </p:cNvPr>
          <p:cNvSpPr>
            <a:spLocks noGrp="1"/>
          </p:cNvSpPr>
          <p:nvPr>
            <p:ph type="title"/>
          </p:nvPr>
        </p:nvSpPr>
        <p:spPr/>
        <p:txBody>
          <a:bodyPr/>
          <a:lstStyle/>
          <a:p>
            <a:br>
              <a:rPr lang="en-US" dirty="0"/>
            </a:br>
            <a:r>
              <a:rPr lang="en-US" dirty="0"/>
              <a:t>Suggested User Preferences:</a:t>
            </a:r>
          </a:p>
        </p:txBody>
      </p:sp>
      <p:sp>
        <p:nvSpPr>
          <p:cNvPr id="5" name="Date Placeholder 4">
            <a:extLst>
              <a:ext uri="{FF2B5EF4-FFF2-40B4-BE49-F238E27FC236}">
                <a16:creationId xmlns:a16="http://schemas.microsoft.com/office/drawing/2014/main" id="{530F4C2E-04C0-42AE-9F30-13EBB8CEF566}"/>
              </a:ext>
            </a:extLst>
          </p:cNvPr>
          <p:cNvSpPr>
            <a:spLocks noGrp="1"/>
          </p:cNvSpPr>
          <p:nvPr>
            <p:ph type="dt" sz="half" idx="10"/>
          </p:nvPr>
        </p:nvSpPr>
        <p:spPr/>
        <p:txBody>
          <a:bodyPr/>
          <a:lstStyle/>
          <a:p>
            <a:pPr indent="-3657600"/>
            <a:r>
              <a:rPr lang="en-US"/>
              <a:t>01.17.2019</a:t>
            </a:r>
          </a:p>
        </p:txBody>
      </p:sp>
      <p:sp>
        <p:nvSpPr>
          <p:cNvPr id="6" name="Footer Placeholder 5">
            <a:extLst>
              <a:ext uri="{FF2B5EF4-FFF2-40B4-BE49-F238E27FC236}">
                <a16:creationId xmlns:a16="http://schemas.microsoft.com/office/drawing/2014/main" id="{C5E6905B-DF59-4BF2-AA60-A52317E346D2}"/>
              </a:ext>
            </a:extLst>
          </p:cNvPr>
          <p:cNvSpPr>
            <a:spLocks noGrp="1"/>
          </p:cNvSpPr>
          <p:nvPr>
            <p:ph type="ftr" sz="quarter" idx="11"/>
          </p:nvPr>
        </p:nvSpPr>
        <p:spPr/>
        <p:txBody>
          <a:bodyPr/>
          <a:lstStyle/>
          <a:p>
            <a:r>
              <a:rPr lang="en-US"/>
              <a:t>Provider Cerner Education Session 2 </a:t>
            </a:r>
          </a:p>
        </p:txBody>
      </p:sp>
      <p:sp>
        <p:nvSpPr>
          <p:cNvPr id="7" name="Slide Number Placeholder 6">
            <a:extLst>
              <a:ext uri="{FF2B5EF4-FFF2-40B4-BE49-F238E27FC236}">
                <a16:creationId xmlns:a16="http://schemas.microsoft.com/office/drawing/2014/main" id="{0BBEACC7-405A-4D63-95B2-FD4AE2EC08FC}"/>
              </a:ext>
            </a:extLst>
          </p:cNvPr>
          <p:cNvSpPr>
            <a:spLocks noGrp="1"/>
          </p:cNvSpPr>
          <p:nvPr>
            <p:ph type="sldNum" sz="quarter" idx="12"/>
          </p:nvPr>
        </p:nvSpPr>
        <p:spPr/>
        <p:txBody>
          <a:bodyPr/>
          <a:lstStyle/>
          <a:p>
            <a:fld id="{63DCA5C9-2E11-4C67-86EB-AE1DE127DC64}" type="slidenum">
              <a:rPr lang="en-US" smtClean="0"/>
              <a:pPr/>
              <a:t>6</a:t>
            </a:fld>
            <a:endParaRPr lang="en-US"/>
          </a:p>
        </p:txBody>
      </p:sp>
    </p:spTree>
    <p:extLst>
      <p:ext uri="{BB962C8B-B14F-4D97-AF65-F5344CB8AC3E}">
        <p14:creationId xmlns:p14="http://schemas.microsoft.com/office/powerpoint/2010/main" val="334403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Mastering Message Center:  Functions and Proxies</a:t>
            </a:r>
          </a:p>
        </p:txBody>
      </p:sp>
      <p:sp>
        <p:nvSpPr>
          <p:cNvPr id="3" name="Content Placeholder 2"/>
          <p:cNvSpPr>
            <a:spLocks noGrp="1"/>
          </p:cNvSpPr>
          <p:nvPr>
            <p:ph sz="quarter" idx="14"/>
          </p:nvPr>
        </p:nvSpPr>
        <p:spPr/>
        <p:txBody>
          <a:bodyPr/>
          <a:lstStyle/>
          <a:p>
            <a:r>
              <a:rPr lang="en-US" dirty="0"/>
              <a:t>Click add, then control what your proxies can do</a:t>
            </a:r>
          </a:p>
          <a:p>
            <a:r>
              <a:rPr lang="en-US" dirty="0"/>
              <a:t>Users are still appropriately limited by their privileges</a:t>
            </a:r>
          </a:p>
          <a:p>
            <a:endParaRPr lang="en-US" dirty="0"/>
          </a:p>
        </p:txBody>
      </p:sp>
      <p:sp>
        <p:nvSpPr>
          <p:cNvPr id="5" name="Date Placeholder 4"/>
          <p:cNvSpPr>
            <a:spLocks noGrp="1"/>
          </p:cNvSpPr>
          <p:nvPr>
            <p:ph type="dt" sz="half" idx="16"/>
          </p:nvPr>
        </p:nvSpPr>
        <p:spPr/>
        <p:txBody>
          <a:bodyPr/>
          <a:lstStyle/>
          <a:p>
            <a:pPr indent="-3657600"/>
            <a:r>
              <a:rPr lang="en-US"/>
              <a:t>01.17.2019</a:t>
            </a:r>
          </a:p>
        </p:txBody>
      </p:sp>
      <p:sp>
        <p:nvSpPr>
          <p:cNvPr id="6" name="Footer Placeholder 5"/>
          <p:cNvSpPr>
            <a:spLocks noGrp="1"/>
          </p:cNvSpPr>
          <p:nvPr>
            <p:ph type="ftr" sz="quarter" idx="17"/>
          </p:nvPr>
        </p:nvSpPr>
        <p:spPr/>
        <p:txBody>
          <a:bodyPr/>
          <a:lstStyle/>
          <a:p>
            <a:r>
              <a:rPr lang="en-US"/>
              <a:t>Provider Cerner Education Session 2 </a:t>
            </a:r>
          </a:p>
        </p:txBody>
      </p:sp>
      <p:sp>
        <p:nvSpPr>
          <p:cNvPr id="7" name="Slide Number Placeholder 6"/>
          <p:cNvSpPr>
            <a:spLocks noGrp="1"/>
          </p:cNvSpPr>
          <p:nvPr>
            <p:ph type="sldNum" sz="quarter" idx="18"/>
          </p:nvPr>
        </p:nvSpPr>
        <p:spPr/>
        <p:txBody>
          <a:bodyPr/>
          <a:lstStyle/>
          <a:p>
            <a:fld id="{63DCA5C9-2E11-4C67-86EB-AE1DE127DC64}" type="slidenum">
              <a:rPr lang="en-US" smtClean="0"/>
              <a:pPr/>
              <a:t>7</a:t>
            </a:fld>
            <a:endParaRPr lang="en-US"/>
          </a:p>
        </p:txBody>
      </p:sp>
      <p:pic>
        <p:nvPicPr>
          <p:cNvPr id="8" name="Picture 5"/>
          <p:cNvPicPr>
            <a:picLocks noGrp="1" noChangeAspect="1" noChangeArrowheads="1"/>
          </p:cNvPicPr>
          <p:nvPr>
            <p:ph sz="quarter" idx="15"/>
          </p:nvPr>
        </p:nvPicPr>
        <p:blipFill>
          <a:blip r:embed="rId2">
            <a:extLst>
              <a:ext uri="{28A0092B-C50C-407E-A947-70E740481C1C}">
                <a14:useLocalDpi xmlns:a14="http://schemas.microsoft.com/office/drawing/2010/main" val="0"/>
              </a:ext>
            </a:extLst>
          </a:blip>
          <a:srcRect/>
          <a:stretch>
            <a:fillRect/>
          </a:stretch>
        </p:blipFill>
        <p:spPr bwMode="auto">
          <a:xfrm>
            <a:off x="493776" y="1678780"/>
            <a:ext cx="6096000" cy="2835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0913" y="3834179"/>
            <a:ext cx="5215208" cy="264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137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Preferences</a:t>
            </a:r>
          </a:p>
        </p:txBody>
      </p:sp>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6" name="Slide Number Placeholder 5"/>
          <p:cNvSpPr>
            <a:spLocks noGrp="1"/>
          </p:cNvSpPr>
          <p:nvPr>
            <p:ph type="sldNum" sz="quarter" idx="17"/>
          </p:nvPr>
        </p:nvSpPr>
        <p:spPr/>
        <p:txBody>
          <a:bodyPr/>
          <a:lstStyle/>
          <a:p>
            <a:fld id="{63DCA5C9-2E11-4C67-86EB-AE1DE127DC64}" type="slidenum">
              <a:rPr lang="en-US" smtClean="0"/>
              <a:pPr/>
              <a:t>8</a:t>
            </a:fld>
            <a:endParaRPr lang="en-US"/>
          </a:p>
        </p:txBody>
      </p:sp>
      <p:pic>
        <p:nvPicPr>
          <p:cNvPr id="7" name="Content Placeholder 3">
            <a:extLst>
              <a:ext uri="{FF2B5EF4-FFF2-40B4-BE49-F238E27FC236}">
                <a16:creationId xmlns:a16="http://schemas.microsoft.com/office/drawing/2014/main" id="{584D156D-4E1C-431E-9790-1F494960B0B6}"/>
              </a:ext>
            </a:extLst>
          </p:cNvPr>
          <p:cNvPicPr>
            <a:picLocks noGrp="1" noChangeAspect="1"/>
          </p:cNvPicPr>
          <p:nvPr>
            <p:ph sz="quarter" idx="14"/>
          </p:nvPr>
        </p:nvPicPr>
        <p:blipFill>
          <a:blip r:embed="rId2"/>
          <a:stretch>
            <a:fillRect/>
          </a:stretch>
        </p:blipFill>
        <p:spPr>
          <a:xfrm>
            <a:off x="1050484" y="1545336"/>
            <a:ext cx="9116307" cy="4791456"/>
          </a:xfrm>
          <a:prstGeom prst="rect">
            <a:avLst/>
          </a:prstGeom>
        </p:spPr>
      </p:pic>
      <p:sp>
        <p:nvSpPr>
          <p:cNvPr id="8" name="Speech Bubble: Rectangle with Corners Rounded 6">
            <a:extLst>
              <a:ext uri="{FF2B5EF4-FFF2-40B4-BE49-F238E27FC236}">
                <a16:creationId xmlns:a16="http://schemas.microsoft.com/office/drawing/2014/main" id="{C2B7AFD9-6E83-4EA7-86D8-A25AA858B905}"/>
              </a:ext>
            </a:extLst>
          </p:cNvPr>
          <p:cNvSpPr/>
          <p:nvPr/>
        </p:nvSpPr>
        <p:spPr>
          <a:xfrm>
            <a:off x="5608637" y="1719707"/>
            <a:ext cx="3440784" cy="1003791"/>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Consider selecting default delete/complete checkbox</a:t>
            </a:r>
          </a:p>
        </p:txBody>
      </p:sp>
      <p:sp>
        <p:nvSpPr>
          <p:cNvPr id="3" name="Arrow: Right 2">
            <a:extLst>
              <a:ext uri="{FF2B5EF4-FFF2-40B4-BE49-F238E27FC236}">
                <a16:creationId xmlns:a16="http://schemas.microsoft.com/office/drawing/2014/main" id="{0BE74E99-C31C-4C95-A32B-4FA37E981444}"/>
              </a:ext>
            </a:extLst>
          </p:cNvPr>
          <p:cNvSpPr/>
          <p:nvPr/>
        </p:nvSpPr>
        <p:spPr>
          <a:xfrm>
            <a:off x="1395593" y="239440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966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Preferences</a:t>
            </a:r>
          </a:p>
        </p:txBody>
      </p:sp>
      <p:sp>
        <p:nvSpPr>
          <p:cNvPr id="4" name="Date Placeholder 3"/>
          <p:cNvSpPr>
            <a:spLocks noGrp="1"/>
          </p:cNvSpPr>
          <p:nvPr>
            <p:ph type="dt" sz="half" idx="15"/>
          </p:nvPr>
        </p:nvSpPr>
        <p:spPr/>
        <p:txBody>
          <a:bodyPr/>
          <a:lstStyle/>
          <a:p>
            <a:pPr indent="-3657600"/>
            <a:r>
              <a:rPr lang="en-US"/>
              <a:t>01.17.2019</a:t>
            </a:r>
          </a:p>
        </p:txBody>
      </p:sp>
      <p:sp>
        <p:nvSpPr>
          <p:cNvPr id="5" name="Footer Placeholder 4"/>
          <p:cNvSpPr>
            <a:spLocks noGrp="1"/>
          </p:cNvSpPr>
          <p:nvPr>
            <p:ph type="ftr" sz="quarter" idx="16"/>
          </p:nvPr>
        </p:nvSpPr>
        <p:spPr/>
        <p:txBody>
          <a:bodyPr/>
          <a:lstStyle/>
          <a:p>
            <a:r>
              <a:rPr lang="en-US"/>
              <a:t>Provider Cerner Education Session 2 </a:t>
            </a:r>
          </a:p>
        </p:txBody>
      </p:sp>
      <p:sp>
        <p:nvSpPr>
          <p:cNvPr id="6" name="Slide Number Placeholder 5"/>
          <p:cNvSpPr>
            <a:spLocks noGrp="1"/>
          </p:cNvSpPr>
          <p:nvPr>
            <p:ph type="sldNum" sz="quarter" idx="17"/>
          </p:nvPr>
        </p:nvSpPr>
        <p:spPr/>
        <p:txBody>
          <a:bodyPr/>
          <a:lstStyle/>
          <a:p>
            <a:fld id="{63DCA5C9-2E11-4C67-86EB-AE1DE127DC64}" type="slidenum">
              <a:rPr lang="en-US" smtClean="0"/>
              <a:pPr/>
              <a:t>9</a:t>
            </a:fld>
            <a:endParaRPr lang="en-US"/>
          </a:p>
        </p:txBody>
      </p:sp>
      <p:pic>
        <p:nvPicPr>
          <p:cNvPr id="7" name="Content Placeholder 3">
            <a:extLst>
              <a:ext uri="{FF2B5EF4-FFF2-40B4-BE49-F238E27FC236}">
                <a16:creationId xmlns:a16="http://schemas.microsoft.com/office/drawing/2014/main" id="{98037C5B-7E8D-441B-B6DB-21E42B6E2F7E}"/>
              </a:ext>
            </a:extLst>
          </p:cNvPr>
          <p:cNvPicPr>
            <a:picLocks noChangeAspect="1"/>
          </p:cNvPicPr>
          <p:nvPr/>
        </p:nvPicPr>
        <p:blipFill>
          <a:blip r:embed="rId2"/>
          <a:stretch>
            <a:fillRect/>
          </a:stretch>
        </p:blipFill>
        <p:spPr>
          <a:xfrm>
            <a:off x="1226159" y="2417686"/>
            <a:ext cx="7182219" cy="2984653"/>
          </a:xfrm>
          <a:prstGeom prst="rect">
            <a:avLst/>
          </a:prstGeom>
        </p:spPr>
      </p:pic>
      <p:sp>
        <p:nvSpPr>
          <p:cNvPr id="8" name="Speech Bubble: Rectangle 6">
            <a:extLst>
              <a:ext uri="{FF2B5EF4-FFF2-40B4-BE49-F238E27FC236}">
                <a16:creationId xmlns:a16="http://schemas.microsoft.com/office/drawing/2014/main" id="{BF7FAFAE-C290-4CD3-A369-FD804D99AAF2}"/>
              </a:ext>
            </a:extLst>
          </p:cNvPr>
          <p:cNvSpPr/>
          <p:nvPr/>
        </p:nvSpPr>
        <p:spPr>
          <a:xfrm>
            <a:off x="5891420" y="3063712"/>
            <a:ext cx="5033915" cy="1067783"/>
          </a:xfrm>
          <a:prstGeom prst="wedge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Set to the individual you most commonly cover/supervise in the office</a:t>
            </a:r>
          </a:p>
        </p:txBody>
      </p:sp>
      <p:sp>
        <p:nvSpPr>
          <p:cNvPr id="9" name="Callout: Line 7">
            <a:extLst>
              <a:ext uri="{FF2B5EF4-FFF2-40B4-BE49-F238E27FC236}">
                <a16:creationId xmlns:a16="http://schemas.microsoft.com/office/drawing/2014/main" id="{5B704597-885E-4D12-A97F-13B061F74CA9}"/>
              </a:ext>
            </a:extLst>
          </p:cNvPr>
          <p:cNvSpPr/>
          <p:nvPr/>
        </p:nvSpPr>
        <p:spPr>
          <a:xfrm>
            <a:off x="5279010" y="1273925"/>
            <a:ext cx="2696066" cy="1706252"/>
          </a:xfrm>
          <a:prstGeom prst="borderCallout1">
            <a:avLst>
              <a:gd name="adj1" fmla="val 18750"/>
              <a:gd name="adj2" fmla="val -8333"/>
              <a:gd name="adj3" fmla="val 187638"/>
              <a:gd name="adj4" fmla="val -11350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If you set to the combined clinical pool, you will see all Portal messages to the office.</a:t>
            </a:r>
          </a:p>
        </p:txBody>
      </p:sp>
      <p:sp>
        <p:nvSpPr>
          <p:cNvPr id="10" name="Callout: Bent Line 8">
            <a:extLst>
              <a:ext uri="{FF2B5EF4-FFF2-40B4-BE49-F238E27FC236}">
                <a16:creationId xmlns:a16="http://schemas.microsoft.com/office/drawing/2014/main" id="{2B39A1CA-5C25-4EBE-93DB-8FF563F9FFFE}"/>
              </a:ext>
            </a:extLst>
          </p:cNvPr>
          <p:cNvSpPr/>
          <p:nvPr/>
        </p:nvSpPr>
        <p:spPr>
          <a:xfrm>
            <a:off x="6014301" y="5563320"/>
            <a:ext cx="4637988" cy="612648"/>
          </a:xfrm>
          <a:prstGeom prst="borderCallout2">
            <a:avLst>
              <a:gd name="adj1" fmla="val 20289"/>
              <a:gd name="adj2" fmla="val -1016"/>
              <a:gd name="adj3" fmla="val 18750"/>
              <a:gd name="adj4" fmla="val -16667"/>
              <a:gd name="adj5" fmla="val -251543"/>
              <a:gd name="adj6" fmla="val -4591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Consider setting if you perform more supervisory role than patient care</a:t>
            </a:r>
          </a:p>
        </p:txBody>
      </p:sp>
    </p:spTree>
    <p:extLst>
      <p:ext uri="{BB962C8B-B14F-4D97-AF65-F5344CB8AC3E}">
        <p14:creationId xmlns:p14="http://schemas.microsoft.com/office/powerpoint/2010/main" val="1368987278"/>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_nlh_ppt_std_16x9_180724" id="{ABB11E13-1071-4EC4-81D8-43CB755732C9}" vid="{040DEF4C-DC9E-486E-A5F0-39B3ACE71F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2831</Words>
  <Application>Microsoft Office PowerPoint</Application>
  <PresentationFormat>Widescreen</PresentationFormat>
  <Paragraphs>610</Paragraphs>
  <Slides>37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Times New Roman</vt:lpstr>
      <vt:lpstr>Wingdings</vt:lpstr>
      <vt:lpstr>Office Theme</vt:lpstr>
      <vt:lpstr>Provider Cerner Education Session 2</vt:lpstr>
      <vt:lpstr>Test Patients for use:</vt:lpstr>
      <vt:lpstr>Overview:</vt:lpstr>
      <vt:lpstr>Message Center:</vt:lpstr>
      <vt:lpstr>Message Center Overview</vt:lpstr>
      <vt:lpstr> Suggested User Preferences:</vt:lpstr>
      <vt:lpstr>Mastering Message Center:  Functions and Proxies</vt:lpstr>
      <vt:lpstr>Preferences</vt:lpstr>
      <vt:lpstr>Preferences</vt:lpstr>
      <vt:lpstr>Setting between encounter location for orders:</vt:lpstr>
      <vt:lpstr>Selecting Favorite Pools</vt:lpstr>
      <vt:lpstr>Inbox Items: General </vt:lpstr>
      <vt:lpstr>Work Items and Navigation </vt:lpstr>
      <vt:lpstr>Documents Section </vt:lpstr>
      <vt:lpstr>Signing/refusing vs. Communicating</vt:lpstr>
      <vt:lpstr>Example</vt:lpstr>
      <vt:lpstr>Results</vt:lpstr>
      <vt:lpstr>Staff/Consumer Message</vt:lpstr>
      <vt:lpstr>Messages:  More complex than anticipated</vt:lpstr>
      <vt:lpstr>Prior Message, once converted to a document: </vt:lpstr>
      <vt:lpstr>What if we ended the message too soon? </vt:lpstr>
      <vt:lpstr>Forwarding from Sent/Trash</vt:lpstr>
      <vt:lpstr>Message Journal</vt:lpstr>
      <vt:lpstr>Message Journal</vt:lpstr>
      <vt:lpstr>What if additional content needs to be added to a chart document without access?</vt:lpstr>
      <vt:lpstr>Reminders:</vt:lpstr>
      <vt:lpstr>  In-Between Encounter Workflow:</vt:lpstr>
      <vt:lpstr>What is an in-between encounter?</vt:lpstr>
      <vt:lpstr>Workflow:</vt:lpstr>
      <vt:lpstr>Creating an In-Between Encounter:</vt:lpstr>
      <vt:lpstr> Utilizing the CCD to the fullest capacity:</vt:lpstr>
      <vt:lpstr>Clinical Care Document:</vt:lpstr>
      <vt:lpstr>CCD – Personalizing your view </vt:lpstr>
      <vt:lpstr>Centricity Assessments in Cerner</vt:lpstr>
      <vt:lpstr>Example of shortcut + cut-paste with Centricity patient follow-up: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Cerner Education Session 2</dc:title>
  <dc:creator>Ross, MD, Michael A</dc:creator>
  <cp:lastModifiedBy>Ross, MD, Michael A</cp:lastModifiedBy>
  <cp:revision>5</cp:revision>
  <dcterms:created xsi:type="dcterms:W3CDTF">2019-01-17T01:41:48Z</dcterms:created>
  <dcterms:modified xsi:type="dcterms:W3CDTF">2019-01-17T02:16:47Z</dcterms:modified>
</cp:coreProperties>
</file>