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</p:sldMasterIdLst>
  <p:notesMasterIdLst>
    <p:notesMasterId r:id="rId38"/>
  </p:notesMasterIdLst>
  <p:handoutMasterIdLst>
    <p:handoutMasterId r:id="rId39"/>
  </p:handoutMasterIdLst>
  <p:sldIdLst>
    <p:sldId id="279" r:id="rId2"/>
    <p:sldId id="334" r:id="rId3"/>
    <p:sldId id="335" r:id="rId4"/>
    <p:sldId id="330" r:id="rId5"/>
    <p:sldId id="336" r:id="rId6"/>
    <p:sldId id="314" r:id="rId7"/>
    <p:sldId id="326" r:id="rId8"/>
    <p:sldId id="288" r:id="rId9"/>
    <p:sldId id="291" r:id="rId10"/>
    <p:sldId id="329" r:id="rId11"/>
    <p:sldId id="287" r:id="rId12"/>
    <p:sldId id="315" r:id="rId13"/>
    <p:sldId id="295" r:id="rId14"/>
    <p:sldId id="332" r:id="rId15"/>
    <p:sldId id="290" r:id="rId16"/>
    <p:sldId id="333" r:id="rId17"/>
    <p:sldId id="316" r:id="rId18"/>
    <p:sldId id="318" r:id="rId19"/>
    <p:sldId id="320" r:id="rId20"/>
    <p:sldId id="322" r:id="rId21"/>
    <p:sldId id="292" r:id="rId22"/>
    <p:sldId id="282" r:id="rId23"/>
    <p:sldId id="328" r:id="rId24"/>
    <p:sldId id="321" r:id="rId25"/>
    <p:sldId id="293" r:id="rId26"/>
    <p:sldId id="317" r:id="rId27"/>
    <p:sldId id="294" r:id="rId28"/>
    <p:sldId id="324" r:id="rId29"/>
    <p:sldId id="302" r:id="rId30"/>
    <p:sldId id="323" r:id="rId31"/>
    <p:sldId id="313" r:id="rId32"/>
    <p:sldId id="331" r:id="rId33"/>
    <p:sldId id="319" r:id="rId34"/>
    <p:sldId id="306" r:id="rId35"/>
    <p:sldId id="325" r:id="rId36"/>
    <p:sldId id="327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ss, MD, Michael A" initials="RMMA" lastIdx="2" clrIdx="0">
    <p:extLst>
      <p:ext uri="{19B8F6BF-5375-455C-9EA6-DF929625EA0E}">
        <p15:presenceInfo xmlns:p15="http://schemas.microsoft.com/office/powerpoint/2012/main" userId="S-1-5-21-85355849-2085369663-1542849698-58396" providerId="AD"/>
      </p:ext>
    </p:extLst>
  </p:cmAuthor>
  <p:cmAuthor id="2" name="Zelnick, Charles" initials="ZC" lastIdx="0" clrIdx="1">
    <p:extLst>
      <p:ext uri="{19B8F6BF-5375-455C-9EA6-DF929625EA0E}">
        <p15:presenceInfo xmlns:p15="http://schemas.microsoft.com/office/powerpoint/2012/main" userId="S-1-5-21-85355849-2085369663-1542849698-8134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7777"/>
    <a:srgbClr val="006877"/>
    <a:srgbClr val="E87722"/>
    <a:srgbClr val="3D45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33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912" y="11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4" d="100"/>
          <a:sy n="84" d="100"/>
        </p:scale>
        <p:origin x="2970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2-19T15:50:42.646" idx="1">
    <p:pos x="6566" y="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B5CBD5-5C02-4216-9145-D04BF860B5DD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63F4BB-FE28-417D-A01C-9C0C2197E32D}">
      <dgm:prSet phldrT="[Text]"/>
      <dgm:spPr/>
      <dgm:t>
        <a:bodyPr/>
        <a:lstStyle/>
        <a:p>
          <a:r>
            <a:rPr lang="en-US" dirty="0"/>
            <a:t>Review, </a:t>
          </a:r>
          <a:r>
            <a:rPr lang="en-US" dirty="0" err="1"/>
            <a:t>drag+tag</a:t>
          </a:r>
          <a:r>
            <a:rPr lang="en-US" dirty="0"/>
            <a:t>, coordinate patient information</a:t>
          </a:r>
        </a:p>
      </dgm:t>
    </dgm:pt>
    <dgm:pt modelId="{5BBF897F-4467-4284-B544-20DBA5146593}" type="parTrans" cxnId="{1C4A2067-D010-4F01-8DD4-552E7211C420}">
      <dgm:prSet/>
      <dgm:spPr/>
      <dgm:t>
        <a:bodyPr/>
        <a:lstStyle/>
        <a:p>
          <a:endParaRPr lang="en-US"/>
        </a:p>
      </dgm:t>
    </dgm:pt>
    <dgm:pt modelId="{01E4BB6F-3F3B-4269-A78C-D1128194B0FE}" type="sibTrans" cxnId="{1C4A2067-D010-4F01-8DD4-552E7211C420}">
      <dgm:prSet/>
      <dgm:spPr/>
      <dgm:t>
        <a:bodyPr/>
        <a:lstStyle/>
        <a:p>
          <a:endParaRPr lang="en-US"/>
        </a:p>
      </dgm:t>
    </dgm:pt>
    <dgm:pt modelId="{FAE1141E-B808-4390-A8C3-87DCE03DC1D1}">
      <dgm:prSet phldrT="[Text]"/>
      <dgm:spPr/>
      <dgm:t>
        <a:bodyPr/>
        <a:lstStyle/>
        <a:p>
          <a:r>
            <a:rPr lang="en-US" dirty="0"/>
            <a:t>Document in free text sections of MPage</a:t>
          </a:r>
        </a:p>
      </dgm:t>
    </dgm:pt>
    <dgm:pt modelId="{7A7B1E00-81FA-4999-8990-7125B0372E70}" type="parTrans" cxnId="{052E0E4E-9027-42DE-8675-B23F04840CE7}">
      <dgm:prSet/>
      <dgm:spPr/>
      <dgm:t>
        <a:bodyPr/>
        <a:lstStyle/>
        <a:p>
          <a:endParaRPr lang="en-US"/>
        </a:p>
      </dgm:t>
    </dgm:pt>
    <dgm:pt modelId="{F0829B4F-D13D-4327-8A49-1EFAB3044F06}" type="sibTrans" cxnId="{052E0E4E-9027-42DE-8675-B23F04840CE7}">
      <dgm:prSet/>
      <dgm:spPr/>
      <dgm:t>
        <a:bodyPr/>
        <a:lstStyle/>
        <a:p>
          <a:endParaRPr lang="en-US"/>
        </a:p>
      </dgm:t>
    </dgm:pt>
    <dgm:pt modelId="{7E167329-4FDD-4DAA-9066-20B9D6DD6806}">
      <dgm:prSet phldrT="[Text]"/>
      <dgm:spPr/>
      <dgm:t>
        <a:bodyPr/>
        <a:lstStyle/>
        <a:p>
          <a:r>
            <a:rPr lang="en-US" dirty="0"/>
            <a:t>Create your note</a:t>
          </a:r>
        </a:p>
      </dgm:t>
    </dgm:pt>
    <dgm:pt modelId="{71181F9E-16FE-4D4D-A9C8-8F34AE6A5DA2}" type="parTrans" cxnId="{0B6F04F3-AA50-4F29-A3AA-A48904817616}">
      <dgm:prSet/>
      <dgm:spPr/>
      <dgm:t>
        <a:bodyPr/>
        <a:lstStyle/>
        <a:p>
          <a:endParaRPr lang="en-US"/>
        </a:p>
      </dgm:t>
    </dgm:pt>
    <dgm:pt modelId="{C7B572EE-F501-4CCB-8FB6-D05DF3D13BFB}" type="sibTrans" cxnId="{0B6F04F3-AA50-4F29-A3AA-A48904817616}">
      <dgm:prSet/>
      <dgm:spPr/>
      <dgm:t>
        <a:bodyPr/>
        <a:lstStyle/>
        <a:p>
          <a:endParaRPr lang="en-US"/>
        </a:p>
      </dgm:t>
    </dgm:pt>
    <dgm:pt modelId="{EE00E1B2-2CCD-485A-8716-8837E7DCE9B4}">
      <dgm:prSet phldrT="[Text]"/>
      <dgm:spPr/>
      <dgm:t>
        <a:bodyPr/>
        <a:lstStyle/>
        <a:p>
          <a:r>
            <a:rPr lang="en-US" dirty="0"/>
            <a:t>Edit sections as appropriate, pull in tags</a:t>
          </a:r>
        </a:p>
      </dgm:t>
    </dgm:pt>
    <dgm:pt modelId="{61DA7F80-2CE1-476E-8606-1FCDC5BCF83D}" type="parTrans" cxnId="{6E26DA1E-2AF8-496B-A623-FA2D6097EB1E}">
      <dgm:prSet/>
      <dgm:spPr/>
      <dgm:t>
        <a:bodyPr/>
        <a:lstStyle/>
        <a:p>
          <a:endParaRPr lang="en-US"/>
        </a:p>
      </dgm:t>
    </dgm:pt>
    <dgm:pt modelId="{9CE939AA-3303-40C1-9D20-442145E932F0}" type="sibTrans" cxnId="{6E26DA1E-2AF8-496B-A623-FA2D6097EB1E}">
      <dgm:prSet/>
      <dgm:spPr/>
      <dgm:t>
        <a:bodyPr/>
        <a:lstStyle/>
        <a:p>
          <a:endParaRPr lang="en-US"/>
        </a:p>
      </dgm:t>
    </dgm:pt>
    <dgm:pt modelId="{B40BEEDE-BE30-4DB7-B338-16CB4BCFBB54}">
      <dgm:prSet phldrT="[Text]"/>
      <dgm:spPr/>
      <dgm:t>
        <a:bodyPr/>
        <a:lstStyle/>
        <a:p>
          <a:r>
            <a:rPr lang="en-US" dirty="0"/>
            <a:t>Sign and/or communicate with others</a:t>
          </a:r>
        </a:p>
      </dgm:t>
    </dgm:pt>
    <dgm:pt modelId="{00B2D466-6A7E-4926-BDE2-DDD442570F3C}" type="parTrans" cxnId="{976A2DF5-5431-4F96-A9D4-0CB0F43962DD}">
      <dgm:prSet/>
      <dgm:spPr/>
      <dgm:t>
        <a:bodyPr/>
        <a:lstStyle/>
        <a:p>
          <a:endParaRPr lang="en-US"/>
        </a:p>
      </dgm:t>
    </dgm:pt>
    <dgm:pt modelId="{8273A5CC-B955-4E3E-BF7D-6FC52CAEC75F}" type="sibTrans" cxnId="{976A2DF5-5431-4F96-A9D4-0CB0F43962DD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BCF2A773-2F17-4669-B6CF-415FE4CD50AD}" type="pres">
      <dgm:prSet presAssocID="{9BB5CBD5-5C02-4216-9145-D04BF860B5DD}" presName="Name0" presStyleCnt="0">
        <dgm:presLayoutVars>
          <dgm:chMax val="7"/>
          <dgm:chPref val="7"/>
          <dgm:dir/>
        </dgm:presLayoutVars>
      </dgm:prSet>
      <dgm:spPr/>
    </dgm:pt>
    <dgm:pt modelId="{0FD5DF5C-F5A6-4702-9FD3-0E0AFF0E917F}" type="pres">
      <dgm:prSet presAssocID="{9BB5CBD5-5C02-4216-9145-D04BF860B5DD}" presName="Name1" presStyleCnt="0"/>
      <dgm:spPr/>
    </dgm:pt>
    <dgm:pt modelId="{4A1B7593-DF93-488C-A73E-9D035109F47E}" type="pres">
      <dgm:prSet presAssocID="{9BB5CBD5-5C02-4216-9145-D04BF860B5DD}" presName="cycle" presStyleCnt="0"/>
      <dgm:spPr/>
    </dgm:pt>
    <dgm:pt modelId="{93B59BE3-1996-45B7-9E33-C196985C1A20}" type="pres">
      <dgm:prSet presAssocID="{9BB5CBD5-5C02-4216-9145-D04BF860B5DD}" presName="srcNode" presStyleLbl="node1" presStyleIdx="0" presStyleCnt="5"/>
      <dgm:spPr/>
    </dgm:pt>
    <dgm:pt modelId="{B118CC28-7A19-4FAE-8B9D-8287DCA90608}" type="pres">
      <dgm:prSet presAssocID="{9BB5CBD5-5C02-4216-9145-D04BF860B5DD}" presName="conn" presStyleLbl="parChTrans1D2" presStyleIdx="0" presStyleCnt="1"/>
      <dgm:spPr/>
    </dgm:pt>
    <dgm:pt modelId="{85AB59D1-B640-4225-97E4-D47CB6161B77}" type="pres">
      <dgm:prSet presAssocID="{9BB5CBD5-5C02-4216-9145-D04BF860B5DD}" presName="extraNode" presStyleLbl="node1" presStyleIdx="0" presStyleCnt="5"/>
      <dgm:spPr/>
    </dgm:pt>
    <dgm:pt modelId="{FC0B1E7E-D500-41BC-9341-3EC30B5AEAB5}" type="pres">
      <dgm:prSet presAssocID="{9BB5CBD5-5C02-4216-9145-D04BF860B5DD}" presName="dstNode" presStyleLbl="node1" presStyleIdx="0" presStyleCnt="5"/>
      <dgm:spPr/>
    </dgm:pt>
    <dgm:pt modelId="{0B918982-EB7C-44AB-A73A-0FD76C0F9174}" type="pres">
      <dgm:prSet presAssocID="{B163F4BB-FE28-417D-A01C-9C0C2197E32D}" presName="text_1" presStyleLbl="node1" presStyleIdx="0" presStyleCnt="5">
        <dgm:presLayoutVars>
          <dgm:bulletEnabled val="1"/>
        </dgm:presLayoutVars>
      </dgm:prSet>
      <dgm:spPr/>
    </dgm:pt>
    <dgm:pt modelId="{BB096691-4D60-4455-A3F7-7F6CEC85ABCB}" type="pres">
      <dgm:prSet presAssocID="{B163F4BB-FE28-417D-A01C-9C0C2197E32D}" presName="accent_1" presStyleCnt="0"/>
      <dgm:spPr/>
    </dgm:pt>
    <dgm:pt modelId="{33261E32-5F5A-4E9B-9B4F-E4B907C443D0}" type="pres">
      <dgm:prSet presAssocID="{B163F4BB-FE28-417D-A01C-9C0C2197E32D}" presName="accentRepeatNode" presStyleLbl="solidFgAcc1" presStyleIdx="0" presStyleCnt="5"/>
      <dgm:spPr/>
    </dgm:pt>
    <dgm:pt modelId="{E654DBED-7E7D-4C1F-BFCD-C50562AB17B0}" type="pres">
      <dgm:prSet presAssocID="{FAE1141E-B808-4390-A8C3-87DCE03DC1D1}" presName="text_2" presStyleLbl="node1" presStyleIdx="1" presStyleCnt="5">
        <dgm:presLayoutVars>
          <dgm:bulletEnabled val="1"/>
        </dgm:presLayoutVars>
      </dgm:prSet>
      <dgm:spPr/>
    </dgm:pt>
    <dgm:pt modelId="{3F2CD6A2-78BF-46D7-A868-3AED3E92D449}" type="pres">
      <dgm:prSet presAssocID="{FAE1141E-B808-4390-A8C3-87DCE03DC1D1}" presName="accent_2" presStyleCnt="0"/>
      <dgm:spPr/>
    </dgm:pt>
    <dgm:pt modelId="{F04A97B9-B901-4AD8-B133-F3CE1715638A}" type="pres">
      <dgm:prSet presAssocID="{FAE1141E-B808-4390-A8C3-87DCE03DC1D1}" presName="accentRepeatNode" presStyleLbl="solidFgAcc1" presStyleIdx="1" presStyleCnt="5"/>
      <dgm:spPr/>
    </dgm:pt>
    <dgm:pt modelId="{B32D003B-FA63-4D1E-B130-D29386F1CA52}" type="pres">
      <dgm:prSet presAssocID="{7E167329-4FDD-4DAA-9066-20B9D6DD6806}" presName="text_3" presStyleLbl="node1" presStyleIdx="2" presStyleCnt="5">
        <dgm:presLayoutVars>
          <dgm:bulletEnabled val="1"/>
        </dgm:presLayoutVars>
      </dgm:prSet>
      <dgm:spPr/>
    </dgm:pt>
    <dgm:pt modelId="{2451B910-A10B-42C2-BED9-629BD3C253B6}" type="pres">
      <dgm:prSet presAssocID="{7E167329-4FDD-4DAA-9066-20B9D6DD6806}" presName="accent_3" presStyleCnt="0"/>
      <dgm:spPr/>
    </dgm:pt>
    <dgm:pt modelId="{0ED98173-AEE1-4473-92A1-1325D520FD24}" type="pres">
      <dgm:prSet presAssocID="{7E167329-4FDD-4DAA-9066-20B9D6DD6806}" presName="accentRepeatNode" presStyleLbl="solidFgAcc1" presStyleIdx="2" presStyleCnt="5"/>
      <dgm:spPr/>
    </dgm:pt>
    <dgm:pt modelId="{31EF7C42-0FBE-4F60-8632-F1A3AC87D8E8}" type="pres">
      <dgm:prSet presAssocID="{EE00E1B2-2CCD-485A-8716-8837E7DCE9B4}" presName="text_4" presStyleLbl="node1" presStyleIdx="3" presStyleCnt="5">
        <dgm:presLayoutVars>
          <dgm:bulletEnabled val="1"/>
        </dgm:presLayoutVars>
      </dgm:prSet>
      <dgm:spPr/>
    </dgm:pt>
    <dgm:pt modelId="{AFD6BDD4-FB23-424B-AF55-A20AAB0B6169}" type="pres">
      <dgm:prSet presAssocID="{EE00E1B2-2CCD-485A-8716-8837E7DCE9B4}" presName="accent_4" presStyleCnt="0"/>
      <dgm:spPr/>
    </dgm:pt>
    <dgm:pt modelId="{AD70DF79-CC51-4D57-9C0C-FA83BAEEE5D2}" type="pres">
      <dgm:prSet presAssocID="{EE00E1B2-2CCD-485A-8716-8837E7DCE9B4}" presName="accentRepeatNode" presStyleLbl="solidFgAcc1" presStyleIdx="3" presStyleCnt="5"/>
      <dgm:spPr/>
    </dgm:pt>
    <dgm:pt modelId="{CE87D2B8-4911-4A98-B018-B4ECE308ED10}" type="pres">
      <dgm:prSet presAssocID="{B40BEEDE-BE30-4DB7-B338-16CB4BCFBB54}" presName="text_5" presStyleLbl="node1" presStyleIdx="4" presStyleCnt="5">
        <dgm:presLayoutVars>
          <dgm:bulletEnabled val="1"/>
        </dgm:presLayoutVars>
      </dgm:prSet>
      <dgm:spPr/>
    </dgm:pt>
    <dgm:pt modelId="{B65B15F0-6704-41D4-BB2F-7CE015DAC771}" type="pres">
      <dgm:prSet presAssocID="{B40BEEDE-BE30-4DB7-B338-16CB4BCFBB54}" presName="accent_5" presStyleCnt="0"/>
      <dgm:spPr/>
    </dgm:pt>
    <dgm:pt modelId="{318B4D95-8211-46B8-8023-330304ADAF9A}" type="pres">
      <dgm:prSet presAssocID="{B40BEEDE-BE30-4DB7-B338-16CB4BCFBB54}" presName="accentRepeatNode" presStyleLbl="solidFgAcc1" presStyleIdx="4" presStyleCnt="5"/>
      <dgm:spPr/>
    </dgm:pt>
  </dgm:ptLst>
  <dgm:cxnLst>
    <dgm:cxn modelId="{6E26DA1E-2AF8-496B-A623-FA2D6097EB1E}" srcId="{9BB5CBD5-5C02-4216-9145-D04BF860B5DD}" destId="{EE00E1B2-2CCD-485A-8716-8837E7DCE9B4}" srcOrd="3" destOrd="0" parTransId="{61DA7F80-2CE1-476E-8606-1FCDC5BCF83D}" sibTransId="{9CE939AA-3303-40C1-9D20-442145E932F0}"/>
    <dgm:cxn modelId="{C4425F29-FFF2-4D18-B751-7B8896BAD2EF}" type="presOf" srcId="{7E167329-4FDD-4DAA-9066-20B9D6DD6806}" destId="{B32D003B-FA63-4D1E-B130-D29386F1CA52}" srcOrd="0" destOrd="0" presId="urn:microsoft.com/office/officeart/2008/layout/VerticalCurvedList"/>
    <dgm:cxn modelId="{B1F91B2F-C06F-4DB5-BAD4-A9A0A84CBF6E}" type="presOf" srcId="{01E4BB6F-3F3B-4269-A78C-D1128194B0FE}" destId="{B118CC28-7A19-4FAE-8B9D-8287DCA90608}" srcOrd="0" destOrd="0" presId="urn:microsoft.com/office/officeart/2008/layout/VerticalCurvedList"/>
    <dgm:cxn modelId="{1C4A2067-D010-4F01-8DD4-552E7211C420}" srcId="{9BB5CBD5-5C02-4216-9145-D04BF860B5DD}" destId="{B163F4BB-FE28-417D-A01C-9C0C2197E32D}" srcOrd="0" destOrd="0" parTransId="{5BBF897F-4467-4284-B544-20DBA5146593}" sibTransId="{01E4BB6F-3F3B-4269-A78C-D1128194B0FE}"/>
    <dgm:cxn modelId="{052E0E4E-9027-42DE-8675-B23F04840CE7}" srcId="{9BB5CBD5-5C02-4216-9145-D04BF860B5DD}" destId="{FAE1141E-B808-4390-A8C3-87DCE03DC1D1}" srcOrd="1" destOrd="0" parTransId="{7A7B1E00-81FA-4999-8990-7125B0372E70}" sibTransId="{F0829B4F-D13D-4327-8A49-1EFAB3044F06}"/>
    <dgm:cxn modelId="{4ABA5254-D460-43DC-9159-90EC8772620C}" type="presOf" srcId="{FAE1141E-B808-4390-A8C3-87DCE03DC1D1}" destId="{E654DBED-7E7D-4C1F-BFCD-C50562AB17B0}" srcOrd="0" destOrd="0" presId="urn:microsoft.com/office/officeart/2008/layout/VerticalCurvedList"/>
    <dgm:cxn modelId="{C52E8392-88C5-4708-88D8-830D6B1C6830}" type="presOf" srcId="{EE00E1B2-2CCD-485A-8716-8837E7DCE9B4}" destId="{31EF7C42-0FBE-4F60-8632-F1A3AC87D8E8}" srcOrd="0" destOrd="0" presId="urn:microsoft.com/office/officeart/2008/layout/VerticalCurvedList"/>
    <dgm:cxn modelId="{34567EA6-72C0-4F33-B636-E09EC69E4D5D}" type="presOf" srcId="{B40BEEDE-BE30-4DB7-B338-16CB4BCFBB54}" destId="{CE87D2B8-4911-4A98-B018-B4ECE308ED10}" srcOrd="0" destOrd="0" presId="urn:microsoft.com/office/officeart/2008/layout/VerticalCurvedList"/>
    <dgm:cxn modelId="{B03515AA-C188-47D6-AC27-AF600F05668C}" type="presOf" srcId="{9BB5CBD5-5C02-4216-9145-D04BF860B5DD}" destId="{BCF2A773-2F17-4669-B6CF-415FE4CD50AD}" srcOrd="0" destOrd="0" presId="urn:microsoft.com/office/officeart/2008/layout/VerticalCurvedList"/>
    <dgm:cxn modelId="{3CBEAFDB-614F-47F1-AB30-2532F8F95EFF}" type="presOf" srcId="{B163F4BB-FE28-417D-A01C-9C0C2197E32D}" destId="{0B918982-EB7C-44AB-A73A-0FD76C0F9174}" srcOrd="0" destOrd="0" presId="urn:microsoft.com/office/officeart/2008/layout/VerticalCurvedList"/>
    <dgm:cxn modelId="{0B6F04F3-AA50-4F29-A3AA-A48904817616}" srcId="{9BB5CBD5-5C02-4216-9145-D04BF860B5DD}" destId="{7E167329-4FDD-4DAA-9066-20B9D6DD6806}" srcOrd="2" destOrd="0" parTransId="{71181F9E-16FE-4D4D-A9C8-8F34AE6A5DA2}" sibTransId="{C7B572EE-F501-4CCB-8FB6-D05DF3D13BFB}"/>
    <dgm:cxn modelId="{976A2DF5-5431-4F96-A9D4-0CB0F43962DD}" srcId="{9BB5CBD5-5C02-4216-9145-D04BF860B5DD}" destId="{B40BEEDE-BE30-4DB7-B338-16CB4BCFBB54}" srcOrd="4" destOrd="0" parTransId="{00B2D466-6A7E-4926-BDE2-DDD442570F3C}" sibTransId="{8273A5CC-B955-4E3E-BF7D-6FC52CAEC75F}"/>
    <dgm:cxn modelId="{8B25F6F9-2F24-4CF0-8459-2F2B9DD207AB}" type="presParOf" srcId="{BCF2A773-2F17-4669-B6CF-415FE4CD50AD}" destId="{0FD5DF5C-F5A6-4702-9FD3-0E0AFF0E917F}" srcOrd="0" destOrd="0" presId="urn:microsoft.com/office/officeart/2008/layout/VerticalCurvedList"/>
    <dgm:cxn modelId="{E97B5494-8FC5-4067-BA74-9D81CB9EE8D0}" type="presParOf" srcId="{0FD5DF5C-F5A6-4702-9FD3-0E0AFF0E917F}" destId="{4A1B7593-DF93-488C-A73E-9D035109F47E}" srcOrd="0" destOrd="0" presId="urn:microsoft.com/office/officeart/2008/layout/VerticalCurvedList"/>
    <dgm:cxn modelId="{B1EE3C38-1196-4AAE-A4E4-A7A15B34DBF3}" type="presParOf" srcId="{4A1B7593-DF93-488C-A73E-9D035109F47E}" destId="{93B59BE3-1996-45B7-9E33-C196985C1A20}" srcOrd="0" destOrd="0" presId="urn:microsoft.com/office/officeart/2008/layout/VerticalCurvedList"/>
    <dgm:cxn modelId="{BE76768F-C6C5-490C-AEC5-D1F9C0C3D69B}" type="presParOf" srcId="{4A1B7593-DF93-488C-A73E-9D035109F47E}" destId="{B118CC28-7A19-4FAE-8B9D-8287DCA90608}" srcOrd="1" destOrd="0" presId="urn:microsoft.com/office/officeart/2008/layout/VerticalCurvedList"/>
    <dgm:cxn modelId="{95E7C749-FF17-44E9-ACB2-AEAD9EF4CA20}" type="presParOf" srcId="{4A1B7593-DF93-488C-A73E-9D035109F47E}" destId="{85AB59D1-B640-4225-97E4-D47CB6161B77}" srcOrd="2" destOrd="0" presId="urn:microsoft.com/office/officeart/2008/layout/VerticalCurvedList"/>
    <dgm:cxn modelId="{CBDC9171-F69A-4F1A-9124-F4FCABABFBF8}" type="presParOf" srcId="{4A1B7593-DF93-488C-A73E-9D035109F47E}" destId="{FC0B1E7E-D500-41BC-9341-3EC30B5AEAB5}" srcOrd="3" destOrd="0" presId="urn:microsoft.com/office/officeart/2008/layout/VerticalCurvedList"/>
    <dgm:cxn modelId="{BA1771B3-5F00-4A09-8376-415104914C11}" type="presParOf" srcId="{0FD5DF5C-F5A6-4702-9FD3-0E0AFF0E917F}" destId="{0B918982-EB7C-44AB-A73A-0FD76C0F9174}" srcOrd="1" destOrd="0" presId="urn:microsoft.com/office/officeart/2008/layout/VerticalCurvedList"/>
    <dgm:cxn modelId="{9E452480-6E48-4F24-8F45-471C7406D470}" type="presParOf" srcId="{0FD5DF5C-F5A6-4702-9FD3-0E0AFF0E917F}" destId="{BB096691-4D60-4455-A3F7-7F6CEC85ABCB}" srcOrd="2" destOrd="0" presId="urn:microsoft.com/office/officeart/2008/layout/VerticalCurvedList"/>
    <dgm:cxn modelId="{4601EC13-9D1B-4C8A-81F3-636B8E9D0013}" type="presParOf" srcId="{BB096691-4D60-4455-A3F7-7F6CEC85ABCB}" destId="{33261E32-5F5A-4E9B-9B4F-E4B907C443D0}" srcOrd="0" destOrd="0" presId="urn:microsoft.com/office/officeart/2008/layout/VerticalCurvedList"/>
    <dgm:cxn modelId="{E780DFC9-B97A-46FC-9458-6C99DD481C65}" type="presParOf" srcId="{0FD5DF5C-F5A6-4702-9FD3-0E0AFF0E917F}" destId="{E654DBED-7E7D-4C1F-BFCD-C50562AB17B0}" srcOrd="3" destOrd="0" presId="urn:microsoft.com/office/officeart/2008/layout/VerticalCurvedList"/>
    <dgm:cxn modelId="{7D559F30-4679-49BE-9A16-B80F2039F388}" type="presParOf" srcId="{0FD5DF5C-F5A6-4702-9FD3-0E0AFF0E917F}" destId="{3F2CD6A2-78BF-46D7-A868-3AED3E92D449}" srcOrd="4" destOrd="0" presId="urn:microsoft.com/office/officeart/2008/layout/VerticalCurvedList"/>
    <dgm:cxn modelId="{ADF6294A-9632-4ED5-9762-230B4744BB50}" type="presParOf" srcId="{3F2CD6A2-78BF-46D7-A868-3AED3E92D449}" destId="{F04A97B9-B901-4AD8-B133-F3CE1715638A}" srcOrd="0" destOrd="0" presId="urn:microsoft.com/office/officeart/2008/layout/VerticalCurvedList"/>
    <dgm:cxn modelId="{4B09E6E8-DD93-403C-8594-1A2839BC1520}" type="presParOf" srcId="{0FD5DF5C-F5A6-4702-9FD3-0E0AFF0E917F}" destId="{B32D003B-FA63-4D1E-B130-D29386F1CA52}" srcOrd="5" destOrd="0" presId="urn:microsoft.com/office/officeart/2008/layout/VerticalCurvedList"/>
    <dgm:cxn modelId="{E957F7A1-097F-408D-936D-A045F204048A}" type="presParOf" srcId="{0FD5DF5C-F5A6-4702-9FD3-0E0AFF0E917F}" destId="{2451B910-A10B-42C2-BED9-629BD3C253B6}" srcOrd="6" destOrd="0" presId="urn:microsoft.com/office/officeart/2008/layout/VerticalCurvedList"/>
    <dgm:cxn modelId="{48400ED6-A711-4064-A507-1AF989C45F9C}" type="presParOf" srcId="{2451B910-A10B-42C2-BED9-629BD3C253B6}" destId="{0ED98173-AEE1-4473-92A1-1325D520FD24}" srcOrd="0" destOrd="0" presId="urn:microsoft.com/office/officeart/2008/layout/VerticalCurvedList"/>
    <dgm:cxn modelId="{CF8F0856-0FFE-4ABD-A1F2-D7C7A6587BBF}" type="presParOf" srcId="{0FD5DF5C-F5A6-4702-9FD3-0E0AFF0E917F}" destId="{31EF7C42-0FBE-4F60-8632-F1A3AC87D8E8}" srcOrd="7" destOrd="0" presId="urn:microsoft.com/office/officeart/2008/layout/VerticalCurvedList"/>
    <dgm:cxn modelId="{537D18E3-4238-47EC-845F-D0B14682BB97}" type="presParOf" srcId="{0FD5DF5C-F5A6-4702-9FD3-0E0AFF0E917F}" destId="{AFD6BDD4-FB23-424B-AF55-A20AAB0B6169}" srcOrd="8" destOrd="0" presId="urn:microsoft.com/office/officeart/2008/layout/VerticalCurvedList"/>
    <dgm:cxn modelId="{92118E45-4FB0-413A-8BAB-B3A2604F029B}" type="presParOf" srcId="{AFD6BDD4-FB23-424B-AF55-A20AAB0B6169}" destId="{AD70DF79-CC51-4D57-9C0C-FA83BAEEE5D2}" srcOrd="0" destOrd="0" presId="urn:microsoft.com/office/officeart/2008/layout/VerticalCurvedList"/>
    <dgm:cxn modelId="{2E262F86-03D9-4227-AF56-1A1A2A0FBFEC}" type="presParOf" srcId="{0FD5DF5C-F5A6-4702-9FD3-0E0AFF0E917F}" destId="{CE87D2B8-4911-4A98-B018-B4ECE308ED10}" srcOrd="9" destOrd="0" presId="urn:microsoft.com/office/officeart/2008/layout/VerticalCurvedList"/>
    <dgm:cxn modelId="{5D37E499-0B01-4417-A5DF-6CDE6053BE38}" type="presParOf" srcId="{0FD5DF5C-F5A6-4702-9FD3-0E0AFF0E917F}" destId="{B65B15F0-6704-41D4-BB2F-7CE015DAC771}" srcOrd="10" destOrd="0" presId="urn:microsoft.com/office/officeart/2008/layout/VerticalCurvedList"/>
    <dgm:cxn modelId="{DBFAC01C-A665-4BF6-919E-894085384ABE}" type="presParOf" srcId="{B65B15F0-6704-41D4-BB2F-7CE015DAC771}" destId="{318B4D95-8211-46B8-8023-330304ADAF9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18CC28-7A19-4FAE-8B9D-8287DCA90608}">
      <dsp:nvSpPr>
        <dsp:cNvPr id="0" name=""/>
        <dsp:cNvSpPr/>
      </dsp:nvSpPr>
      <dsp:spPr>
        <a:xfrm>
          <a:off x="-5941011" y="-909138"/>
          <a:ext cx="7072569" cy="7072569"/>
        </a:xfrm>
        <a:prstGeom prst="blockArc">
          <a:avLst>
            <a:gd name="adj1" fmla="val 18900000"/>
            <a:gd name="adj2" fmla="val 2700000"/>
            <a:gd name="adj3" fmla="val 305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918982-EB7C-44AB-A73A-0FD76C0F9174}">
      <dsp:nvSpPr>
        <dsp:cNvPr id="0" name=""/>
        <dsp:cNvSpPr/>
      </dsp:nvSpPr>
      <dsp:spPr>
        <a:xfrm>
          <a:off x="494528" y="328288"/>
          <a:ext cx="9560493" cy="6569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1491" tIns="86360" rIns="86360" bIns="8636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Review, </a:t>
          </a:r>
          <a:r>
            <a:rPr lang="en-US" sz="3400" kern="1200" dirty="0" err="1"/>
            <a:t>drag+tag</a:t>
          </a:r>
          <a:r>
            <a:rPr lang="en-US" sz="3400" kern="1200" dirty="0"/>
            <a:t>, coordinate patient information</a:t>
          </a:r>
        </a:p>
      </dsp:txBody>
      <dsp:txXfrm>
        <a:off x="494528" y="328288"/>
        <a:ext cx="9560493" cy="656996"/>
      </dsp:txXfrm>
    </dsp:sp>
    <dsp:sp modelId="{33261E32-5F5A-4E9B-9B4F-E4B907C443D0}">
      <dsp:nvSpPr>
        <dsp:cNvPr id="0" name=""/>
        <dsp:cNvSpPr/>
      </dsp:nvSpPr>
      <dsp:spPr>
        <a:xfrm>
          <a:off x="83905" y="246163"/>
          <a:ext cx="821245" cy="8212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54DBED-7E7D-4C1F-BFCD-C50562AB17B0}">
      <dsp:nvSpPr>
        <dsp:cNvPr id="0" name=""/>
        <dsp:cNvSpPr/>
      </dsp:nvSpPr>
      <dsp:spPr>
        <a:xfrm>
          <a:off x="965313" y="1313468"/>
          <a:ext cx="9089708" cy="6569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1491" tIns="86360" rIns="86360" bIns="8636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Document in free text sections of MPage</a:t>
          </a:r>
        </a:p>
      </dsp:txBody>
      <dsp:txXfrm>
        <a:off x="965313" y="1313468"/>
        <a:ext cx="9089708" cy="656996"/>
      </dsp:txXfrm>
    </dsp:sp>
    <dsp:sp modelId="{F04A97B9-B901-4AD8-B133-F3CE1715638A}">
      <dsp:nvSpPr>
        <dsp:cNvPr id="0" name=""/>
        <dsp:cNvSpPr/>
      </dsp:nvSpPr>
      <dsp:spPr>
        <a:xfrm>
          <a:off x="554690" y="1231343"/>
          <a:ext cx="821245" cy="8212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2D003B-FA63-4D1E-B130-D29386F1CA52}">
      <dsp:nvSpPr>
        <dsp:cNvPr id="0" name=""/>
        <dsp:cNvSpPr/>
      </dsp:nvSpPr>
      <dsp:spPr>
        <a:xfrm>
          <a:off x="1109806" y="2298648"/>
          <a:ext cx="8945215" cy="6569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1491" tIns="86360" rIns="86360" bIns="8636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Create your note</a:t>
          </a:r>
        </a:p>
      </dsp:txBody>
      <dsp:txXfrm>
        <a:off x="1109806" y="2298648"/>
        <a:ext cx="8945215" cy="656996"/>
      </dsp:txXfrm>
    </dsp:sp>
    <dsp:sp modelId="{0ED98173-AEE1-4473-92A1-1325D520FD24}">
      <dsp:nvSpPr>
        <dsp:cNvPr id="0" name=""/>
        <dsp:cNvSpPr/>
      </dsp:nvSpPr>
      <dsp:spPr>
        <a:xfrm>
          <a:off x="699183" y="2216523"/>
          <a:ext cx="821245" cy="8212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EF7C42-0FBE-4F60-8632-F1A3AC87D8E8}">
      <dsp:nvSpPr>
        <dsp:cNvPr id="0" name=""/>
        <dsp:cNvSpPr/>
      </dsp:nvSpPr>
      <dsp:spPr>
        <a:xfrm>
          <a:off x="965313" y="3283828"/>
          <a:ext cx="9089708" cy="6569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1491" tIns="86360" rIns="86360" bIns="8636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Edit sections as appropriate, pull in tags</a:t>
          </a:r>
        </a:p>
      </dsp:txBody>
      <dsp:txXfrm>
        <a:off x="965313" y="3283828"/>
        <a:ext cx="9089708" cy="656996"/>
      </dsp:txXfrm>
    </dsp:sp>
    <dsp:sp modelId="{AD70DF79-CC51-4D57-9C0C-FA83BAEEE5D2}">
      <dsp:nvSpPr>
        <dsp:cNvPr id="0" name=""/>
        <dsp:cNvSpPr/>
      </dsp:nvSpPr>
      <dsp:spPr>
        <a:xfrm>
          <a:off x="554690" y="3201703"/>
          <a:ext cx="821245" cy="8212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87D2B8-4911-4A98-B018-B4ECE308ED10}">
      <dsp:nvSpPr>
        <dsp:cNvPr id="0" name=""/>
        <dsp:cNvSpPr/>
      </dsp:nvSpPr>
      <dsp:spPr>
        <a:xfrm>
          <a:off x="494528" y="4269007"/>
          <a:ext cx="9560493" cy="6569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1491" tIns="86360" rIns="86360" bIns="8636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Sign and/or communicate with others</a:t>
          </a:r>
        </a:p>
      </dsp:txBody>
      <dsp:txXfrm>
        <a:off x="494528" y="4269007"/>
        <a:ext cx="9560493" cy="656996"/>
      </dsp:txXfrm>
    </dsp:sp>
    <dsp:sp modelId="{318B4D95-8211-46B8-8023-330304ADAF9A}">
      <dsp:nvSpPr>
        <dsp:cNvPr id="0" name=""/>
        <dsp:cNvSpPr/>
      </dsp:nvSpPr>
      <dsp:spPr>
        <a:xfrm>
          <a:off x="83905" y="4186883"/>
          <a:ext cx="821245" cy="8212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757F437-34E4-457B-ACAA-C109BC5AD2B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C9805C-0D4B-456D-9316-F45962E2F55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B91EB8-1FC0-49BA-B8A0-9D4051C7D0E5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170BBA-56B5-4091-9B11-25E05616420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017362-806F-4EA8-BAA6-0CA6D364BC8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6AC5C8-AA3E-49B6-9C0B-3EDF0860F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1187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FD89D3-6540-412A-8DF7-24F6B362E6BB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BCCA8E-E054-4945-93F6-8F3E2A7D5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956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_no ph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C570D-3BAE-433E-8DDA-6594E6C21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951" y="2349371"/>
            <a:ext cx="7376583" cy="1371600"/>
          </a:xfrm>
        </p:spPr>
        <p:txBody>
          <a:bodyPr lIns="0" tIns="0" rIns="0" bIns="0" anchor="t" anchorCtr="0"/>
          <a:lstStyle>
            <a:lvl1pPr>
              <a:defRPr sz="3200" b="0">
                <a:solidFill>
                  <a:srgbClr val="00687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CC17B62-8F17-4111-B083-3AC63A3E02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8951" y="6003668"/>
            <a:ext cx="1381163" cy="180183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/>
              <a:t>mm.dd.yyyy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F417E6A-C399-4D34-AA35-6617A97C73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8950" y="1686381"/>
            <a:ext cx="7376583" cy="559290"/>
          </a:xfrm>
        </p:spPr>
        <p:txBody>
          <a:bodyPr anchor="b" anchorCtr="0"/>
          <a:lstStyle>
            <a:lvl1pPr>
              <a:lnSpc>
                <a:spcPts val="2000"/>
              </a:lnSpc>
              <a:spcAft>
                <a:spcPts val="0"/>
              </a:spcAft>
              <a:defRPr sz="1600" b="1">
                <a:solidFill>
                  <a:srgbClr val="777777"/>
                </a:solidFill>
              </a:defRPr>
            </a:lvl1pPr>
            <a:lvl2pPr>
              <a:lnSpc>
                <a:spcPts val="2000"/>
              </a:lnSpc>
              <a:spcAft>
                <a:spcPts val="0"/>
              </a:spcAft>
              <a:defRPr sz="1600" b="1">
                <a:solidFill>
                  <a:srgbClr val="777777"/>
                </a:solidFill>
              </a:defRPr>
            </a:lvl2pPr>
            <a:lvl3pPr marL="0" indent="0">
              <a:lnSpc>
                <a:spcPts val="2000"/>
              </a:lnSpc>
              <a:spcAft>
                <a:spcPts val="0"/>
              </a:spcAft>
              <a:buNone/>
              <a:defRPr sz="1600" b="1">
                <a:solidFill>
                  <a:srgbClr val="777777"/>
                </a:solidFill>
              </a:defRPr>
            </a:lvl3pPr>
            <a:lvl4pPr marL="0" indent="0">
              <a:spcAft>
                <a:spcPts val="0"/>
              </a:spcAft>
              <a:buNone/>
              <a:defRPr sz="1600" b="1">
                <a:solidFill>
                  <a:srgbClr val="777777"/>
                </a:solidFill>
              </a:defRPr>
            </a:lvl4pPr>
            <a:lvl5pPr marL="0" indent="0">
              <a:spcAft>
                <a:spcPts val="0"/>
              </a:spcAft>
              <a:buNone/>
              <a:defRPr sz="1600" b="1">
                <a:solidFill>
                  <a:srgbClr val="777777"/>
                </a:solidFill>
              </a:defRPr>
            </a:lvl5pPr>
            <a:lvl6pPr marL="0" indent="0">
              <a:spcAft>
                <a:spcPts val="0"/>
              </a:spcAft>
              <a:buNone/>
              <a:defRPr sz="1600" b="1">
                <a:solidFill>
                  <a:srgbClr val="777777"/>
                </a:solidFill>
              </a:defRPr>
            </a:lvl6pPr>
            <a:lvl7pPr marL="0" indent="0">
              <a:spcAft>
                <a:spcPts val="0"/>
              </a:spcAft>
              <a:buNone/>
              <a:defRPr sz="1600" b="1">
                <a:solidFill>
                  <a:srgbClr val="777777"/>
                </a:solidFill>
              </a:defRPr>
            </a:lvl7pPr>
            <a:lvl8pPr marL="0" indent="0">
              <a:lnSpc>
                <a:spcPts val="2000"/>
              </a:lnSpc>
              <a:spcAft>
                <a:spcPts val="0"/>
              </a:spcAft>
              <a:buNone/>
              <a:defRPr sz="1600" b="1">
                <a:solidFill>
                  <a:srgbClr val="777777"/>
                </a:solidFill>
              </a:defRPr>
            </a:lvl8pPr>
            <a:lvl9pPr marL="0" indent="0">
              <a:lnSpc>
                <a:spcPts val="2000"/>
              </a:lnSpc>
              <a:spcAft>
                <a:spcPts val="0"/>
              </a:spcAft>
              <a:buNone/>
              <a:defRPr sz="1600" b="1">
                <a:solidFill>
                  <a:srgbClr val="777777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727C295-E0FE-4AF3-AE2A-BB7B8D85980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96305" y="6000197"/>
            <a:ext cx="4493408" cy="182880"/>
          </a:xfrm>
        </p:spPr>
        <p:txBody>
          <a:bodyPr anchor="b" anchorCtr="0">
            <a:noAutofit/>
          </a:bodyPr>
          <a:lstStyle>
            <a:lvl1pPr>
              <a:defRPr lang="en-US" sz="16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  <a:lvl2pPr>
              <a:defRPr sz="1600"/>
            </a:lvl2pPr>
            <a:lvl3pPr marL="0" indent="0">
              <a:buNone/>
              <a:defRPr sz="1600"/>
            </a:lvl3pPr>
            <a:lvl4pPr marL="0" indent="0">
              <a:buNone/>
              <a:defRPr sz="1600"/>
            </a:lvl4pPr>
            <a:lvl5pPr marL="0" indent="0">
              <a:buNone/>
              <a:defRPr sz="1600"/>
            </a:lvl5pPr>
            <a:lvl6pPr marL="0" indent="0">
              <a:buNone/>
              <a:defRPr sz="1600"/>
            </a:lvl6pPr>
            <a:lvl7pPr marL="0" indent="0">
              <a:buNone/>
              <a:defRPr sz="1600"/>
            </a:lvl7pPr>
            <a:lvl8pPr marL="0" indent="0">
              <a:buNone/>
              <a:defRPr sz="1600"/>
            </a:lvl8pPr>
            <a:lvl9pPr marL="0" indent="0">
              <a:buNone/>
              <a:defRPr sz="1600"/>
            </a:lvl9pPr>
          </a:lstStyle>
          <a:p>
            <a:pPr lvl="0"/>
            <a:r>
              <a:rPr lang="en-US"/>
              <a:t>Presenter name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0C9645-5188-48B2-B71E-AE3249508C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" y="365760"/>
            <a:ext cx="1799292" cy="100584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2F72003-0385-405A-94CB-9A068C36E8C8}"/>
              </a:ext>
            </a:extLst>
          </p:cNvPr>
          <p:cNvSpPr txBox="1"/>
          <p:nvPr userDrawn="1"/>
        </p:nvSpPr>
        <p:spPr>
          <a:xfrm>
            <a:off x="1751873" y="5936857"/>
            <a:ext cx="267971" cy="24622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/>
            <a:r>
              <a:rPr lang="en-US" sz="1600">
                <a:solidFill>
                  <a:srgbClr val="777777"/>
                </a:solidFill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252285120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379">
          <p15:clr>
            <a:srgbClr val="FBAE40"/>
          </p15:clr>
        </p15:guide>
        <p15:guide id="2" orient="horz" pos="168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2F915CA-EFC0-462A-B011-E90177DE45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52" y="6449217"/>
            <a:ext cx="1994067" cy="233843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6466997-8AD9-41F7-A15E-CF4823028290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indent="-3657600"/>
            <a:r>
              <a:rPr lang="en-US"/>
              <a:t>mm.dd.yyyy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74726E4-A9FC-4EF4-978C-A3C55F66C8B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Modify with Insert &gt; Header &amp; Footer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B0E57BC-274E-48A5-A975-5279E5604F4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994FC8-2EE6-4F81-81DF-BD2B9CB28C99}"/>
              </a:ext>
            </a:extLst>
          </p:cNvPr>
          <p:cNvSpPr txBox="1"/>
          <p:nvPr userDrawn="1"/>
        </p:nvSpPr>
        <p:spPr>
          <a:xfrm>
            <a:off x="10421938" y="6468858"/>
            <a:ext cx="244157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/>
            <a:r>
              <a:rPr lang="en-US" sz="1400">
                <a:solidFill>
                  <a:srgbClr val="777777"/>
                </a:solidFill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200565957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1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col_tourmali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C570D-3BAE-433E-8DDA-6594E6C21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950" y="0"/>
            <a:ext cx="9930384" cy="1325563"/>
          </a:xfr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9460896-BBD5-4265-B217-9DE153A9B61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88951" y="2238375"/>
            <a:ext cx="8656320" cy="3886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082D9DC-66E7-4773-8A48-09148E1503C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52" y="6449217"/>
            <a:ext cx="1994067" cy="233843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6092C70-588A-4BEF-B71E-68B2C441EAD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indent="-3657600"/>
            <a:r>
              <a:rPr lang="en-US"/>
              <a:t>mm.dd.yyyy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21D6B99-9BE4-44D7-BE1D-119B0C00D2E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Modify with Insert &gt; Header &amp; Footer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ED1CB70-94F9-4189-AEF2-4599AFECF57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F359B0-C9BB-421F-B171-3D2B343BBE23}"/>
              </a:ext>
            </a:extLst>
          </p:cNvPr>
          <p:cNvSpPr txBox="1"/>
          <p:nvPr userDrawn="1"/>
        </p:nvSpPr>
        <p:spPr>
          <a:xfrm>
            <a:off x="10421938" y="6468858"/>
            <a:ext cx="244157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/>
            <a:r>
              <a:rPr lang="en-US" sz="1400">
                <a:solidFill>
                  <a:srgbClr val="777777"/>
                </a:solidFill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316719098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1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col_heavy_spruc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C570D-3BAE-433E-8DDA-6594E6C21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76" y="0"/>
            <a:ext cx="9930384" cy="1325563"/>
          </a:xfr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9460896-BBD5-4265-B217-9DE153A9B61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88951" y="1692275"/>
            <a:ext cx="8656320" cy="44354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119CA94-FF68-41F2-8449-56C4C70320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52" y="6449217"/>
            <a:ext cx="1994067" cy="233843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F33FA3-B5AC-44B9-B9CA-555F5D9C1061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indent="-3657600"/>
            <a:r>
              <a:rPr lang="en-US"/>
              <a:t>mm.dd.yyyy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A4A90A0-A5E3-4FCC-BBF1-F49E49BE33F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Modify with Insert &gt; Header &amp; Footer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AD96962-EFB5-4E74-B0CB-05E93BA1DDE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167217-C0F0-413A-85B0-3D80CBF84C63}"/>
              </a:ext>
            </a:extLst>
          </p:cNvPr>
          <p:cNvSpPr txBox="1"/>
          <p:nvPr userDrawn="1"/>
        </p:nvSpPr>
        <p:spPr>
          <a:xfrm>
            <a:off x="10421938" y="6468858"/>
            <a:ext cx="244157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/>
            <a:r>
              <a:rPr lang="en-US" sz="1400">
                <a:solidFill>
                  <a:srgbClr val="777777"/>
                </a:solidFill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10755448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66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3776" y="0"/>
            <a:ext cx="993038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8950" y="1776412"/>
            <a:ext cx="9930384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3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66095" y="6480968"/>
            <a:ext cx="640080" cy="1828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rgbClr val="777777"/>
                </a:solidFill>
              </a:defRPr>
            </a:lvl1pPr>
            <a:lvl2pPr marL="0">
              <a:defRPr sz="1000">
                <a:solidFill>
                  <a:srgbClr val="777777"/>
                </a:solidFill>
              </a:defRPr>
            </a:lvl2pPr>
            <a:lvl3pPr marL="0">
              <a:defRPr sz="1000">
                <a:solidFill>
                  <a:srgbClr val="777777"/>
                </a:solidFill>
              </a:defRPr>
            </a:lvl3pPr>
            <a:lvl4pPr marL="0">
              <a:defRPr sz="1000">
                <a:solidFill>
                  <a:srgbClr val="777777"/>
                </a:solidFill>
              </a:defRPr>
            </a:lvl4pPr>
            <a:lvl5pPr marL="0">
              <a:defRPr sz="1000">
                <a:solidFill>
                  <a:srgbClr val="777777"/>
                </a:solidFill>
              </a:defRPr>
            </a:lvl5pPr>
            <a:lvl6pPr marL="0">
              <a:defRPr sz="1000">
                <a:solidFill>
                  <a:srgbClr val="777777"/>
                </a:solidFill>
              </a:defRPr>
            </a:lvl6pPr>
            <a:lvl7pPr marL="0">
              <a:defRPr sz="1000">
                <a:solidFill>
                  <a:srgbClr val="777777"/>
                </a:solidFill>
              </a:defRPr>
            </a:lvl7pPr>
            <a:lvl8pPr marL="0">
              <a:defRPr sz="1000">
                <a:solidFill>
                  <a:srgbClr val="777777"/>
                </a:solidFill>
              </a:defRPr>
            </a:lvl8pPr>
            <a:lvl9pPr>
              <a:defRPr sz="1000">
                <a:solidFill>
                  <a:srgbClr val="777777"/>
                </a:solidFill>
              </a:defRPr>
            </a:lvl9pPr>
          </a:lstStyle>
          <a:p>
            <a:pPr indent="-3657600"/>
            <a:r>
              <a:rPr lang="en-US"/>
              <a:t>mm.dd.yyyy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08638" y="6480968"/>
            <a:ext cx="4813300" cy="1828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indent="0" algn="r">
              <a:defRPr sz="1000">
                <a:solidFill>
                  <a:srgbClr val="777777"/>
                </a:solidFill>
              </a:defRPr>
            </a:lvl1pPr>
            <a:lvl2pPr marL="0" algn="r">
              <a:defRPr sz="1000" b="0">
                <a:solidFill>
                  <a:srgbClr val="777777"/>
                </a:solidFill>
              </a:defRPr>
            </a:lvl2pPr>
            <a:lvl3pPr marL="0" algn="r">
              <a:defRPr sz="1000">
                <a:solidFill>
                  <a:srgbClr val="777777"/>
                </a:solidFill>
              </a:defRPr>
            </a:lvl3pPr>
            <a:lvl4pPr marL="0" algn="r">
              <a:defRPr sz="1000">
                <a:solidFill>
                  <a:srgbClr val="777777"/>
                </a:solidFill>
              </a:defRPr>
            </a:lvl4pPr>
            <a:lvl5pPr marL="0" algn="r">
              <a:defRPr sz="1000">
                <a:solidFill>
                  <a:srgbClr val="777777"/>
                </a:solidFill>
              </a:defRPr>
            </a:lvl5pPr>
            <a:lvl6pPr marL="0" algn="r">
              <a:defRPr sz="1000">
                <a:solidFill>
                  <a:srgbClr val="777777"/>
                </a:solidFill>
              </a:defRPr>
            </a:lvl6pPr>
            <a:lvl7pPr marL="0" algn="r">
              <a:defRPr sz="1000">
                <a:solidFill>
                  <a:srgbClr val="777777"/>
                </a:solidFill>
              </a:defRPr>
            </a:lvl7pPr>
            <a:lvl8pPr marL="0" algn="r">
              <a:defRPr sz="1000">
                <a:solidFill>
                  <a:srgbClr val="777777"/>
                </a:solidFill>
              </a:defRPr>
            </a:lvl8pPr>
            <a:lvl9pPr marL="0" algn="r">
              <a:defRPr sz="1000">
                <a:solidFill>
                  <a:srgbClr val="777777"/>
                </a:solidFill>
              </a:defRPr>
            </a:lvl9pPr>
          </a:lstStyle>
          <a:p>
            <a:r>
              <a:rPr lang="en-US"/>
              <a:t>Modify with Insert &gt; Header &amp;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06175" y="6480968"/>
            <a:ext cx="398463" cy="1828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 b="1">
                <a:solidFill>
                  <a:srgbClr val="777777"/>
                </a:solidFill>
              </a:defRPr>
            </a:lvl1pPr>
            <a:lvl2pPr marL="0" algn="r">
              <a:defRPr sz="1000" b="1">
                <a:solidFill>
                  <a:srgbClr val="777777"/>
                </a:solidFill>
              </a:defRPr>
            </a:lvl2pPr>
            <a:lvl3pPr marL="0" algn="r">
              <a:defRPr sz="1000" b="1">
                <a:solidFill>
                  <a:srgbClr val="777777"/>
                </a:solidFill>
              </a:defRPr>
            </a:lvl3pPr>
            <a:lvl4pPr marL="0" algn="r">
              <a:defRPr sz="1000" b="1">
                <a:solidFill>
                  <a:srgbClr val="777777"/>
                </a:solidFill>
              </a:defRPr>
            </a:lvl4pPr>
            <a:lvl5pPr marL="0" algn="r">
              <a:defRPr sz="1000" b="1">
                <a:solidFill>
                  <a:srgbClr val="777777"/>
                </a:solidFill>
              </a:defRPr>
            </a:lvl5pPr>
            <a:lvl6pPr marL="0" algn="r">
              <a:defRPr sz="1000" b="1">
                <a:solidFill>
                  <a:srgbClr val="777777"/>
                </a:solidFill>
              </a:defRPr>
            </a:lvl6pPr>
            <a:lvl7pPr marL="0" algn="r">
              <a:defRPr sz="1000" b="1">
                <a:solidFill>
                  <a:srgbClr val="777777"/>
                </a:solidFill>
              </a:defRPr>
            </a:lvl7pPr>
            <a:lvl8pPr marL="0" algn="r">
              <a:defRPr sz="1000" b="1">
                <a:solidFill>
                  <a:srgbClr val="777777"/>
                </a:solidFill>
              </a:defRPr>
            </a:lvl8pPr>
            <a:lvl9pPr marL="0" algn="r">
              <a:defRPr sz="1000" b="1">
                <a:solidFill>
                  <a:srgbClr val="777777"/>
                </a:solidFill>
              </a:defRPr>
            </a:lvl9pPr>
          </a:lstStyle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906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15" r:id="rId2"/>
    <p:sldLayoutId id="2147483717" r:id="rId3"/>
    <p:sldLayoutId id="2147483718" r:id="rId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600"/>
        </a:lnSpc>
        <a:spcBef>
          <a:spcPts val="0"/>
        </a:spcBef>
        <a:spcAft>
          <a:spcPts val="900"/>
        </a:spcAft>
        <a:buFont typeface="Arial" panose="020B0604020202020204" pitchFamily="34" charset="0"/>
        <a:buNone/>
        <a:defRPr sz="2400" kern="1200">
          <a:solidFill>
            <a:srgbClr val="006877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None/>
        <a:defRPr sz="1800" kern="1200">
          <a:solidFill>
            <a:srgbClr val="777777"/>
          </a:solidFill>
          <a:latin typeface="+mn-lt"/>
          <a:ea typeface="+mn-ea"/>
          <a:cs typeface="+mn-cs"/>
        </a:defRPr>
      </a:lvl2pPr>
      <a:lvl3pPr marL="283464" indent="-283464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rgbClr val="777777"/>
          </a:solidFill>
          <a:latin typeface="+mn-lt"/>
          <a:ea typeface="+mn-ea"/>
          <a:cs typeface="+mn-cs"/>
        </a:defRPr>
      </a:lvl3pPr>
      <a:lvl4pPr marL="457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rgbClr val="777777"/>
          </a:solidFill>
          <a:latin typeface="+mn-lt"/>
          <a:ea typeface="+mn-ea"/>
          <a:cs typeface="+mn-cs"/>
        </a:defRPr>
      </a:lvl4pPr>
      <a:lvl5pPr marL="457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rgbClr val="777777"/>
          </a:solidFill>
          <a:latin typeface="+mn-lt"/>
          <a:ea typeface="+mn-ea"/>
          <a:cs typeface="+mn-cs"/>
        </a:defRPr>
      </a:lvl5pPr>
      <a:lvl6pPr marL="457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rgbClr val="777777"/>
          </a:solidFill>
          <a:latin typeface="+mn-lt"/>
          <a:ea typeface="+mn-ea"/>
          <a:cs typeface="+mn-cs"/>
        </a:defRPr>
      </a:lvl6pPr>
      <a:lvl7pPr marL="457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rgbClr val="777777"/>
          </a:solidFill>
          <a:latin typeface="+mn-lt"/>
          <a:ea typeface="+mn-ea"/>
          <a:cs typeface="+mn-cs"/>
        </a:defRPr>
      </a:lvl7pPr>
      <a:lvl8pPr marL="457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rgbClr val="777777"/>
          </a:solidFill>
          <a:latin typeface="+mn-lt"/>
          <a:ea typeface="+mn-ea"/>
          <a:cs typeface="+mn-cs"/>
        </a:defRPr>
      </a:lvl8pPr>
      <a:lvl9pPr marL="457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rgbClr val="777777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725" userDrawn="1">
          <p15:clr>
            <a:srgbClr val="F26B43"/>
          </p15:clr>
        </p15:guide>
        <p15:guide id="2" pos="308" userDrawn="1">
          <p15:clr>
            <a:srgbClr val="F26B43"/>
          </p15:clr>
        </p15:guide>
        <p15:guide id="3" pos="925" userDrawn="1">
          <p15:clr>
            <a:srgbClr val="F26B43"/>
          </p15:clr>
        </p15:guide>
        <p15:guide id="4" pos="1112" userDrawn="1">
          <p15:clr>
            <a:srgbClr val="F26B43"/>
          </p15:clr>
        </p15:guide>
        <p15:guide id="5" pos="1729" userDrawn="1">
          <p15:clr>
            <a:srgbClr val="F26B43"/>
          </p15:clr>
        </p15:guide>
        <p15:guide id="6" pos="1917" userDrawn="1">
          <p15:clr>
            <a:srgbClr val="F26B43"/>
          </p15:clr>
        </p15:guide>
        <p15:guide id="7" pos="2535" userDrawn="1">
          <p15:clr>
            <a:srgbClr val="F26B43"/>
          </p15:clr>
        </p15:guide>
        <p15:guide id="8" pos="3343" userDrawn="1">
          <p15:clr>
            <a:srgbClr val="F26B43"/>
          </p15:clr>
        </p15:guide>
        <p15:guide id="9" pos="3533" userDrawn="1">
          <p15:clr>
            <a:srgbClr val="F26B43"/>
          </p15:clr>
        </p15:guide>
        <p15:guide id="10" pos="4151" userDrawn="1">
          <p15:clr>
            <a:srgbClr val="F26B43"/>
          </p15:clr>
        </p15:guide>
        <p15:guide id="11" pos="7373" userDrawn="1">
          <p15:clr>
            <a:srgbClr val="F26B43"/>
          </p15:clr>
        </p15:guide>
        <p15:guide id="12" pos="4341" userDrawn="1">
          <p15:clr>
            <a:srgbClr val="F26B43"/>
          </p15:clr>
        </p15:guide>
        <p15:guide id="13" pos="4955" userDrawn="1">
          <p15:clr>
            <a:srgbClr val="F26B43"/>
          </p15:clr>
        </p15:guide>
        <p15:guide id="14" pos="5145" userDrawn="1">
          <p15:clr>
            <a:srgbClr val="F26B43"/>
          </p15:clr>
        </p15:guide>
        <p15:guide id="15" pos="5763" userDrawn="1">
          <p15:clr>
            <a:srgbClr val="F26B43"/>
          </p15:clr>
        </p15:guide>
        <p15:guide id="16" pos="6761" userDrawn="1">
          <p15:clr>
            <a:srgbClr val="F26B43"/>
          </p15:clr>
        </p15:guide>
        <p15:guide id="17" pos="6565" userDrawn="1">
          <p15:clr>
            <a:srgbClr val="F26B43"/>
          </p15:clr>
        </p15:guide>
        <p15:guide id="18" pos="5953" userDrawn="1">
          <p15:clr>
            <a:srgbClr val="F26B43"/>
          </p15:clr>
        </p15:guide>
        <p15:guide id="19" orient="horz" pos="4176" userDrawn="1">
          <p15:clr>
            <a:srgbClr val="F26B43"/>
          </p15:clr>
        </p15:guide>
        <p15:guide id="20" orient="horz" pos="38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ci.emhs.org/home.aspx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6.jpeg"/><Relationship Id="rId4" Type="http://schemas.openxmlformats.org/officeDocument/2006/relationships/image" Target="cid:image001.jpg@01D4712B.8012DFC0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E9BB1-3BEB-43DF-A1C2-0725C234D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/>
              <a:t>Provider </a:t>
            </a:r>
            <a:r>
              <a:rPr lang="en-US" sz="4000" b="1" dirty="0"/>
              <a:t>Training: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EE306C-B26B-4BB1-8CB9-0ECEB28A2B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0692" y="5896092"/>
            <a:ext cx="2030131" cy="298520"/>
          </a:xfrm>
        </p:spPr>
        <p:txBody>
          <a:bodyPr/>
          <a:lstStyle/>
          <a:p>
            <a:r>
              <a:rPr lang="en-US" dirty="0"/>
              <a:t>May 1, 2019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F45F522-A10F-490A-9933-CC404F994A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30823" y="5896092"/>
            <a:ext cx="5670851" cy="298519"/>
          </a:xfrm>
        </p:spPr>
        <p:txBody>
          <a:bodyPr/>
          <a:lstStyle/>
          <a:p>
            <a:r>
              <a:rPr lang="en-US" dirty="0"/>
              <a:t>Michael Ross, MD, Original Author / Charles Zelnick MD Edited</a:t>
            </a:r>
          </a:p>
        </p:txBody>
      </p:sp>
    </p:spTree>
    <p:extLst>
      <p:ext uri="{BB962C8B-B14F-4D97-AF65-F5344CB8AC3E}">
        <p14:creationId xmlns:p14="http://schemas.microsoft.com/office/powerpoint/2010/main" val="474433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9FC35-57C7-4DE0-A854-FFC266D7D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“Tear Off” Dark Side Components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0A195-318E-44FC-BFE9-D4F8984CE79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88951" y="1692275"/>
            <a:ext cx="4854574" cy="4435475"/>
          </a:xfrm>
        </p:spPr>
        <p:txBody>
          <a:bodyPr/>
          <a:lstStyle/>
          <a:p>
            <a:r>
              <a:rPr lang="en-US" dirty="0"/>
              <a:t>“Tear Off” button is highly useful for Review of Complex Patients</a:t>
            </a:r>
          </a:p>
          <a:p>
            <a:r>
              <a:rPr lang="en-US" dirty="0"/>
              <a:t>Before you see patient-Tear Off …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Documents- easier to Filter (Provider vs All)  and find what you need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Results- alternative to Mpage may have wider views and can filter for special views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5CDD5-00D4-42CC-94F6-16AA2E1CB89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indent="-3657600"/>
            <a:r>
              <a:rPr lang="en-US"/>
              <a:t>mm.dd.yyyy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E2B169-A19D-40BA-89F6-E0215067C34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Modify with Insert &gt; Header &amp;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D6D820-473F-4B2F-A1BA-06D5AE39E36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C1A3F6-60B9-4C9E-9674-516FBC755D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3622"/>
          <a:stretch/>
        </p:blipFill>
        <p:spPr>
          <a:xfrm>
            <a:off x="5608639" y="1558925"/>
            <a:ext cx="6450012" cy="436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8792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Finding Help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indent="-3657600"/>
            <a:r>
              <a:rPr lang="en-US"/>
              <a:t>mm.dd.yyyy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Modify with Insert &gt; Header &amp;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" name="Snagit_PPT91D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94" y="1340820"/>
            <a:ext cx="7114286" cy="232381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0409530-1709-4406-83E9-D1BA44985F60}"/>
              </a:ext>
            </a:extLst>
          </p:cNvPr>
          <p:cNvSpPr txBox="1"/>
          <p:nvPr/>
        </p:nvSpPr>
        <p:spPr>
          <a:xfrm>
            <a:off x="7692128" y="1563554"/>
            <a:ext cx="40125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/>
              <a:t>Good general reference:  More updates to be done in the future: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45055D-D825-417A-B9F7-381C68334090}"/>
              </a:ext>
            </a:extLst>
          </p:cNvPr>
          <p:cNvSpPr txBox="1"/>
          <p:nvPr/>
        </p:nvSpPr>
        <p:spPr>
          <a:xfrm>
            <a:off x="211294" y="4183414"/>
            <a:ext cx="11006028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Definitive Informatics education site: </a:t>
            </a:r>
            <a:r>
              <a:rPr lang="en-US" sz="2000" dirty="0">
                <a:hlinkClick r:id="rId3"/>
              </a:rPr>
              <a:t>http://ci.emhs.org/home.aspx</a:t>
            </a:r>
            <a:endParaRPr lang="en-US" sz="2000" dirty="0"/>
          </a:p>
          <a:p>
            <a:endParaRPr lang="en-US" sz="2000" dirty="0"/>
          </a:p>
          <a:p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Opens “Cerner Standard educational resources”:  Good resource</a:t>
            </a: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999113AD-5212-47F5-B871-EAA8711DF5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112" tIns="914112" rIns="914112" bIns="91411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 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http://ci.emhs.org/home.aspx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FA426F3-E1CD-485A-ACC5-3CD6D60D5D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8476" y="3467333"/>
            <a:ext cx="3296837" cy="2696142"/>
          </a:xfrm>
          <a:prstGeom prst="rect">
            <a:avLst/>
          </a:prstGeom>
        </p:spPr>
      </p:pic>
      <p:sp>
        <p:nvSpPr>
          <p:cNvPr id="13" name="Arrow: Left 12">
            <a:extLst>
              <a:ext uri="{FF2B5EF4-FFF2-40B4-BE49-F238E27FC236}">
                <a16:creationId xmlns:a16="http://schemas.microsoft.com/office/drawing/2014/main" id="{B138B35A-3D6A-41E4-9823-C089C5FBB886}"/>
              </a:ext>
            </a:extLst>
          </p:cNvPr>
          <p:cNvSpPr/>
          <p:nvPr/>
        </p:nvSpPr>
        <p:spPr>
          <a:xfrm>
            <a:off x="7036880" y="5274864"/>
            <a:ext cx="1381596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2317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4ACDE65-D372-4F2E-8220-F7D2797B0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Layout and Personalization: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A914E72-F1F9-46C7-BDF8-EB6051620C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7E5265-D803-4261-9E7E-BF5F9724C42C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7378700" y="6480175"/>
            <a:ext cx="4813300" cy="184150"/>
          </a:xfrm>
        </p:spPr>
        <p:txBody>
          <a:bodyPr/>
          <a:lstStyle/>
          <a:p>
            <a:r>
              <a:rPr lang="en-US"/>
              <a:t>Modify with Insert &gt; Header &amp;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83F2A7-8C88-42C9-A949-B0264829555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93538" y="6480175"/>
            <a:ext cx="398462" cy="184150"/>
          </a:xfrm>
        </p:spPr>
        <p:txBody>
          <a:bodyPr/>
          <a:lstStyle/>
          <a:p>
            <a:fld id="{63DCA5C9-2E11-4C67-86EB-AE1DE127DC6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0831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Toolbar:  Control what you see:  Click Exit to Save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816459" y="1437679"/>
            <a:ext cx="4201298" cy="48210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Display the toolbars you want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indent="-3657600"/>
            <a:r>
              <a:rPr lang="en-US"/>
              <a:t>mm.dd.yyyy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Modify with Insert &gt; Header &amp;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13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7407089" y="936701"/>
            <a:ext cx="3633788" cy="2141756"/>
            <a:chOff x="7145135" y="2034957"/>
            <a:chExt cx="3633788" cy="2141756"/>
          </a:xfrm>
        </p:grpSpPr>
        <p:pic>
          <p:nvPicPr>
            <p:cNvPr id="1126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1842" y="2681288"/>
              <a:ext cx="3000375" cy="1495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7145135" y="2034957"/>
              <a:ext cx="3633788" cy="646331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Customize the buttons in all toolbars and their order</a:t>
              </a:r>
            </a:p>
          </p:txBody>
        </p:sp>
      </p:grp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089" y="5557419"/>
            <a:ext cx="3191835" cy="1093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8784" y="3431340"/>
            <a:ext cx="5748444" cy="2126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129" y="5416600"/>
            <a:ext cx="25622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87249" y="4881090"/>
            <a:ext cx="505971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/>
              <a:t>To change the number of toolbar lines</a:t>
            </a:r>
          </a:p>
          <a:p>
            <a:pPr algn="ctr"/>
            <a:r>
              <a:rPr lang="en-US" dirty="0"/>
              <a:t>Left click and hold on  triple dots, drag up and down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30" y="1892594"/>
            <a:ext cx="4834224" cy="2808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114802" y="3290884"/>
            <a:ext cx="1844864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Add Custom Links</a:t>
            </a:r>
          </a:p>
        </p:txBody>
      </p:sp>
    </p:spTree>
    <p:extLst>
      <p:ext uri="{BB962C8B-B14F-4D97-AF65-F5344CB8AC3E}">
        <p14:creationId xmlns:p14="http://schemas.microsoft.com/office/powerpoint/2010/main" val="15892442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F2B11-778C-4A97-8488-7023B9A66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 bar suggestions..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4A6E145-0530-42B5-A69F-2AC67399BB39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-3732194" y="4591821"/>
            <a:ext cx="15924194" cy="1677548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1919E9-4E63-4E4F-B81E-16582B56305E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indent="-3657600"/>
            <a:r>
              <a:rPr lang="en-US"/>
              <a:t>mm.dd.yyyy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A2CB0A-3A2C-4570-8ACF-4A8740BEC3F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Modify with Insert &gt; Header &amp;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C71E1D-CF71-425D-B72C-F2EC9F57C04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A656BE7-40E6-48D4-B96D-7396A94C1E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56" y="1679464"/>
            <a:ext cx="20179193" cy="2125797"/>
          </a:xfrm>
          <a:prstGeom prst="rect">
            <a:avLst/>
          </a:prstGeom>
        </p:spPr>
      </p:pic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0A6C48BF-D63C-4993-8BD0-1AC3ED01CCD9}"/>
              </a:ext>
            </a:extLst>
          </p:cNvPr>
          <p:cNvSpPr/>
          <p:nvPr/>
        </p:nvSpPr>
        <p:spPr>
          <a:xfrm>
            <a:off x="1767840" y="1159614"/>
            <a:ext cx="1952625" cy="685800"/>
          </a:xfrm>
          <a:prstGeom prst="wedgeRect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Home/Top Bar CANNOT be Edited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0497C0BF-B09F-47A3-9ACF-9F5959C8F121}"/>
              </a:ext>
            </a:extLst>
          </p:cNvPr>
          <p:cNvSpPr/>
          <p:nvPr/>
        </p:nvSpPr>
        <p:spPr>
          <a:xfrm>
            <a:off x="493776" y="2985978"/>
            <a:ext cx="2028825" cy="1504950"/>
          </a:xfrm>
          <a:prstGeom prst="wedgeRoundRectCallout">
            <a:avLst>
              <a:gd name="adj1" fmla="val -41960"/>
              <a:gd name="adj2" fmla="val -89399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Communicate should be Top LEFT</a:t>
            </a:r>
          </a:p>
        </p:txBody>
      </p: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52284CB9-9897-40A0-87C5-FC5DA57F75D0}"/>
              </a:ext>
            </a:extLst>
          </p:cNvPr>
          <p:cNvSpPr/>
          <p:nvPr/>
        </p:nvSpPr>
        <p:spPr>
          <a:xfrm>
            <a:off x="2907321" y="2406111"/>
            <a:ext cx="2550504" cy="1504950"/>
          </a:xfrm>
          <a:prstGeom prst="wedgeEllipseCallout">
            <a:avLst>
              <a:gd name="adj1" fmla="val -47036"/>
              <a:gd name="adj2" fmla="val -482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Always use EXIT to save your </a:t>
            </a:r>
            <a:r>
              <a:rPr lang="en-US" dirty="0" err="1"/>
              <a:t>Personalizations</a:t>
            </a:r>
            <a:endParaRPr lang="en-US" dirty="0"/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B9DE4662-63CA-440A-AC49-DFF0F87F7807}"/>
              </a:ext>
            </a:extLst>
          </p:cNvPr>
          <p:cNvSpPr/>
          <p:nvPr/>
        </p:nvSpPr>
        <p:spPr>
          <a:xfrm>
            <a:off x="3633153" y="5528245"/>
            <a:ext cx="1975485" cy="1482248"/>
          </a:xfrm>
          <a:prstGeom prst="wedgeRoundRectCallout">
            <a:avLst>
              <a:gd name="adj1" fmla="val -45289"/>
              <a:gd name="adj2" fmla="val -75018"/>
              <a:gd name="adj3" fmla="val 16667"/>
            </a:avLst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Set up Links Toolbar for Clinical Work</a:t>
            </a: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C43903C8-F747-433C-9F50-6E4DC5022093}"/>
              </a:ext>
            </a:extLst>
          </p:cNvPr>
          <p:cNvSpPr/>
          <p:nvPr/>
        </p:nvSpPr>
        <p:spPr>
          <a:xfrm>
            <a:off x="7419975" y="5497707"/>
            <a:ext cx="1785938" cy="1175543"/>
          </a:xfrm>
          <a:prstGeom prst="wedgeRoundRectCallout">
            <a:avLst>
              <a:gd name="adj1" fmla="val 65567"/>
              <a:gd name="adj2" fmla="val -6390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Make sure Patient Toolbar is turned ON</a:t>
            </a:r>
          </a:p>
        </p:txBody>
      </p:sp>
    </p:spTree>
    <p:extLst>
      <p:ext uri="{BB962C8B-B14F-4D97-AF65-F5344CB8AC3E}">
        <p14:creationId xmlns:p14="http://schemas.microsoft.com/office/powerpoint/2010/main" val="25666469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Personalizing your MPage Displays:  Click exit to save your changes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indent="-3657600"/>
            <a:r>
              <a:rPr lang="en-US"/>
              <a:t>mm.dd.yyyy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Modify with Insert &gt; Header &amp;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15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747108" y="1538640"/>
            <a:ext cx="3955789" cy="1890506"/>
            <a:chOff x="2439430" y="2483893"/>
            <a:chExt cx="3955789" cy="1890506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9430" y="2783851"/>
              <a:ext cx="3955789" cy="1590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2439430" y="2483893"/>
              <a:ext cx="328590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1.  Choose the MPages to Display</a:t>
              </a:r>
            </a:p>
            <a:p>
              <a:endParaRPr lang="en-US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902422" y="3613812"/>
            <a:ext cx="3800475" cy="2595207"/>
            <a:chOff x="6966259" y="2487304"/>
            <a:chExt cx="3800475" cy="2595207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6259" y="2596486"/>
              <a:ext cx="3800475" cy="2486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6966259" y="2487304"/>
              <a:ext cx="37494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2.  Choose the sections “components”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7028597" y="1838598"/>
            <a:ext cx="3069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3.  Drag and Drop the sections.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5322527" y="2654069"/>
            <a:ext cx="6481762" cy="2659743"/>
            <a:chOff x="5322527" y="2654069"/>
            <a:chExt cx="6481762" cy="2659743"/>
          </a:xfrm>
        </p:grpSpPr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2527" y="3046862"/>
              <a:ext cx="6481762" cy="2266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5551205" y="2654069"/>
              <a:ext cx="53716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4.  Create tri-view; permits review and documentation 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D28C4103-607A-49F6-8FFB-17C7E4810BE3}"/>
              </a:ext>
            </a:extLst>
          </p:cNvPr>
          <p:cNvSpPr txBox="1"/>
          <p:nvPr/>
        </p:nvSpPr>
        <p:spPr>
          <a:xfrm>
            <a:off x="5014609" y="5675935"/>
            <a:ext cx="69066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Components suggested to remove</a:t>
            </a:r>
            <a:r>
              <a:rPr lang="en-US" dirty="0"/>
              <a:t>: Goals and Interventions, Health Concerns, New Order Entry, Quick Visits, Clinical Media, Outstanding Orders</a:t>
            </a:r>
          </a:p>
        </p:txBody>
      </p:sp>
    </p:spTree>
    <p:extLst>
      <p:ext uri="{BB962C8B-B14F-4D97-AF65-F5344CB8AC3E}">
        <p14:creationId xmlns:p14="http://schemas.microsoft.com/office/powerpoint/2010/main" val="40472316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D0A30-A687-405D-82BF-D53205C22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Component Order:  Other ideas?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F01451-4ABB-407F-89F2-E8493E73115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indent="-3657600"/>
            <a:r>
              <a:rPr lang="en-US"/>
              <a:t>mm.dd.yyyy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0E3201-58B0-4A57-AD06-501DC6540AB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Modify with Insert &gt; Header &amp;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9C0B50-0CBF-4E62-A45A-B2751CB7591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746DD0E-B640-4E2C-ADBC-744B7E414B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6076"/>
            <a:ext cx="12192000" cy="610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2462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41E08-4BEE-4180-AFA7-27F30A270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Document filters: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0CCCEF2-2ECF-4201-84B3-6BD871C11218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370286" y="1489569"/>
            <a:ext cx="10518751" cy="376179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3C1C84-5753-4039-AD3D-29692AFFCC0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indent="-3657600"/>
            <a:r>
              <a:rPr lang="en-US"/>
              <a:t>mm.dd.yyyy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59EDDE-CE59-4575-9D07-B0330397B6B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Modify with Insert &gt; Header &amp;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532FD9-E0E7-4E12-9FBF-27A69F37EF4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A88466-286B-4303-A6A6-4E3E666B12FA}"/>
              </a:ext>
            </a:extLst>
          </p:cNvPr>
          <p:cNvSpPr txBox="1"/>
          <p:nvPr/>
        </p:nvSpPr>
        <p:spPr>
          <a:xfrm>
            <a:off x="579353" y="5465460"/>
            <a:ext cx="10309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Please make sure you have selected the documents listed above.</a:t>
            </a:r>
          </a:p>
        </p:txBody>
      </p:sp>
    </p:spTree>
    <p:extLst>
      <p:ext uri="{BB962C8B-B14F-4D97-AF65-F5344CB8AC3E}">
        <p14:creationId xmlns:p14="http://schemas.microsoft.com/office/powerpoint/2010/main" val="34455258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8EA3E-406E-46C6-9AF8-8F4510076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Lab Filters: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5ECCE75-9F5C-4CA6-962B-2E7286B2DD8A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1135783" y="1325563"/>
            <a:ext cx="10018921" cy="4893596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7557AF-9650-4807-950A-F832D5E1C60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indent="-3657600"/>
            <a:r>
              <a:rPr lang="en-US"/>
              <a:t>mm.dd.yyyy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64F508-5B10-4B83-8067-6566DE54B15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Modify with Insert &gt; Header &amp;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07465B-6118-4784-8E8C-FEC02A4F933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053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82EB3-B708-4510-A9FD-8F40BFCA4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Centricity v. Cerner </a:t>
            </a:r>
          </a:p>
        </p:txBody>
      </p:sp>
      <p:pic>
        <p:nvPicPr>
          <p:cNvPr id="8" name="Content Placeholder 7" descr="A person wearing a mask&#10;&#10;Description generated with high confidence">
            <a:extLst>
              <a:ext uri="{FF2B5EF4-FFF2-40B4-BE49-F238E27FC236}">
                <a16:creationId xmlns:a16="http://schemas.microsoft.com/office/drawing/2014/main" id="{2ABF9B81-5DBD-4B48-9004-5F2E53BD823B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84" y="1840512"/>
            <a:ext cx="3962400" cy="423672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EE7C11-8C8B-4FFE-BE13-C614E1C7C95E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indent="-3657600"/>
            <a:r>
              <a:rPr lang="en-US"/>
              <a:t>mm.dd.yyyy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3D04BA-771E-49DC-9786-BEDA5AA63F4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Modify with Insert &gt; Header &amp;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B20304-DD1C-4297-B6D2-293F21E92CE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1" name="Picture 10" descr="A close up of an office&#10;&#10;Description generated with high confidence">
            <a:extLst>
              <a:ext uri="{FF2B5EF4-FFF2-40B4-BE49-F238E27FC236}">
                <a16:creationId xmlns:a16="http://schemas.microsoft.com/office/drawing/2014/main" id="{84A7A4C0-C16D-4CCB-AD42-00D969B437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351" y="2165436"/>
            <a:ext cx="6411166" cy="2938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310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009D2C8-7131-47DE-A9EA-7FC24080D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need this?....    Centricity is a </a:t>
            </a:r>
            <a:r>
              <a:rPr lang="en-US" dirty="0" err="1"/>
              <a:t>Sopwith</a:t>
            </a:r>
            <a:r>
              <a:rPr lang="en-US" dirty="0"/>
              <a:t> Camel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4AACC8-23CA-41FA-A8AD-684A9713278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indent="-3657600"/>
            <a:r>
              <a:rPr lang="en-US"/>
              <a:t>mm.dd.yyyy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DE7E5E-CD33-420A-894A-750FBAC6F37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Modify with Insert &gt; Header &amp;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5CFEE3-EAD7-4820-B873-DAB012488A6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E43FD8-5BAC-4529-AE25-55B0C9CFB7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424" y="1280990"/>
            <a:ext cx="7987903" cy="5577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7242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E48CB-F1D3-443C-B5F5-559644406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Connecting MA and Provider Documentation: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AE8E5-805B-4D1F-AFC9-18D3AD190D2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599249" y="1692275"/>
            <a:ext cx="4813300" cy="4435475"/>
          </a:xfrm>
        </p:spPr>
        <p:txBody>
          <a:bodyPr/>
          <a:lstStyle/>
          <a:p>
            <a:pPr marL="342900" indent="-342900">
              <a:buFontTx/>
              <a:buChar char="-"/>
            </a:pPr>
            <a:endParaRPr lang="en-US" dirty="0"/>
          </a:p>
          <a:p>
            <a:pPr marL="342900" indent="-342900">
              <a:buFontTx/>
              <a:buChar char="-"/>
            </a:pPr>
            <a:r>
              <a:rPr lang="en-US" dirty="0"/>
              <a:t>Pull the Nursing HPI into your note via the </a:t>
            </a:r>
            <a:r>
              <a:rPr lang="en-US" b="1" dirty="0"/>
              <a:t>/</a:t>
            </a:r>
            <a:r>
              <a:rPr lang="en-US" b="1" dirty="0" err="1"/>
              <a:t>hpi_intake</a:t>
            </a:r>
            <a:r>
              <a:rPr lang="en-US" b="1" dirty="0"/>
              <a:t> autotext</a:t>
            </a:r>
          </a:p>
          <a:p>
            <a:pPr marL="342900" indent="-342900">
              <a:buFontTx/>
              <a:buChar char="-"/>
            </a:pPr>
            <a:endParaRPr lang="en-US" dirty="0"/>
          </a:p>
          <a:p>
            <a:pPr marL="342900" indent="-342900">
              <a:buFontTx/>
              <a:buChar char="-"/>
            </a:pPr>
            <a:r>
              <a:rPr lang="en-US" dirty="0"/>
              <a:t>Pull in the Nursing ROS into your note via the /</a:t>
            </a:r>
            <a:r>
              <a:rPr lang="en-US" b="1" dirty="0" err="1"/>
              <a:t>ros_intake</a:t>
            </a:r>
            <a:endParaRPr lang="en-US" dirty="0"/>
          </a:p>
          <a:p>
            <a:pPr marL="342900" indent="-342900">
              <a:buFontTx/>
              <a:buChar char="-"/>
            </a:pPr>
            <a:endParaRPr lang="en-US" dirty="0"/>
          </a:p>
          <a:p>
            <a:pPr marL="342900" indent="-342900">
              <a:buFontTx/>
              <a:buChar char="-"/>
            </a:pPr>
            <a:r>
              <a:rPr lang="en-US" dirty="0"/>
              <a:t>Drag and Drop from the MA note in the chart into your note.</a:t>
            </a:r>
          </a:p>
          <a:p>
            <a:pPr marL="342900" indent="-342900">
              <a:buFontTx/>
              <a:buChar char="-"/>
            </a:pPr>
            <a:endParaRPr lang="en-US" dirty="0"/>
          </a:p>
          <a:p>
            <a:endParaRPr lang="en-US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6CAB7F-F728-46A7-9CD6-BFEA1A550D4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indent="-3657600"/>
            <a:r>
              <a:rPr lang="en-US"/>
              <a:t>mm.dd.yyyy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65DF36-7AC9-46B9-AFEB-1E92012E664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Modify with Insert &gt; Header &amp;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F002AB-BACC-4480-B8E1-0AF7B3E2E4E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FB883B-AE73-4F9D-9ADD-B464F54067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107" y="2083369"/>
            <a:ext cx="6212537" cy="269126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7862810-F0A4-42A1-8C6A-A0704C589C4D}"/>
              </a:ext>
            </a:extLst>
          </p:cNvPr>
          <p:cNvSpPr txBox="1"/>
          <p:nvPr/>
        </p:nvSpPr>
        <p:spPr>
          <a:xfrm>
            <a:off x="458875" y="5532436"/>
            <a:ext cx="10953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Let’s make this easier and build a shortcut, to streamline pulling in MA notes!</a:t>
            </a:r>
          </a:p>
        </p:txBody>
      </p:sp>
    </p:spTree>
    <p:extLst>
      <p:ext uri="{BB962C8B-B14F-4D97-AF65-F5344CB8AC3E}">
        <p14:creationId xmlns:p14="http://schemas.microsoft.com/office/powerpoint/2010/main" val="17638197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Mastering Notes: 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681776179"/>
              </p:ext>
            </p:extLst>
          </p:nvPr>
        </p:nvGraphicFramePr>
        <p:xfrm>
          <a:off x="939326" y="1119117"/>
          <a:ext cx="10129008" cy="52542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indent="-3657600"/>
            <a:r>
              <a:rPr lang="en-US"/>
              <a:t>mm.dd.yyyy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Modify with Insert &gt; Header &amp;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8266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The Cycle of Note Creation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88951" y="1692275"/>
            <a:ext cx="6935432" cy="4435475"/>
          </a:xfrm>
        </p:spPr>
        <p:txBody>
          <a:bodyPr>
            <a:normAutofit fontScale="92500" lnSpcReduction="10000"/>
          </a:bodyPr>
          <a:lstStyle/>
          <a:p>
            <a:pPr lvl="0">
              <a:lnSpc>
                <a:spcPct val="120000"/>
              </a:lnSpc>
              <a:spcAft>
                <a:spcPts val="0"/>
              </a:spcAft>
            </a:pPr>
            <a:r>
              <a:rPr lang="en-US" dirty="0">
                <a:solidFill>
                  <a:srgbClr val="1F497D"/>
                </a:solidFill>
                <a:ea typeface="Calibri"/>
                <a:cs typeface="Times New Roman"/>
              </a:rPr>
              <a:t>Free text documentation areas of WF MPage</a:t>
            </a:r>
          </a:p>
          <a:p>
            <a:pPr marL="626364" lvl="2" indent="-342900">
              <a:lnSpc>
                <a:spcPct val="120000"/>
              </a:lnSpc>
              <a:spcAft>
                <a:spcPts val="0"/>
              </a:spcAft>
            </a:pPr>
            <a:r>
              <a:rPr lang="en-US" b="1" dirty="0">
                <a:solidFill>
                  <a:srgbClr val="1F497D"/>
                </a:solidFill>
                <a:ea typeface="Calibri"/>
                <a:cs typeface="Times New Roman"/>
              </a:rPr>
              <a:t>These do not equal the free text areas of Centricity:  </a:t>
            </a:r>
          </a:p>
          <a:p>
            <a:pPr lvl="2" indent="0" algn="ctr">
              <a:lnSpc>
                <a:spcPct val="120000"/>
              </a:lnSpc>
              <a:spcAft>
                <a:spcPts val="0"/>
              </a:spcAft>
              <a:buNone/>
            </a:pPr>
            <a:r>
              <a:rPr lang="en-US" b="1" u="sng" dirty="0">
                <a:solidFill>
                  <a:srgbClr val="1F497D"/>
                </a:solidFill>
                <a:ea typeface="Calibri"/>
                <a:cs typeface="Times New Roman"/>
              </a:rPr>
              <a:t>They are not your note!</a:t>
            </a:r>
            <a:r>
              <a:rPr lang="en-US" dirty="0">
                <a:solidFill>
                  <a:srgbClr val="1F497D"/>
                </a:solidFill>
                <a:ea typeface="Calibri"/>
                <a:cs typeface="Times New Roman"/>
              </a:rPr>
              <a:t>   Consider this the “pre-note”</a:t>
            </a:r>
          </a:p>
          <a:p>
            <a:pPr marL="626364" lvl="2" indent="-342900">
              <a:lnSpc>
                <a:spcPct val="120000"/>
              </a:lnSpc>
              <a:spcAft>
                <a:spcPts val="0"/>
              </a:spcAft>
            </a:pPr>
            <a:r>
              <a:rPr lang="en-US" dirty="0">
                <a:solidFill>
                  <a:srgbClr val="1F497D"/>
                </a:solidFill>
                <a:ea typeface="Calibri"/>
                <a:cs typeface="Times New Roman"/>
              </a:rPr>
              <a:t>Content is specific to the work done </a:t>
            </a:r>
            <a:r>
              <a:rPr lang="en-US" b="1" dirty="0">
                <a:solidFill>
                  <a:srgbClr val="1F497D"/>
                </a:solidFill>
                <a:ea typeface="Calibri"/>
                <a:cs typeface="Times New Roman"/>
              </a:rPr>
              <a:t>during the clinical encounter.</a:t>
            </a:r>
            <a:r>
              <a:rPr lang="en-US" dirty="0">
                <a:solidFill>
                  <a:srgbClr val="1F497D"/>
                </a:solidFill>
                <a:ea typeface="Calibri"/>
                <a:cs typeface="Times New Roman"/>
              </a:rPr>
              <a:t>  Consider this your “lap scratchpad”.  </a:t>
            </a:r>
          </a:p>
          <a:p>
            <a:pPr marL="626364" lvl="2" indent="-342900">
              <a:lnSpc>
                <a:spcPct val="120000"/>
              </a:lnSpc>
              <a:spcAft>
                <a:spcPts val="0"/>
              </a:spcAft>
            </a:pPr>
            <a:r>
              <a:rPr lang="en-US" dirty="0">
                <a:solidFill>
                  <a:srgbClr val="1F497D"/>
                </a:solidFill>
                <a:ea typeface="Calibri"/>
                <a:cs typeface="Times New Roman"/>
              </a:rPr>
              <a:t>Textual information flows in </a:t>
            </a:r>
            <a:r>
              <a:rPr lang="en-US" b="1" dirty="0">
                <a:solidFill>
                  <a:srgbClr val="1F497D"/>
                </a:solidFill>
                <a:ea typeface="Calibri"/>
                <a:cs typeface="Times New Roman"/>
              </a:rPr>
              <a:t>one direction </a:t>
            </a:r>
            <a:r>
              <a:rPr lang="en-US" dirty="0">
                <a:solidFill>
                  <a:srgbClr val="1F497D"/>
                </a:solidFill>
                <a:ea typeface="Calibri"/>
                <a:cs typeface="Times New Roman"/>
              </a:rPr>
              <a:t>from </a:t>
            </a:r>
            <a:r>
              <a:rPr lang="en-US" dirty="0" err="1">
                <a:solidFill>
                  <a:srgbClr val="1F497D"/>
                </a:solidFill>
                <a:ea typeface="Calibri"/>
                <a:cs typeface="Times New Roman"/>
              </a:rPr>
              <a:t>Mpage</a:t>
            </a:r>
            <a:r>
              <a:rPr lang="en-US" dirty="0">
                <a:solidFill>
                  <a:srgbClr val="1F497D"/>
                </a:solidFill>
                <a:ea typeface="Calibri"/>
                <a:cs typeface="Times New Roman"/>
              </a:rPr>
              <a:t> to Note: </a:t>
            </a:r>
          </a:p>
          <a:p>
            <a:pPr marL="800100" lvl="3" indent="-342900">
              <a:lnSpc>
                <a:spcPct val="120000"/>
              </a:lnSpc>
              <a:spcAft>
                <a:spcPts val="0"/>
              </a:spcAft>
            </a:pPr>
            <a:r>
              <a:rPr lang="en-US" dirty="0">
                <a:solidFill>
                  <a:srgbClr val="1F497D"/>
                </a:solidFill>
                <a:ea typeface="Calibri"/>
                <a:cs typeface="Times New Roman"/>
              </a:rPr>
              <a:t>HPI (Flows to note)</a:t>
            </a:r>
          </a:p>
          <a:p>
            <a:pPr marL="800100" lvl="3" indent="-342900">
              <a:lnSpc>
                <a:spcPct val="120000"/>
              </a:lnSpc>
              <a:spcAft>
                <a:spcPts val="0"/>
              </a:spcAft>
            </a:pPr>
            <a:r>
              <a:rPr lang="en-US" dirty="0">
                <a:solidFill>
                  <a:srgbClr val="1F497D"/>
                </a:solidFill>
                <a:ea typeface="Calibri"/>
                <a:cs typeface="Times New Roman"/>
              </a:rPr>
              <a:t>ROS (Flows to note)</a:t>
            </a:r>
          </a:p>
          <a:p>
            <a:pPr marL="800100" lvl="3" indent="-342900">
              <a:lnSpc>
                <a:spcPct val="120000"/>
              </a:lnSpc>
              <a:spcAft>
                <a:spcPts val="0"/>
              </a:spcAft>
            </a:pPr>
            <a:r>
              <a:rPr lang="en-US" dirty="0">
                <a:solidFill>
                  <a:srgbClr val="1F497D"/>
                </a:solidFill>
                <a:ea typeface="Calibri"/>
                <a:cs typeface="Times New Roman"/>
              </a:rPr>
              <a:t>PE (Flows to note)</a:t>
            </a:r>
          </a:p>
          <a:p>
            <a:pPr marL="800100" lvl="3" indent="-342900">
              <a:lnSpc>
                <a:spcPct val="120000"/>
              </a:lnSpc>
              <a:spcAft>
                <a:spcPts val="0"/>
              </a:spcAft>
            </a:pPr>
            <a:r>
              <a:rPr lang="en-US" dirty="0">
                <a:solidFill>
                  <a:srgbClr val="1F497D"/>
                </a:solidFill>
                <a:ea typeface="Calibri"/>
                <a:cs typeface="Times New Roman"/>
              </a:rPr>
              <a:t>A&amp;P (Flows to note)</a:t>
            </a:r>
          </a:p>
          <a:p>
            <a:pPr marL="800100" lvl="3" indent="-342900">
              <a:lnSpc>
                <a:spcPct val="120000"/>
              </a:lnSpc>
              <a:spcAft>
                <a:spcPts val="0"/>
              </a:spcAft>
            </a:pPr>
            <a:r>
              <a:rPr lang="en-US" dirty="0">
                <a:solidFill>
                  <a:srgbClr val="1F497D"/>
                </a:solidFill>
                <a:ea typeface="Calibri"/>
                <a:cs typeface="Times New Roman"/>
              </a:rPr>
              <a:t>Patient Instructions (flows to Ambulatory Patient Summary) </a:t>
            </a:r>
          </a:p>
          <a:p>
            <a:pPr marL="626364" lvl="2" indent="-342900">
              <a:lnSpc>
                <a:spcPct val="120000"/>
              </a:lnSpc>
              <a:spcAft>
                <a:spcPts val="0"/>
              </a:spcAft>
            </a:pPr>
            <a:r>
              <a:rPr lang="en-US" dirty="0">
                <a:solidFill>
                  <a:srgbClr val="1F497D"/>
                </a:solidFill>
                <a:ea typeface="Calibri"/>
                <a:cs typeface="Times New Roman"/>
              </a:rPr>
              <a:t>Creating a note and saving it in Dyn Doc breaks the </a:t>
            </a:r>
            <a:r>
              <a:rPr lang="en-US" b="1" dirty="0">
                <a:solidFill>
                  <a:srgbClr val="1F497D"/>
                </a:solidFill>
                <a:ea typeface="Calibri"/>
                <a:cs typeface="Times New Roman"/>
              </a:rPr>
              <a:t>textual connection, and clears the component</a:t>
            </a:r>
            <a:endParaRPr lang="en-US" dirty="0">
              <a:solidFill>
                <a:srgbClr val="1F497D"/>
              </a:solidFill>
              <a:ea typeface="Calibri"/>
              <a:cs typeface="Times New Roman"/>
            </a:endParaRPr>
          </a:p>
          <a:p>
            <a:pPr marL="626364" lvl="2" indent="-342900">
              <a:lnSpc>
                <a:spcPct val="120000"/>
              </a:lnSpc>
              <a:spcAft>
                <a:spcPts val="0"/>
              </a:spcAft>
            </a:pPr>
            <a:r>
              <a:rPr lang="en-US" dirty="0">
                <a:solidFill>
                  <a:srgbClr val="1F497D"/>
                </a:solidFill>
                <a:ea typeface="Calibri"/>
                <a:cs typeface="Times New Roman"/>
              </a:rPr>
              <a:t>Other non-textual areas can still be brought into the note by moving back/forth to the M-page and localized refresh.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indent="-3657600"/>
            <a:r>
              <a:rPr lang="en-US"/>
              <a:t>mm.dd.yyyy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Modify with Insert &gt; Header &amp;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689" y="1629202"/>
            <a:ext cx="4241682" cy="428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08985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9CF68-5064-4445-89A8-C9511ED4B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Copying Old Text- 3 Ways to Save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7189FB-CF79-4EAA-B7D5-65C8218D6BD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85226" y="1619075"/>
            <a:ext cx="8860045" cy="4505500"/>
          </a:xfrm>
        </p:spPr>
        <p:txBody>
          <a:bodyPr>
            <a:normAutofit/>
          </a:bodyPr>
          <a:lstStyle/>
          <a:p>
            <a:r>
              <a:rPr lang="en-US" dirty="0"/>
              <a:t>All ways – </a:t>
            </a:r>
            <a:r>
              <a:rPr lang="en-US" dirty="0">
                <a:highlight>
                  <a:srgbClr val="FFFF00"/>
                </a:highlight>
              </a:rPr>
              <a:t>start with Highlighting Text- </a:t>
            </a:r>
            <a:r>
              <a:rPr lang="en-US" dirty="0"/>
              <a:t>from past Hx, PE, ED notes, </a:t>
            </a:r>
            <a:r>
              <a:rPr lang="en-US" dirty="0" err="1"/>
              <a:t>etc</a:t>
            </a:r>
            <a:r>
              <a:rPr lang="en-US" dirty="0"/>
              <a:t> </a:t>
            </a:r>
          </a:p>
          <a:p>
            <a:pPr marL="457200" indent="-457200">
              <a:buAutoNum type="arabicPeriod"/>
            </a:pPr>
            <a:r>
              <a:rPr lang="en-US" dirty="0"/>
              <a:t>Tag it- brings “footnote” along, Pull either in Mpage or Dyn Doc</a:t>
            </a:r>
          </a:p>
          <a:p>
            <a:pPr marL="457200" indent="-457200">
              <a:buAutoNum type="arabicPeriod"/>
            </a:pPr>
            <a:r>
              <a:rPr lang="en-US" dirty="0"/>
              <a:t>Drag it- drag into “Trifold” area.  Also brings footnote.  Must have components “lined up” side by side.</a:t>
            </a:r>
          </a:p>
          <a:p>
            <a:pPr marL="457200" indent="-457200">
              <a:buAutoNum type="arabicPeriod"/>
            </a:pPr>
            <a:r>
              <a:rPr lang="en-US" dirty="0"/>
              <a:t>Keyboard:   -avoids footnoting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/>
              <a:t>Control+A</a:t>
            </a:r>
            <a:r>
              <a:rPr lang="en-US" dirty="0"/>
              <a:t> –highlights whole component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/>
              <a:t>Control+C</a:t>
            </a:r>
            <a:r>
              <a:rPr lang="en-US" dirty="0"/>
              <a:t>- copies highlight to (invisible) clipboard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/>
              <a:t>Control+V</a:t>
            </a:r>
            <a:r>
              <a:rPr lang="en-US" dirty="0"/>
              <a:t>- “stamps” copied text from clipboard to location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(Control +X – cuts (like scissors) text to clipboard)</a:t>
            </a:r>
          </a:p>
          <a:p>
            <a:pPr lvl="1"/>
            <a:r>
              <a:rPr lang="en-US" dirty="0"/>
              <a:t>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48F3FB-DA74-4522-8A81-2C66EBCDBEE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indent="-3657600"/>
            <a:r>
              <a:rPr lang="en-US"/>
              <a:t>mm.dd.yyyy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C28CE8-BB34-4652-99CE-8E109CDE3D5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Modify with Insert &gt; Header &amp;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194781-7ECB-4058-8576-8FD597DD5C4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5380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D2DEF-325C-4A52-A896-A799AB852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Creating v. Returning to your note: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3D47A5-2C4E-4D25-826D-2FE39A725CA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93777" y="1510791"/>
            <a:ext cx="3170804" cy="764739"/>
          </a:xfrm>
        </p:spPr>
        <p:txBody>
          <a:bodyPr>
            <a:noAutofit/>
          </a:bodyPr>
          <a:lstStyle/>
          <a:p>
            <a:r>
              <a:rPr lang="en-US" u="sng" dirty="0">
                <a:solidFill>
                  <a:schemeClr val="tx1"/>
                </a:solidFill>
              </a:rPr>
              <a:t>Creating</a:t>
            </a:r>
            <a:r>
              <a:rPr lang="en-US" dirty="0">
                <a:solidFill>
                  <a:schemeClr val="tx1"/>
                </a:solidFill>
              </a:rPr>
              <a:t> a Note: (Only </a:t>
            </a:r>
            <a:r>
              <a:rPr lang="en-US" b="1" dirty="0">
                <a:solidFill>
                  <a:schemeClr val="tx1"/>
                </a:solidFill>
              </a:rPr>
              <a:t>once</a:t>
            </a:r>
            <a:r>
              <a:rPr lang="en-US" dirty="0">
                <a:solidFill>
                  <a:schemeClr val="tx1"/>
                </a:solidFill>
              </a:rPr>
              <a:t> per patient!)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340A35-B64C-4C8C-9F24-6C5619764B2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indent="-3657600"/>
            <a:r>
              <a:rPr lang="en-US"/>
              <a:t>mm.dd.yyyy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85F00B-DE01-4800-BFB8-58BDD1FC2D4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Modify with Insert &gt; Header &amp;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C20C50-DD08-449C-A3E1-0EF1E98C810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841E94-39DA-4DDC-9335-9CD82A7926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682" y="2247198"/>
            <a:ext cx="2883207" cy="292165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A035CFF-13B5-4145-A058-7C3668A296EC}"/>
              </a:ext>
            </a:extLst>
          </p:cNvPr>
          <p:cNvSpPr txBox="1"/>
          <p:nvPr/>
        </p:nvSpPr>
        <p:spPr>
          <a:xfrm>
            <a:off x="4730426" y="1345118"/>
            <a:ext cx="61983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Returning</a:t>
            </a:r>
            <a:r>
              <a:rPr lang="en-US" sz="2400" dirty="0"/>
              <a:t> to a Note:</a:t>
            </a:r>
          </a:p>
          <a:p>
            <a:r>
              <a:rPr lang="en-US" sz="2400" dirty="0"/>
              <a:t>        From M-page to note: within the Chart:</a:t>
            </a:r>
          </a:p>
          <a:p>
            <a:endParaRPr lang="en-US" sz="2400" dirty="0"/>
          </a:p>
          <a:p>
            <a:r>
              <a:rPr lang="en-US" sz="2400" dirty="0"/>
              <a:t>				Downward carrot                  	</a:t>
            </a:r>
          </a:p>
          <a:p>
            <a:r>
              <a:rPr lang="en-US" sz="2400" dirty="0"/>
              <a:t>				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14DF398-2964-44CA-AB3F-C154A9CDF6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9207" y="2966038"/>
            <a:ext cx="3927668" cy="21058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2FB30AD-7283-4369-90BE-9C32A66553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6828" y="5723029"/>
            <a:ext cx="3342857" cy="61904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098B394-C628-4907-8C3E-22FCECA7CFC6}"/>
              </a:ext>
            </a:extLst>
          </p:cNvPr>
          <p:cNvSpPr txBox="1"/>
          <p:nvPr/>
        </p:nvSpPr>
        <p:spPr>
          <a:xfrm>
            <a:off x="4116828" y="5538363"/>
            <a:ext cx="3170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Avoid the “multiple-note-curse”</a:t>
            </a:r>
          </a:p>
        </p:txBody>
      </p:sp>
    </p:spTree>
    <p:extLst>
      <p:ext uri="{BB962C8B-B14F-4D97-AF65-F5344CB8AC3E}">
        <p14:creationId xmlns:p14="http://schemas.microsoft.com/office/powerpoint/2010/main" val="34570904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Creating and Saving the Note: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indent="-3657600"/>
            <a:r>
              <a:rPr lang="en-US"/>
              <a:t>mm.dd.yyyy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Modify with Insert &gt; Header &amp;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42" y="1381339"/>
            <a:ext cx="4591050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694" y="541148"/>
            <a:ext cx="180975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67601" y="2254828"/>
            <a:ext cx="533793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is your note. that can’t be lost. When you </a:t>
            </a:r>
            <a:r>
              <a:rPr lang="en-US" sz="2000" b="1" u="sng" dirty="0">
                <a:solidFill>
                  <a:schemeClr val="accent1"/>
                </a:solidFill>
              </a:rPr>
              <a:t>save and close</a:t>
            </a:r>
            <a:r>
              <a:rPr lang="en-US" dirty="0"/>
              <a:t>, free text is transferred to the note, and the </a:t>
            </a:r>
            <a:r>
              <a:rPr lang="en-US" dirty="0" err="1"/>
              <a:t>MPage</a:t>
            </a:r>
            <a:r>
              <a:rPr lang="en-US" dirty="0"/>
              <a:t> text boxes are erased, but the note remains.</a:t>
            </a:r>
          </a:p>
          <a:p>
            <a:endParaRPr lang="en-US" dirty="0"/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7D3A35E9-6F92-4F08-8A53-38ECF20FC490}"/>
              </a:ext>
            </a:extLst>
          </p:cNvPr>
          <p:cNvSpPr/>
          <p:nvPr/>
        </p:nvSpPr>
        <p:spPr>
          <a:xfrm>
            <a:off x="4629210" y="2416629"/>
            <a:ext cx="1335789" cy="125969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Clicking save locks in the content a </a:t>
            </a:r>
            <a:r>
              <a:rPr lang="en-US" sz="1200" u="sng" dirty="0"/>
              <a:t>preliminary</a:t>
            </a:r>
            <a:r>
              <a:rPr lang="en-US" sz="1200" dirty="0"/>
              <a:t> </a:t>
            </a:r>
            <a:r>
              <a:rPr lang="en-US" sz="1200" u="sng" dirty="0"/>
              <a:t>scratchpad</a:t>
            </a:r>
            <a:endParaRPr lang="en-US" sz="1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D10CA11-BDFA-4377-99BA-58F7CBC85E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3086" y="3211920"/>
            <a:ext cx="6066565" cy="3269047"/>
          </a:xfrm>
          <a:prstGeom prst="rect">
            <a:avLst/>
          </a:prstGeom>
        </p:spPr>
      </p:pic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E6274D5A-1550-4901-9B22-F5053F06AECA}"/>
              </a:ext>
            </a:extLst>
          </p:cNvPr>
          <p:cNvSpPr/>
          <p:nvPr/>
        </p:nvSpPr>
        <p:spPr>
          <a:xfrm>
            <a:off x="11247438" y="5593177"/>
            <a:ext cx="914400" cy="612648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Save and Close</a:t>
            </a:r>
          </a:p>
        </p:txBody>
      </p:sp>
    </p:spTree>
    <p:extLst>
      <p:ext uri="{BB962C8B-B14F-4D97-AF65-F5344CB8AC3E}">
        <p14:creationId xmlns:p14="http://schemas.microsoft.com/office/powerpoint/2010/main" val="21041268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39E3-9074-4C79-A529-FE535EECB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Manipulating your note after creation: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BBFC83E-1CF6-4978-8729-455478B4E6F2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278657" y="993083"/>
            <a:ext cx="9277172" cy="5579325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02B129-FE0F-4950-BD2C-8BD36CF1063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indent="-3657600"/>
            <a:r>
              <a:rPr lang="en-US"/>
              <a:t>mm.dd.yyyy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8D09B2-6B8B-4FA7-9438-E2CBF317A9B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Modify with Insert &gt; Header &amp;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3B404-15C4-4A25-B6F4-CD5219505E3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B52F6B-46B2-423C-813A-324BA5F46236}"/>
              </a:ext>
            </a:extLst>
          </p:cNvPr>
          <p:cNvSpPr txBox="1"/>
          <p:nvPr/>
        </p:nvSpPr>
        <p:spPr>
          <a:xfrm>
            <a:off x="9702412" y="2268549"/>
            <a:ext cx="214290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Textual information:</a:t>
            </a:r>
            <a:r>
              <a:rPr lang="en-US" dirty="0"/>
              <a:t>  Add to the individual note areas.</a:t>
            </a:r>
          </a:p>
          <a:p>
            <a:endParaRPr lang="en-US" b="1" dirty="0"/>
          </a:p>
          <a:p>
            <a:r>
              <a:rPr lang="en-US" b="1" dirty="0"/>
              <a:t>Mini-refresh:</a:t>
            </a:r>
          </a:p>
          <a:p>
            <a:r>
              <a:rPr lang="en-US" dirty="0"/>
              <a:t>To pull in specific content on the workflow M-page.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834715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Editing your note: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indent="-3657600"/>
            <a:r>
              <a:rPr lang="en-US"/>
              <a:t>mm.dd.yyyy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Modify with Insert &gt; Header &amp;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27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39836" y="1200089"/>
            <a:ext cx="9281385" cy="4565517"/>
            <a:chOff x="839836" y="1200089"/>
            <a:chExt cx="5462943" cy="2416567"/>
          </a:xfrm>
        </p:grpSpPr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836" y="1569421"/>
              <a:ext cx="5462943" cy="2047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1460311" y="1200089"/>
              <a:ext cx="37909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Sections within the note can be edited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688503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8A520-4A7D-4C07-8EF8-F3CA6E957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SIGNING your note: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A74BA4-A2AC-44BD-B4D5-E694449B0E02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indent="-3657600"/>
            <a:r>
              <a:rPr lang="en-US"/>
              <a:t>mm.dd.yyyy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D51DF8-AA12-4053-85B0-87F80E22F83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Modify with Insert &gt; Header &amp;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F3B719-F848-4190-B3A3-38D6B679E72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28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4410E34-6F38-45CB-A7CC-A6B9C0D3E294}"/>
              </a:ext>
            </a:extLst>
          </p:cNvPr>
          <p:cNvGrpSpPr/>
          <p:nvPr/>
        </p:nvGrpSpPr>
        <p:grpSpPr>
          <a:xfrm>
            <a:off x="655633" y="1480729"/>
            <a:ext cx="10010462" cy="4068492"/>
            <a:chOff x="354131" y="3841424"/>
            <a:chExt cx="7142163" cy="2684126"/>
          </a:xfrm>
        </p:grpSpPr>
        <p:pic>
          <p:nvPicPr>
            <p:cNvPr id="8" name="Picture 3">
              <a:extLst>
                <a:ext uri="{FF2B5EF4-FFF2-40B4-BE49-F238E27FC236}">
                  <a16:creationId xmlns:a16="http://schemas.microsoft.com/office/drawing/2014/main" id="{E3A0E6AC-FEC9-4059-94E7-2B1E8207EB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131" y="4153825"/>
              <a:ext cx="7142163" cy="2371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D6C9244-E23C-4AC2-AC4C-1E5C5B5E895C}"/>
                </a:ext>
              </a:extLst>
            </p:cNvPr>
            <p:cNvSpPr txBox="1"/>
            <p:nvPr/>
          </p:nvSpPr>
          <p:spPr>
            <a:xfrm>
              <a:off x="1105469" y="3841424"/>
              <a:ext cx="24888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Properly Filing your note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054740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Maximizing the Subject Line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indent="-3657600"/>
            <a:r>
              <a:rPr lang="en-US"/>
              <a:t>mm.dd.yyyy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Modify with Insert &gt; Header &amp;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3074" name="Picture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92" y="928047"/>
            <a:ext cx="7226780" cy="5390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3" descr="cid:image001.jpg@01D4712B.8012DFC0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647" y="2293046"/>
            <a:ext cx="3898500" cy="1330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29337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2" descr="image00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647" y="3914065"/>
            <a:ext cx="4227742" cy="1422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0122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009D2C8-7131-47DE-A9EA-7FC24080D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950" y="0"/>
            <a:ext cx="9131300" cy="1219200"/>
          </a:xfrm>
        </p:spPr>
        <p:txBody>
          <a:bodyPr/>
          <a:lstStyle/>
          <a:p>
            <a:r>
              <a:rPr lang="en-US" dirty="0"/>
              <a:t>Why do we need this?....    Cerner = Space Shuttle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4AACC8-23CA-41FA-A8AD-684A9713278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indent="-3657600"/>
            <a:r>
              <a:rPr lang="en-US"/>
              <a:t>mm.dd.yyyy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DE7E5E-CD33-420A-894A-750FBAC6F37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Modify with Insert &gt; Header &amp;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5CFEE3-EAD7-4820-B873-DAB012488A6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F3AC832-1FFD-4E98-A4AB-D6D87A0B87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700" y="826834"/>
            <a:ext cx="7610475" cy="6031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7140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088DE-2DF6-4412-9CA1-623CF5EAE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Finalizing (signing) a saved note: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538681-0C99-4DC1-88BC-E01161DCB99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indent="-3657600"/>
            <a:r>
              <a:rPr lang="en-US"/>
              <a:t>mm.dd.yyyy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63F15C-F8A2-44F2-B15F-05D22C66EBC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Modify with Insert &gt; Header &amp;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031D8E-D0BF-46D5-8FB6-F1AAA87C7F4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E7BA5C-FA51-417C-B48E-BE694744CF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908" y="3850385"/>
            <a:ext cx="10918200" cy="223630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1070800-0BC0-421D-B81E-3D4F1B3A956C}"/>
              </a:ext>
            </a:extLst>
          </p:cNvPr>
          <p:cNvSpPr/>
          <p:nvPr/>
        </p:nvSpPr>
        <p:spPr>
          <a:xfrm>
            <a:off x="2395693" y="4136767"/>
            <a:ext cx="258266" cy="2163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20AD756-4E97-4C76-919D-60DFA847F9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908" y="1807618"/>
            <a:ext cx="4660695" cy="136410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C6C8AF6-60EE-44D1-A8DA-F19BD1C04C73}"/>
              </a:ext>
            </a:extLst>
          </p:cNvPr>
          <p:cNvSpPr txBox="1"/>
          <p:nvPr/>
        </p:nvSpPr>
        <p:spPr>
          <a:xfrm>
            <a:off x="795737" y="1325563"/>
            <a:ext cx="4320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Within the chart: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B75D193-A849-44C1-B2AA-474EB5F49930}"/>
              </a:ext>
            </a:extLst>
          </p:cNvPr>
          <p:cNvSpPr txBox="1"/>
          <p:nvPr/>
        </p:nvSpPr>
        <p:spPr>
          <a:xfrm>
            <a:off x="6240256" y="1325563"/>
            <a:ext cx="4271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From the Ambulatory Organizer: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FD3A71D-9393-478C-96C7-E80D5C9987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9287" y="1934129"/>
            <a:ext cx="6120914" cy="123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5983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4F15E-591C-4671-8B42-EF9F496F0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Demo: How it’s all supposed to work: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175963-34E1-4134-8533-B1259C177492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indent="-3657600"/>
            <a:r>
              <a:rPr lang="en-US"/>
              <a:t>mm.dd.yyyy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B2923-1517-4BE9-89BE-01D5D9DC8F0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Modify with Insert &gt; Header &amp;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109E46-9803-4503-8CAA-19855E00567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202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E460E-BCC7-4275-BF6A-791E8C4F5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Week 1 “Easter Egg”:  CHART SEARCH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3F90C2-2256-45E9-992B-6F904CAB1EF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indent="-3657600"/>
            <a:r>
              <a:rPr lang="en-US"/>
              <a:t>mm.dd.yyyy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52603A-E5EE-4940-A81F-7B6F38D90D7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Modify with Insert &gt; Header &amp;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F67878-7FD8-4286-9118-191447DD60F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1026" name="Picture 2" descr="C:\Users\BHCJZ1\AppData\Local\Temp\SNAGHTMLccde8c6.PNG">
            <a:extLst>
              <a:ext uri="{FF2B5EF4-FFF2-40B4-BE49-F238E27FC236}">
                <a16:creationId xmlns:a16="http://schemas.microsoft.com/office/drawing/2014/main" id="{E874048E-A470-41B6-96A0-9AB2775E1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4787"/>
            <a:ext cx="12192000" cy="5383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1F998947-AD1F-4D8F-BEC7-4F2A361741C6}"/>
              </a:ext>
            </a:extLst>
          </p:cNvPr>
          <p:cNvSpPr/>
          <p:nvPr/>
        </p:nvSpPr>
        <p:spPr>
          <a:xfrm>
            <a:off x="10191750" y="628651"/>
            <a:ext cx="1562100" cy="701198"/>
          </a:xfrm>
          <a:prstGeom prst="wedgeRoundRectCallout">
            <a:avLst>
              <a:gd name="adj1" fmla="val 57738"/>
              <a:gd name="adj2" fmla="val 78373"/>
              <a:gd name="adj3" fmla="val 16667"/>
            </a:avLst>
          </a:prstGeom>
          <a:solidFill>
            <a:srgbClr val="FF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This is Patient Search</a:t>
            </a:r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44A18202-7427-4340-94A1-44575A3EFAA5}"/>
              </a:ext>
            </a:extLst>
          </p:cNvPr>
          <p:cNvSpPr/>
          <p:nvPr/>
        </p:nvSpPr>
        <p:spPr>
          <a:xfrm>
            <a:off x="10567987" y="3738879"/>
            <a:ext cx="1476375" cy="1104900"/>
          </a:xfrm>
          <a:prstGeom prst="wedgeRectCallout">
            <a:avLst>
              <a:gd name="adj1" fmla="val 12716"/>
              <a:gd name="adj2" fmla="val -141810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This is CHART search</a:t>
            </a:r>
          </a:p>
        </p:txBody>
      </p:sp>
    </p:spTree>
    <p:extLst>
      <p:ext uri="{BB962C8B-B14F-4D97-AF65-F5344CB8AC3E}">
        <p14:creationId xmlns:p14="http://schemas.microsoft.com/office/powerpoint/2010/main" val="42126709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35140-7039-4386-87C9-1BDB911A3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Problem Lists: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E1702D1-170E-4289-A552-3B73D986A16B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831852" y="1225544"/>
            <a:ext cx="9540655" cy="4435684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EB6514-DD2F-4D1B-85FA-9F8A7947CF1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indent="-3657600"/>
            <a:r>
              <a:rPr lang="en-US"/>
              <a:t>mm.dd.yyyy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130F04-6997-4D03-AC3D-195FA0854D0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Modify with Insert &gt; Header &amp;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7A5294-7F72-4C02-B5BE-F0CDED6C276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FBA87A-62F1-4C46-89AC-69F2024C2EC3}"/>
              </a:ext>
            </a:extLst>
          </p:cNvPr>
          <p:cNvSpPr txBox="1"/>
          <p:nvPr/>
        </p:nvSpPr>
        <p:spPr>
          <a:xfrm>
            <a:off x="774797" y="5807487"/>
            <a:ext cx="9540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Use of the “Add new As” filter: determines if default only this visit to the chart, chronic, or both.  Recommend starting with Both, and unselecting chronic for acute conditions. </a:t>
            </a:r>
          </a:p>
        </p:txBody>
      </p:sp>
    </p:spTree>
    <p:extLst>
      <p:ext uri="{BB962C8B-B14F-4D97-AF65-F5344CB8AC3E}">
        <p14:creationId xmlns:p14="http://schemas.microsoft.com/office/powerpoint/2010/main" val="5154360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List Management: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indent="-3657600"/>
            <a:r>
              <a:rPr lang="en-US"/>
              <a:t>mm.dd.yyyy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Modify with Insert &gt; Header &amp;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0376" y="996287"/>
            <a:ext cx="7915701" cy="34163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“This visit”: specific to an encounter,  offered association with orders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Displays in order selected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Can reorder with drop downs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“Chronic”:  Diagnoses which cross encounters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Problems display alphabetically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Use an * to move a problem to the top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Comments:  if  entered with “chronic “selected  will cross encounters and displays in notes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Un checking “this visit” and “chronic” removes items from the list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To restore, click historic at the bottom of the pane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You will see every problem &amp; diagnosis with comments preserved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77" y="4164526"/>
            <a:ext cx="7915701" cy="2556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350" y="1555845"/>
            <a:ext cx="4723069" cy="698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27876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22491-C23D-42A4-9AF0-DB8B4054B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Future Topics: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F77F60-41B7-40D4-8A31-9A7F2F6FDC8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88950" y="1476374"/>
            <a:ext cx="6722340" cy="4391025"/>
          </a:xfrm>
        </p:spPr>
        <p:txBody>
          <a:bodyPr>
            <a:noAutofit/>
          </a:bodyPr>
          <a:lstStyle/>
          <a:p>
            <a:r>
              <a:rPr lang="en-US" sz="2800" dirty="0"/>
              <a:t> </a:t>
            </a:r>
            <a:r>
              <a:rPr lang="en-US" sz="2800" b="1" dirty="0"/>
              <a:t>Goal: </a:t>
            </a:r>
            <a:r>
              <a:rPr lang="en-US" sz="2800" dirty="0"/>
              <a:t>Improve comfort and streamline charting: </a:t>
            </a:r>
          </a:p>
          <a:p>
            <a:endParaRPr lang="en-US" sz="2800" dirty="0"/>
          </a:p>
          <a:p>
            <a:r>
              <a:rPr lang="en-US" sz="2800" b="1" dirty="0"/>
              <a:t>Interval</a:t>
            </a:r>
            <a:r>
              <a:rPr lang="en-US" sz="2800" dirty="0"/>
              <a:t>:  every 2 weeks (break for holiday/vacation)</a:t>
            </a:r>
          </a:p>
          <a:p>
            <a:endParaRPr lang="en-US" sz="2800" dirty="0"/>
          </a:p>
          <a:p>
            <a:r>
              <a:rPr lang="en-US" sz="2800" b="1" dirty="0"/>
              <a:t>Topics:</a:t>
            </a:r>
            <a:r>
              <a:rPr lang="en-US" sz="2800" dirty="0"/>
              <a:t> </a:t>
            </a:r>
            <a:endParaRPr lang="en-US" sz="2800" b="1" dirty="0"/>
          </a:p>
          <a:p>
            <a:r>
              <a:rPr lang="en-US" sz="2800" dirty="0"/>
              <a:t>-Autotext</a:t>
            </a:r>
          </a:p>
          <a:p>
            <a:r>
              <a:rPr lang="en-US" sz="2800" dirty="0"/>
              <a:t>-Family, Social, Procedural History</a:t>
            </a:r>
          </a:p>
          <a:p>
            <a:r>
              <a:rPr lang="en-US" sz="2800" dirty="0"/>
              <a:t>-Ordering and Favorites</a:t>
            </a:r>
          </a:p>
          <a:p>
            <a:r>
              <a:rPr lang="en-US" sz="2800" dirty="0"/>
              <a:t>-Message Center Use</a:t>
            </a:r>
          </a:p>
          <a:p>
            <a:r>
              <a:rPr lang="en-US" sz="2800" dirty="0"/>
              <a:t>-</a:t>
            </a:r>
            <a:r>
              <a:rPr lang="en-US" sz="2800" dirty="0" err="1"/>
              <a:t>Mmodal</a:t>
            </a:r>
            <a:r>
              <a:rPr lang="en-US" sz="2800" dirty="0"/>
              <a:t> tips and tricks</a:t>
            </a:r>
          </a:p>
          <a:p>
            <a:endParaRPr lang="en-US" sz="2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209D43-1E7F-4FDA-9B04-BF88B19E73E2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indent="-3657600"/>
            <a:r>
              <a:rPr lang="en-US"/>
              <a:t>mm.dd.yyyy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CC8683-41A6-402F-9ACC-6D486015BA9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Modify with Insert &gt; Header &amp;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AB26BD-4CE4-4B0F-8F59-A480F03AFF4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40702E-C2B3-4DC8-92E7-C62A23B6BE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4936" y="2140022"/>
            <a:ext cx="4500470" cy="424692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6EE2D1F-4331-4B79-8916-E6BC8ABC811E}"/>
              </a:ext>
            </a:extLst>
          </p:cNvPr>
          <p:cNvSpPr txBox="1"/>
          <p:nvPr/>
        </p:nvSpPr>
        <p:spPr>
          <a:xfrm>
            <a:off x="7557655" y="1378527"/>
            <a:ext cx="3380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Survey Tool to guide our progress</a:t>
            </a:r>
          </a:p>
        </p:txBody>
      </p:sp>
    </p:spTree>
    <p:extLst>
      <p:ext uri="{BB962C8B-B14F-4D97-AF65-F5344CB8AC3E}">
        <p14:creationId xmlns:p14="http://schemas.microsoft.com/office/powerpoint/2010/main" val="29514996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81333-F814-437D-9AD2-F7E3A5C39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Questions: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69C3B9-3AE0-490B-844C-5190923937C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indent="-3657600"/>
            <a:r>
              <a:rPr lang="en-US"/>
              <a:t>mm.dd.yyyy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C4461F-8F40-4D7C-A839-16975C31798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Modify with Insert &gt; Header &amp;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B509DC-14F9-41FF-AFC8-64CC69FA1DC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3271ED-18D2-4ED7-97B6-05234C1480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4150" y="1910046"/>
            <a:ext cx="8161905" cy="45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702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698E1-2968-451E-814C-08B98DA7C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Curriculum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D43B5-6DDA-4780-B05B-31C26A079F7F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Week			Topics</a:t>
            </a:r>
          </a:p>
          <a:p>
            <a:pPr marL="457200" indent="-457200">
              <a:buAutoNum type="arabicPlain"/>
            </a:pPr>
            <a:r>
              <a:rPr lang="en-US" dirty="0">
                <a:highlight>
                  <a:srgbClr val="FFFF00"/>
                </a:highlight>
              </a:rPr>
              <a:t>Navigation, Personalization, Note Creation Overview</a:t>
            </a:r>
          </a:p>
          <a:p>
            <a:pPr marL="457200" indent="-457200">
              <a:buAutoNum type="arabicPlain"/>
            </a:pPr>
            <a:r>
              <a:rPr lang="en-US" dirty="0"/>
              <a:t>Revenge of the Message Center, Centricity CCD</a:t>
            </a:r>
          </a:p>
          <a:p>
            <a:pPr marL="457200" indent="-457200">
              <a:buAutoNum type="arabicPlain"/>
            </a:pPr>
            <a:r>
              <a:rPr lang="en-US" dirty="0"/>
              <a:t>Orders and Favorites</a:t>
            </a:r>
          </a:p>
          <a:p>
            <a:pPr marL="457200" indent="-457200">
              <a:buAutoNum type="arabicPlain"/>
            </a:pPr>
            <a:r>
              <a:rPr lang="en-US" dirty="0"/>
              <a:t>Medications, Basic </a:t>
            </a:r>
            <a:r>
              <a:rPr lang="en-US" dirty="0" err="1"/>
              <a:t>Mmodal</a:t>
            </a:r>
            <a:r>
              <a:rPr lang="en-US" dirty="0"/>
              <a:t>  </a:t>
            </a:r>
          </a:p>
          <a:p>
            <a:pPr marL="457200" indent="-457200">
              <a:buAutoNum type="arabicPlain"/>
            </a:pPr>
            <a:r>
              <a:rPr lang="en-US" dirty="0"/>
              <a:t>Patient Letters, Autotext, Smart Templates</a:t>
            </a:r>
          </a:p>
          <a:p>
            <a:pPr marL="457200" indent="-457200">
              <a:buAutoNum type="arabicPlain"/>
            </a:pPr>
            <a:r>
              <a:rPr lang="en-US" dirty="0"/>
              <a:t>Recommendations, Patient Care </a:t>
            </a:r>
            <a:r>
              <a:rPr lang="en-US" dirty="0" err="1"/>
              <a:t>Advisor,Worklists</a:t>
            </a:r>
            <a:endParaRPr lang="en-US" dirty="0"/>
          </a:p>
          <a:p>
            <a:pPr marL="457200" indent="-457200">
              <a:buAutoNum type="arabicPlain"/>
            </a:pPr>
            <a:r>
              <a:rPr lang="en-US" dirty="0"/>
              <a:t>Family &amp; Soc History, Advanced </a:t>
            </a:r>
            <a:r>
              <a:rPr lang="en-US" dirty="0" err="1"/>
              <a:t>Mmodal</a:t>
            </a:r>
            <a:r>
              <a:rPr lang="en-US" dirty="0"/>
              <a:t>, Q&amp;A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6A978C-085B-4D48-B5C4-3D55297A387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indent="-3657600"/>
            <a:r>
              <a:rPr lang="en-US"/>
              <a:t>mm.dd.yyyy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D74F87-9402-4F74-AA3A-44FEFAD0266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Modify with Insert &gt; Header &amp;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07DCB4-6F1B-4E6F-B762-2AABEC289D8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86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1E23DE-1212-44F5-87FA-69C8A1E2C0C1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indent="-3657600"/>
            <a:r>
              <a:rPr lang="en-US"/>
              <a:t>mm.dd.yyyy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683AD6-0B7B-4331-90D9-74E8C831CC6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Modify with Insert &gt; Header &amp;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33967E-0B48-44FB-886F-FFFBDD17130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EC8D97-7AE7-4160-A6CA-C4B3FB6E33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488" y="0"/>
            <a:ext cx="101350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714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DF0FE92-A170-44C1-B2AB-7FDB48F94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/>
              <a:t>Test Patients for use: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1B2073-1618-443F-BD06-73D13F8DED9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88949" y="1427304"/>
            <a:ext cx="5355669" cy="4537748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Go to Ambulatory organizer/Home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Search for me in calendar; you will see my calendar filled with test patients.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Pick a test patient from the schedule for use today.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We will use this as a source of Test patient’s with Ambulatory encounters for future sessions as well.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12C2E2-879C-4619-AD5A-E988769C31C2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indent="-3657600"/>
            <a:r>
              <a:rPr lang="en-US"/>
              <a:t>mm.dd.yyyy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F43125-5257-45D4-8FCE-C2E0AD5918B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Modify with Insert &gt; Header &amp;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052B12-E08B-4A1C-B311-A972314664C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6433C6B-B817-4817-A52F-9B49D9C1F4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5123" y="854458"/>
            <a:ext cx="4034211" cy="55324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A71F757-FBA6-419D-9ACD-78E41E6FB9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4800" y="194152"/>
            <a:ext cx="1798250" cy="22132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3765250-A6CB-4CEC-AD77-4F4885ADFD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47725" y="3143190"/>
            <a:ext cx="2525608" cy="369127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70974DB-EA08-40AE-A484-4806B99D81E8}"/>
              </a:ext>
            </a:extLst>
          </p:cNvPr>
          <p:cNvSpPr txBox="1"/>
          <p:nvPr/>
        </p:nvSpPr>
        <p:spPr>
          <a:xfrm>
            <a:off x="7935502" y="3451399"/>
            <a:ext cx="10570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Dr Z’s -&gt;</a:t>
            </a:r>
          </a:p>
        </p:txBody>
      </p:sp>
    </p:spTree>
    <p:extLst>
      <p:ext uri="{BB962C8B-B14F-4D97-AF65-F5344CB8AC3E}">
        <p14:creationId xmlns:p14="http://schemas.microsoft.com/office/powerpoint/2010/main" val="3446977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22FEA-2F96-41E5-971E-B698BEECA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Overview: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24004E-1F0E-4007-BAEC-85A7A54AC480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Topics to address today:</a:t>
            </a:r>
          </a:p>
          <a:p>
            <a:endParaRPr lang="en-US" dirty="0"/>
          </a:p>
          <a:p>
            <a:pPr marL="342900" indent="-342900">
              <a:buFontTx/>
              <a:buChar char="-"/>
            </a:pPr>
            <a:r>
              <a:rPr lang="en-US" dirty="0" err="1"/>
              <a:t>Powerchart</a:t>
            </a:r>
            <a:r>
              <a:rPr lang="en-US" dirty="0"/>
              <a:t> structure</a:t>
            </a:r>
          </a:p>
          <a:p>
            <a:pPr marL="342900" indent="-342900">
              <a:buFontTx/>
              <a:buChar char="-"/>
            </a:pPr>
            <a:r>
              <a:rPr lang="en-US" dirty="0"/>
              <a:t>Note creation and movement</a:t>
            </a:r>
          </a:p>
          <a:p>
            <a:pPr marL="342900" indent="-342900">
              <a:buFontTx/>
              <a:buChar char="-"/>
            </a:pPr>
            <a:r>
              <a:rPr lang="en-US" dirty="0"/>
              <a:t>Documentation tools</a:t>
            </a:r>
          </a:p>
          <a:p>
            <a:pPr marL="342900" indent="-342900">
              <a:buFontTx/>
              <a:buChar char="-"/>
            </a:pPr>
            <a:r>
              <a:rPr lang="en-US" dirty="0"/>
              <a:t>Problem List (time permitting)</a:t>
            </a:r>
          </a:p>
          <a:p>
            <a:pPr marL="342900" indent="-342900">
              <a:buFontTx/>
              <a:buChar char="-"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2DC6C4-EF64-4C7E-8093-AF87E6BC64A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indent="-3657600"/>
            <a:r>
              <a:rPr lang="en-US"/>
              <a:t>mm.dd.yyyy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B3ADE-A315-4013-BBB5-385F87BF79C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Modify with Insert &gt; Header &amp;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0A8007-2E56-48CE-B110-19C28652A91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635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0"/>
            <a:ext cx="9919466" cy="1071353"/>
          </a:xfrm>
        </p:spPr>
        <p:txBody>
          <a:bodyPr>
            <a:normAutofit/>
          </a:bodyPr>
          <a:lstStyle/>
          <a:p>
            <a:r>
              <a:rPr lang="en-US" sz="3600" dirty="0"/>
              <a:t>Power Chart Anatomy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indent="-3657600"/>
            <a:r>
              <a:rPr lang="en-US"/>
              <a:t>mm.dd.yyyy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Modify with Insert &gt; Header &amp;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22" y="948521"/>
            <a:ext cx="11048280" cy="5892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8574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Auto-Hide &amp; Closing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9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542071" y="1689561"/>
            <a:ext cx="3374835" cy="1464707"/>
            <a:chOff x="542071" y="1689561"/>
            <a:chExt cx="3374835" cy="1464707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072" y="2058893"/>
              <a:ext cx="3219450" cy="10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542071" y="1689561"/>
              <a:ext cx="3374835" cy="40011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2000" b="1" dirty="0"/>
                <a:t>Downward pin:  menu is open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32012" y="3741714"/>
            <a:ext cx="5578258" cy="1824169"/>
            <a:chOff x="4585648" y="2608108"/>
            <a:chExt cx="5578258" cy="1824169"/>
          </a:xfrm>
        </p:grpSpPr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2508" y="2977440"/>
              <a:ext cx="4124538" cy="1454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4585648" y="2608108"/>
              <a:ext cx="5578258" cy="36933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b="1" dirty="0"/>
                <a:t>Sideways pin: menu only opens when hover over menu</a:t>
              </a:r>
            </a:p>
          </p:txBody>
        </p:sp>
      </p:grp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871794"/>
            <a:ext cx="4649174" cy="2956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4605033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template">
  <a:themeElements>
    <a:clrScheme name="nlh_colors_pp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6877"/>
      </a:accent1>
      <a:accent2>
        <a:srgbClr val="19909B"/>
      </a:accent2>
      <a:accent3>
        <a:srgbClr val="4CA585"/>
      </a:accent3>
      <a:accent4>
        <a:srgbClr val="8CAC17"/>
      </a:accent4>
      <a:accent5>
        <a:srgbClr val="E87722"/>
      </a:accent5>
      <a:accent6>
        <a:srgbClr val="FFB600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_nlh_ppt_std_16x9_180724" id="{ABB11E13-1071-4EC4-81D8-43CB755732C9}" vid="{040DEF4C-DC9E-486E-A5F0-39B3ACE71F2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simple template</Template>
  <TotalTime>14998</TotalTime>
  <Words>1467</Words>
  <Application>Microsoft Office PowerPoint</Application>
  <PresentationFormat>Widescreen</PresentationFormat>
  <Paragraphs>270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Calibri</vt:lpstr>
      <vt:lpstr>Segoe UI</vt:lpstr>
      <vt:lpstr>Times New Roman</vt:lpstr>
      <vt:lpstr>simple template</vt:lpstr>
      <vt:lpstr>Provider Training:</vt:lpstr>
      <vt:lpstr>Why do we need this?....    Centricity is a Sopwith Camel</vt:lpstr>
      <vt:lpstr>Why do we need this?....    Cerner = Space Shuttle</vt:lpstr>
      <vt:lpstr>Curriculum Outline</vt:lpstr>
      <vt:lpstr>PowerPoint Presentation</vt:lpstr>
      <vt:lpstr>Test Patients for use:</vt:lpstr>
      <vt:lpstr>Overview:</vt:lpstr>
      <vt:lpstr>Power Chart Anatomy</vt:lpstr>
      <vt:lpstr>Auto-Hide &amp; Closing</vt:lpstr>
      <vt:lpstr>“Tear Off” Dark Side Components</vt:lpstr>
      <vt:lpstr>Finding Help</vt:lpstr>
      <vt:lpstr>Layout and Personalization:</vt:lpstr>
      <vt:lpstr>Toolbar:  Control what you see:  Click Exit to Save</vt:lpstr>
      <vt:lpstr>Tool bar suggestions.. </vt:lpstr>
      <vt:lpstr>Personalizing your MPage Displays:  Click exit to save your changes</vt:lpstr>
      <vt:lpstr>My Component Order:  Other ideas?</vt:lpstr>
      <vt:lpstr>Document filters: </vt:lpstr>
      <vt:lpstr>Lab Filters:</vt:lpstr>
      <vt:lpstr>Centricity v. Cerner </vt:lpstr>
      <vt:lpstr>Connecting MA and Provider Documentation:</vt:lpstr>
      <vt:lpstr>Mastering Notes: </vt:lpstr>
      <vt:lpstr>The Cycle of Note Creation</vt:lpstr>
      <vt:lpstr>Copying Old Text- 3 Ways to Save Time</vt:lpstr>
      <vt:lpstr>Creating v. Returning to your note:</vt:lpstr>
      <vt:lpstr>Creating and Saving the Note:</vt:lpstr>
      <vt:lpstr>Manipulating your note after creation:</vt:lpstr>
      <vt:lpstr>Editing your note:</vt:lpstr>
      <vt:lpstr>SIGNING your note:</vt:lpstr>
      <vt:lpstr>Maximizing the Subject Line</vt:lpstr>
      <vt:lpstr>Finalizing (signing) a saved note:</vt:lpstr>
      <vt:lpstr>Demo: How it’s all supposed to work:</vt:lpstr>
      <vt:lpstr>Week 1 “Easter Egg”:  CHART SEARCH</vt:lpstr>
      <vt:lpstr>Problem Lists:</vt:lpstr>
      <vt:lpstr>Problem List Management:</vt:lpstr>
      <vt:lpstr>Future Topics: </vt:lpstr>
      <vt:lpstr>Questions: </vt:lpstr>
    </vt:vector>
  </TitlesOfParts>
  <Company>Eastern Maine Healthcare Systems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Favorites Fairs</dc:title>
  <dc:creator>Lauria, Michele</dc:creator>
  <cp:lastModifiedBy>Zelnick, Charles</cp:lastModifiedBy>
  <cp:revision>124</cp:revision>
  <dcterms:created xsi:type="dcterms:W3CDTF">2018-10-25T13:31:03Z</dcterms:created>
  <dcterms:modified xsi:type="dcterms:W3CDTF">2019-05-01T02:38:29Z</dcterms:modified>
</cp:coreProperties>
</file>