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16" r:id="rId2"/>
  </p:sldMasterIdLst>
  <p:notesMasterIdLst>
    <p:notesMasterId r:id="rId36"/>
  </p:notesMasterIdLst>
  <p:handoutMasterIdLst>
    <p:handoutMasterId r:id="rId37"/>
  </p:handoutMasterIdLst>
  <p:sldIdLst>
    <p:sldId id="279" r:id="rId3"/>
    <p:sldId id="336" r:id="rId4"/>
    <p:sldId id="330" r:id="rId5"/>
    <p:sldId id="333" r:id="rId6"/>
    <p:sldId id="404" r:id="rId7"/>
    <p:sldId id="359" r:id="rId8"/>
    <p:sldId id="397" r:id="rId9"/>
    <p:sldId id="398" r:id="rId10"/>
    <p:sldId id="399" r:id="rId11"/>
    <p:sldId id="400" r:id="rId12"/>
    <p:sldId id="401" r:id="rId13"/>
    <p:sldId id="405" r:id="rId14"/>
    <p:sldId id="406" r:id="rId15"/>
    <p:sldId id="402" r:id="rId16"/>
    <p:sldId id="403" r:id="rId17"/>
    <p:sldId id="396" r:id="rId18"/>
    <p:sldId id="385" r:id="rId19"/>
    <p:sldId id="386" r:id="rId20"/>
    <p:sldId id="387" r:id="rId21"/>
    <p:sldId id="388" r:id="rId22"/>
    <p:sldId id="390" r:id="rId23"/>
    <p:sldId id="389" r:id="rId24"/>
    <p:sldId id="394" r:id="rId25"/>
    <p:sldId id="393" r:id="rId26"/>
    <p:sldId id="392" r:id="rId27"/>
    <p:sldId id="391" r:id="rId28"/>
    <p:sldId id="379" r:id="rId29"/>
    <p:sldId id="381" r:id="rId30"/>
    <p:sldId id="380" r:id="rId31"/>
    <p:sldId id="382" r:id="rId32"/>
    <p:sldId id="395" r:id="rId33"/>
    <p:sldId id="383" r:id="rId34"/>
    <p:sldId id="38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EA9B8"/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8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8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_no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349371"/>
            <a:ext cx="7376583" cy="1371600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CC17B62-8F17-4111-B083-3AC63A3E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8951" y="6003668"/>
            <a:ext cx="1381163" cy="18018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01.31.2019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1686381"/>
            <a:ext cx="737658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27C295-E0FE-4AF3-AE2A-BB7B8D8598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96305" y="6000197"/>
            <a:ext cx="4493408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C9645-5188-48B2-B71E-AE3249508C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799292" cy="10058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F72003-0385-405A-94CB-9A068C36E8C8}"/>
              </a:ext>
            </a:extLst>
          </p:cNvPr>
          <p:cNvSpPr txBox="1"/>
          <p:nvPr userDrawn="1"/>
        </p:nvSpPr>
        <p:spPr>
          <a:xfrm>
            <a:off x="1751873" y="5936857"/>
            <a:ext cx="267971" cy="24622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6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22851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79">
          <p15:clr>
            <a:srgbClr val="FBAE40"/>
          </p15:clr>
        </p15:guide>
        <p15:guide id="2" orient="horz" pos="168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0056595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28162" cy="1325563"/>
          </a:xfr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47698-9890-4D55-816E-AE5C275A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01.17.2019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B62241-370C-4387-9B5C-AD5E3A929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2 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27BA94-4F6F-4BA5-A5CA-F3BFA36A4B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72CB7-7A01-419B-9A02-D7EEBFBBE3D1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33529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82D9DC-66E7-4773-8A48-09148E1503C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92C70-588A-4BEF-B71E-68B2C441EA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21D6B99-9BE4-44D7-BE1D-119B0C00D2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ED1CB70-94F9-4189-AEF2-4599AFECF5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F359B0-C9BB-421F-B171-3D2B343BBE2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660297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7C195-B4DA-419D-8F21-EFFECBAE6858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A1BD1-79F2-4460-9208-9D6D021144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EBA21F-2F5E-44CF-A3DD-DABAF160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F7EF1A-B5E8-4D22-92C4-3988B4EB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E93BC0-8512-45B2-920B-7E052CF03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wide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6834094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2F915CA-EFC0-462A-B011-E90177DE45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6466997-8AD9-41F7-A15E-CF48230282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74726E4-A9FC-4EF4-978C-A3C55F66C8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B0E57BC-274E-48A5-A975-5279E5604F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994FC8-2EE6-4F81-81DF-BD2B9CB28C99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780757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67217-C0F0-413A-85B0-3D80CBF84C63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8077126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col_heavy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28162" cy="1325563"/>
          </a:xfrm>
        </p:spPr>
        <p:txBody>
          <a:bodyPr lIns="0" tIns="0" rIns="0" bIns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714D8-63A1-498C-A8AB-AD027A18AA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7547698-9890-4D55-816E-AE5C275A7A6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5B62241-370C-4387-9B5C-AD5E3A929F0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27BA94-4F6F-4BA5-A5CA-F3BFA36A4B0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E72CB7-7A01-419B-9A02-D7EEBFBBE3D1}"/>
              </a:ext>
            </a:extLst>
          </p:cNvPr>
          <p:cNvSpPr txBox="1"/>
          <p:nvPr userDrawn="1"/>
        </p:nvSpPr>
        <p:spPr>
          <a:xfrm>
            <a:off x="10421938" y="6468858"/>
            <a:ext cx="244157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ctr"/>
            <a:r>
              <a:rPr lang="en-US" sz="1400">
                <a:solidFill>
                  <a:srgbClr val="777777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052826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5" r:id="rId2"/>
    <p:sldLayoutId id="2147483726" r:id="rId3"/>
    <p:sldLayoutId id="214748372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3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1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1" r:id="rId2"/>
    <p:sldLayoutId id="2147483722" r:id="rId3"/>
    <p:sldLayoutId id="2147483723" r:id="rId4"/>
    <p:sldLayoutId id="2147483728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725">
          <p15:clr>
            <a:srgbClr val="F26B43"/>
          </p15:clr>
        </p15:guide>
        <p15:guide id="2" pos="308">
          <p15:clr>
            <a:srgbClr val="F26B43"/>
          </p15:clr>
        </p15:guide>
        <p15:guide id="3" pos="925">
          <p15:clr>
            <a:srgbClr val="F26B43"/>
          </p15:clr>
        </p15:guide>
        <p15:guide id="4" pos="1112">
          <p15:clr>
            <a:srgbClr val="F26B43"/>
          </p15:clr>
        </p15:guide>
        <p15:guide id="5" pos="1729">
          <p15:clr>
            <a:srgbClr val="F26B43"/>
          </p15:clr>
        </p15:guide>
        <p15:guide id="6" pos="1917">
          <p15:clr>
            <a:srgbClr val="F26B43"/>
          </p15:clr>
        </p15:guide>
        <p15:guide id="7" pos="2535">
          <p15:clr>
            <a:srgbClr val="F26B43"/>
          </p15:clr>
        </p15:guide>
        <p15:guide id="8" pos="3343">
          <p15:clr>
            <a:srgbClr val="F26B43"/>
          </p15:clr>
        </p15:guide>
        <p15:guide id="9" pos="3533">
          <p15:clr>
            <a:srgbClr val="F26B43"/>
          </p15:clr>
        </p15:guide>
        <p15:guide id="10" pos="4151">
          <p15:clr>
            <a:srgbClr val="F26B43"/>
          </p15:clr>
        </p15:guide>
        <p15:guide id="11" pos="7373">
          <p15:clr>
            <a:srgbClr val="F26B43"/>
          </p15:clr>
        </p15:guide>
        <p15:guide id="12" pos="4341">
          <p15:clr>
            <a:srgbClr val="F26B43"/>
          </p15:clr>
        </p15:guide>
        <p15:guide id="13" pos="4955">
          <p15:clr>
            <a:srgbClr val="F26B43"/>
          </p15:clr>
        </p15:guide>
        <p15:guide id="14" pos="5145">
          <p15:clr>
            <a:srgbClr val="F26B43"/>
          </p15:clr>
        </p15:guide>
        <p15:guide id="15" pos="5763">
          <p15:clr>
            <a:srgbClr val="F26B43"/>
          </p15:clr>
        </p15:guide>
        <p15:guide id="16" pos="6761">
          <p15:clr>
            <a:srgbClr val="F26B43"/>
          </p15:clr>
        </p15:guide>
        <p15:guide id="17" pos="6565">
          <p15:clr>
            <a:srgbClr val="F26B43"/>
          </p15:clr>
        </p15:guide>
        <p15:guide id="18" pos="5953">
          <p15:clr>
            <a:srgbClr val="F26B43"/>
          </p15:clr>
        </p15:guide>
        <p15:guide id="19" orient="horz" pos="4176">
          <p15:clr>
            <a:srgbClr val="F26B43"/>
          </p15:clr>
        </p15:guide>
        <p15:guide id="20" orient="horz" pos="38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i.emhs.org/MIO_BlueHill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i.emhs.org/ClinicalInformaticsEducation/media/Clinical-Informatics/Videos/Provider%20to%20Provider/Autotext.mp4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i.emhs.org/ClinicalInformaticsEducation/media/Clinical-Informatics/Videos/Provider%20to%20Provider/Auto-Text-Sharing.mp4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E9BB1-3BEB-43DF-A1C2-0725C234D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Provider Cerner Education Session 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E306C-B26B-4BB1-8CB9-0ECEB28A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01.31.2019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7D482-5CCD-4669-AC9C-039E3F696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Eastern Maine Medical Center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45F522-A10F-490A-9933-CC404F994A1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Dr. Michael Ross</a:t>
            </a:r>
          </a:p>
        </p:txBody>
      </p:sp>
    </p:spTree>
    <p:extLst>
      <p:ext uri="{BB962C8B-B14F-4D97-AF65-F5344CB8AC3E}">
        <p14:creationId xmlns:p14="http://schemas.microsoft.com/office/powerpoint/2010/main" val="474433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7909-62F2-40B4-849A-D97A4C2D6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up Microphone with Advanced Setup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0A7AF2E-9C89-4828-A9DD-D4C6BBEA488A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45860" y="2103120"/>
            <a:ext cx="4954363" cy="2339923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A1E90A-1AA7-4460-B646-EDE6C53DAD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409E8-F29F-4340-BDF4-EF2E8DE9A1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8F08EB-A2E0-4D8E-B6F3-FB7EE31FC57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10</a:t>
            </a:fld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8E9A3A2-80E1-4ED0-8859-553D49942920}"/>
              </a:ext>
            </a:extLst>
          </p:cNvPr>
          <p:cNvCxnSpPr/>
          <p:nvPr/>
        </p:nvCxnSpPr>
        <p:spPr>
          <a:xfrm>
            <a:off x="4956048" y="3959352"/>
            <a:ext cx="813816" cy="0"/>
          </a:xfrm>
          <a:prstGeom prst="straightConnector1">
            <a:avLst/>
          </a:prstGeom>
          <a:ln w="952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09D2DA5-7CF8-44BA-91AE-DB2CC5BFA84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865031" y="1847101"/>
            <a:ext cx="6219707" cy="423364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456DD76-A6E9-4A52-9985-E134D46D4357}"/>
              </a:ext>
            </a:extLst>
          </p:cNvPr>
          <p:cNvSpPr txBox="1"/>
          <p:nvPr/>
        </p:nvSpPr>
        <p:spPr>
          <a:xfrm>
            <a:off x="4009644" y="4843261"/>
            <a:ext cx="1892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buttons to your </a:t>
            </a:r>
            <a:r>
              <a:rPr lang="en-US" dirty="0" err="1"/>
              <a:t>Speechmike</a:t>
            </a:r>
            <a:r>
              <a:rPr lang="en-US" dirty="0"/>
              <a:t> or Mobile Phone</a:t>
            </a:r>
          </a:p>
        </p:txBody>
      </p:sp>
    </p:spTree>
    <p:extLst>
      <p:ext uri="{BB962C8B-B14F-4D97-AF65-F5344CB8AC3E}">
        <p14:creationId xmlns:p14="http://schemas.microsoft.com/office/powerpoint/2010/main" val="1355678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8ACF5A-EDA1-4708-9401-9A04F88EB68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00A92-4A34-4A33-A856-111006CB50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92776-16ED-478B-B10F-253C4BC7A6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7D291B-9F56-4CE0-87BC-37F5192C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714" y="857571"/>
            <a:ext cx="9228571" cy="5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1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893CB4-9339-4319-BD71-4CB471F57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Text and Templates: What to use where…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694DC-9584-4253-89F8-09EBCD6A998A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Limits:</a:t>
            </a:r>
          </a:p>
          <a:p>
            <a:pPr marL="457200" indent="-457200">
              <a:buAutoNum type="arabicPeriod"/>
            </a:pPr>
            <a:r>
              <a:rPr lang="en-US" dirty="0"/>
              <a:t>How many commands can you REMEMBER?</a:t>
            </a:r>
          </a:p>
          <a:p>
            <a:pPr marL="457200" indent="-457200">
              <a:buAutoNum type="arabicPeriod"/>
            </a:pPr>
            <a:r>
              <a:rPr lang="en-US" dirty="0"/>
              <a:t>What text or templates do you use MOST, and some only rarely, (but you really want to automate because they are long or complex?)</a:t>
            </a:r>
          </a:p>
          <a:p>
            <a:pPr marL="457200" indent="-457200">
              <a:buAutoNum type="arabicPeriod"/>
            </a:pPr>
            <a:r>
              <a:rPr lang="en-US" dirty="0"/>
              <a:t>Does the text use DATA from the EMR- i.e. patient name, birthdate, lab values, history elements?</a:t>
            </a:r>
          </a:p>
          <a:p>
            <a:pPr marL="457200" indent="-457200">
              <a:buAutoNum type="arabicPeriod"/>
            </a:pPr>
            <a:r>
              <a:rPr lang="en-US" dirty="0"/>
              <a:t>Do you want something you can “edit by exception”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526AD4-872F-4F09-8BC5-9A93BEBD568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AC79D-43BF-4328-977A-1324A81364E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685324-84AA-46B9-9C5D-D2081FFC41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720E1-538C-4E87-9426-13E019F3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Text and Templates: What to use where…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9BED7BA-5D86-4B6C-BA8E-AE0DEA54B119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32583489"/>
              </p:ext>
            </p:extLst>
          </p:nvPr>
        </p:nvGraphicFramePr>
        <p:xfrm>
          <a:off x="493776" y="1569005"/>
          <a:ext cx="10945245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49">
                  <a:extLst>
                    <a:ext uri="{9D8B030D-6E8A-4147-A177-3AD203B41FA5}">
                      <a16:colId xmlns:a16="http://schemas.microsoft.com/office/drawing/2014/main" val="4060057253"/>
                    </a:ext>
                  </a:extLst>
                </a:gridCol>
                <a:gridCol w="2189049">
                  <a:extLst>
                    <a:ext uri="{9D8B030D-6E8A-4147-A177-3AD203B41FA5}">
                      <a16:colId xmlns:a16="http://schemas.microsoft.com/office/drawing/2014/main" val="123348109"/>
                    </a:ext>
                  </a:extLst>
                </a:gridCol>
                <a:gridCol w="2189049">
                  <a:extLst>
                    <a:ext uri="{9D8B030D-6E8A-4147-A177-3AD203B41FA5}">
                      <a16:colId xmlns:a16="http://schemas.microsoft.com/office/drawing/2014/main" val="936856646"/>
                    </a:ext>
                  </a:extLst>
                </a:gridCol>
                <a:gridCol w="2189049">
                  <a:extLst>
                    <a:ext uri="{9D8B030D-6E8A-4147-A177-3AD203B41FA5}">
                      <a16:colId xmlns:a16="http://schemas.microsoft.com/office/drawing/2014/main" val="2691643390"/>
                    </a:ext>
                  </a:extLst>
                </a:gridCol>
                <a:gridCol w="2189049">
                  <a:extLst>
                    <a:ext uri="{9D8B030D-6E8A-4147-A177-3AD203B41FA5}">
                      <a16:colId xmlns:a16="http://schemas.microsoft.com/office/drawing/2014/main" val="24520994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 to Remember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Most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from EMR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 by Exception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195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Mmodal</a:t>
                      </a:r>
                      <a:r>
                        <a:rPr lang="en-US" dirty="0"/>
                        <a:t>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commands?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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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dirty="0"/>
                        <a:t>Yes, use [ 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9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Autotext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= “menu”; potentially 100s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  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with Smart Templates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Dropdowns are fiddly, o/w delete and retype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819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MM Command + Autotext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5-10 Commands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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Command fires Autotext with Smart Template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build Autotext to use </a:t>
                      </a:r>
                      <a:r>
                        <a:rPr lang="en-US" dirty="0" err="1"/>
                        <a:t>Mmodal</a:t>
                      </a:r>
                      <a:r>
                        <a:rPr lang="en-US" dirty="0"/>
                        <a:t> []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966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Tag and 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 Good to pull in last exam if complex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Manual 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864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 it 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None, dropdown menus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 Can be fast for canned text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No; Can set up chains but not easy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09266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E5056-6EED-44B7-897A-B0103A1EFB1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A370D-B27A-43B7-82E3-003061ED4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E20FA-9202-4367-85B2-4E443E8A82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84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7A833AF-2317-457F-AE5C-8ACCBEE3B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Commands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B3017C-A91E-4422-9B92-38C08016D23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0" y="1692275"/>
            <a:ext cx="11041633" cy="443547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1. Highlight the text you would like to save for later use with the mouse or select the text via voice command (such as </a:t>
            </a:r>
            <a:r>
              <a:rPr lang="en-US" b="1" dirty="0"/>
              <a:t>“Select All”</a:t>
            </a:r>
            <a:r>
              <a:rPr lang="en-US" dirty="0"/>
              <a:t>) </a:t>
            </a:r>
          </a:p>
          <a:p>
            <a:r>
              <a:rPr lang="en-US" dirty="0"/>
              <a:t>2. Hold down the EOL “Command” button; and Say the command </a:t>
            </a:r>
            <a:r>
              <a:rPr lang="en-US" b="1" dirty="0"/>
              <a:t>“Save this text.” </a:t>
            </a:r>
            <a:r>
              <a:rPr lang="en-US" dirty="0"/>
              <a:t>This will open the Command Details box. </a:t>
            </a:r>
          </a:p>
          <a:p>
            <a:r>
              <a:rPr lang="en-US" dirty="0"/>
              <a:t>3. Dictate or type the command name in the Name field. Dictating is preferred to ensure proper spelling. </a:t>
            </a:r>
          </a:p>
          <a:p>
            <a:r>
              <a:rPr lang="en-US" dirty="0"/>
              <a:t>a. Use an “action verb” at the beginning of each command name (i.e. "</a:t>
            </a:r>
            <a:r>
              <a:rPr lang="en-US" b="1" dirty="0"/>
              <a:t>Insert</a:t>
            </a:r>
            <a:r>
              <a:rPr lang="en-US" dirty="0"/>
              <a:t>", "</a:t>
            </a:r>
            <a:r>
              <a:rPr lang="en-US" b="1" dirty="0"/>
              <a:t>Print</a:t>
            </a:r>
            <a:r>
              <a:rPr lang="en-US" dirty="0"/>
              <a:t>", “Macro”, “HPI”, “PE”, “ROS”, “Instructions” etc.). </a:t>
            </a:r>
          </a:p>
          <a:p>
            <a:r>
              <a:rPr lang="en-US" dirty="0"/>
              <a:t>b. Make sure the command is more than one word. (i.e. “PE Vandiver 1”). Best to use a phrase you would never say in straight dictation.</a:t>
            </a:r>
          </a:p>
          <a:p>
            <a:r>
              <a:rPr lang="en-US" dirty="0"/>
              <a:t>4. Click </a:t>
            </a:r>
            <a:r>
              <a:rPr lang="en-US" b="1" dirty="0"/>
              <a:t>OK </a:t>
            </a:r>
            <a:r>
              <a:rPr lang="en-US" dirty="0"/>
              <a:t>to save the command </a:t>
            </a:r>
          </a:p>
          <a:p>
            <a:r>
              <a:rPr lang="en-US" dirty="0"/>
              <a:t>5. The exact Name of the command must be dictated to have it execute i.e. “Insert physical exam”, not just “Physical exam” </a:t>
            </a:r>
          </a:p>
          <a:p>
            <a:r>
              <a:rPr lang="en-US" dirty="0"/>
              <a:t>6. To see all of your personal commands, click on the </a:t>
            </a:r>
            <a:r>
              <a:rPr lang="en-US" b="1" dirty="0"/>
              <a:t>Control Bar (your name) &gt; Commands </a:t>
            </a:r>
            <a:r>
              <a:rPr lang="en-US" dirty="0"/>
              <a:t>or say </a:t>
            </a:r>
            <a:r>
              <a:rPr lang="en-US" b="1" dirty="0"/>
              <a:t>“Open commands.” </a:t>
            </a:r>
            <a:r>
              <a:rPr lang="en-US" dirty="0"/>
              <a:t>Here you can create new commands or edit existing ones.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D9F567-C80D-4523-878F-6794D799E0D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5581C-0A91-4AA2-BDEB-7C4AE6E326F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A7C74-3ED2-4C26-A455-E46D9CED595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26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B07B5-691C-4408-A4B2-BB8D7E2EC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you own Command for “PE Full”.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C4C0F-E21F-453E-868A-77510A16674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General: A  [ Well developed, well nourished,  ] [in no acute distress. Appears stated age.]</a:t>
            </a:r>
          </a:p>
          <a:p>
            <a:pPr>
              <a:lnSpc>
                <a:spcPct val="120000"/>
              </a:lnSpc>
            </a:pPr>
            <a:r>
              <a:rPr lang="en-US" dirty="0"/>
              <a:t>Head:  [Normocephalic, atraumatic.]</a:t>
            </a:r>
          </a:p>
          <a:p>
            <a:pPr>
              <a:lnSpc>
                <a:spcPct val="120000"/>
              </a:lnSpc>
            </a:pPr>
            <a:r>
              <a:rPr lang="en-US" dirty="0"/>
              <a:t>Eyes:  [Pupils are equal and reactive to light and accommodation. Conjunctiva are clear.  Vision grossly normal.]</a:t>
            </a:r>
          </a:p>
          <a:p>
            <a:pPr>
              <a:lnSpc>
                <a:spcPct val="120000"/>
              </a:lnSpc>
            </a:pPr>
            <a:r>
              <a:rPr lang="en-US" dirty="0"/>
              <a:t>Ears:  [TMs clear AU, EACS WNL]</a:t>
            </a:r>
          </a:p>
          <a:p>
            <a:pPr>
              <a:lnSpc>
                <a:spcPct val="120000"/>
              </a:lnSpc>
            </a:pPr>
            <a:r>
              <a:rPr lang="en-US" dirty="0"/>
              <a:t>Nose:  [Patent, without discharge.]</a:t>
            </a:r>
          </a:p>
          <a:p>
            <a:pPr>
              <a:lnSpc>
                <a:spcPct val="120000"/>
              </a:lnSpc>
            </a:pPr>
            <a:r>
              <a:rPr lang="en-US" dirty="0"/>
              <a:t>Mouth:  [There are no ulcers or lesions noted. No inflammation, no post nasal drip, no plaques nor exudates.]</a:t>
            </a:r>
          </a:p>
          <a:p>
            <a:pPr>
              <a:lnSpc>
                <a:spcPct val="120000"/>
              </a:lnSpc>
            </a:pPr>
            <a:r>
              <a:rPr lang="en-US" dirty="0"/>
              <a:t>Neck:  [Supple, no adenopathy or thyromegaly.]</a:t>
            </a:r>
          </a:p>
          <a:p>
            <a:pPr>
              <a:lnSpc>
                <a:spcPct val="120000"/>
              </a:lnSpc>
            </a:pPr>
            <a:r>
              <a:rPr lang="en-US" dirty="0"/>
              <a:t>Lungs:  [Clear to auscultation bilaterally. No rales, rhonchi or wheeze noted. Good air flow in all fields.]</a:t>
            </a:r>
          </a:p>
          <a:p>
            <a:pPr>
              <a:lnSpc>
                <a:spcPct val="120000"/>
              </a:lnSpc>
            </a:pPr>
            <a:r>
              <a:rPr lang="en-US" dirty="0"/>
              <a:t>Heart:  [Regular rate and rhythm. No murmurs, click, rubs or gallops are noted. ]</a:t>
            </a:r>
          </a:p>
          <a:p>
            <a:pPr>
              <a:lnSpc>
                <a:spcPct val="120000"/>
              </a:lnSpc>
            </a:pPr>
            <a:r>
              <a:rPr lang="en-US" dirty="0"/>
              <a:t>Abdomen:  [Bowel sounds present in all quadrants. The abdomen is soft, nontender, with no masses or organomegaly noted. No hernias are noted. ]</a:t>
            </a:r>
          </a:p>
          <a:p>
            <a:pPr>
              <a:lnSpc>
                <a:spcPct val="120000"/>
              </a:lnSpc>
            </a:pPr>
            <a:r>
              <a:rPr lang="en-US" dirty="0" err="1"/>
              <a:t>Msk</a:t>
            </a:r>
            <a:r>
              <a:rPr lang="en-US" dirty="0"/>
              <a:t>:  [Joints are nontender, without swelling, redness, nor effusions.  Range of motion is observed to be normal. ] </a:t>
            </a:r>
          </a:p>
          <a:p>
            <a:pPr>
              <a:lnSpc>
                <a:spcPct val="120000"/>
              </a:lnSpc>
            </a:pPr>
            <a:r>
              <a:rPr lang="en-US" dirty="0"/>
              <a:t>Pulses:  [Peripheral pulses are equal and palpable bilaterally. ]</a:t>
            </a:r>
          </a:p>
          <a:p>
            <a:pPr>
              <a:lnSpc>
                <a:spcPct val="120000"/>
              </a:lnSpc>
            </a:pPr>
            <a:r>
              <a:rPr lang="en-US" dirty="0"/>
              <a:t>Extremities:  [No clubbing, cyanosis nor edema is noted. ] </a:t>
            </a:r>
          </a:p>
          <a:p>
            <a:pPr>
              <a:lnSpc>
                <a:spcPct val="120000"/>
              </a:lnSpc>
            </a:pPr>
            <a:r>
              <a:rPr lang="en-US" dirty="0"/>
              <a:t>Neurologic:  [Gait and station normal.  Cranial Nerves 2-12 intact.  Motor </a:t>
            </a:r>
            <a:r>
              <a:rPr lang="en-US" dirty="0" err="1"/>
              <a:t>strenth</a:t>
            </a:r>
            <a:r>
              <a:rPr lang="en-US" dirty="0"/>
              <a:t> grossly symmetrical and intact.  No sensory loss.  Balance normal. ]</a:t>
            </a:r>
          </a:p>
          <a:p>
            <a:pPr>
              <a:lnSpc>
                <a:spcPct val="120000"/>
              </a:lnSpc>
            </a:pPr>
            <a:r>
              <a:rPr lang="en-US" dirty="0"/>
              <a:t>Skin:  [No rashes, ulcers, or sinister lesions noted. Turgor is good. Skin color is good. Hair and nails are without abnormalities.]  </a:t>
            </a:r>
          </a:p>
          <a:p>
            <a:pPr>
              <a:lnSpc>
                <a:spcPct val="120000"/>
              </a:lnSpc>
            </a:pPr>
            <a:r>
              <a:rPr lang="en-US" dirty="0"/>
              <a:t>Psych:  [Normal eye contact, affect and mood appropriate, and normal interactions.  Patient is alert and appropriate to context.]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47361E-7F53-494B-A7E5-AF92910D55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1D152A-9072-41A3-A9F9-CE6C4872453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1A3E-3FB0-4649-BCE4-05B67DF3E3F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97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92F420E4-CE27-4960-B1E2-55C5BA64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br>
              <a:rPr lang="en-US" sz="3800" dirty="0">
                <a:solidFill>
                  <a:schemeClr val="tx1"/>
                </a:solidFill>
                <a:latin typeface="+mj-lt"/>
              </a:rPr>
            </a:br>
            <a:r>
              <a:rPr lang="en-US" sz="3800" dirty="0">
                <a:solidFill>
                  <a:schemeClr val="tx1"/>
                </a:solidFill>
                <a:latin typeface="+mj-lt"/>
              </a:rPr>
              <a:t>Using Smart Templates and Autotext: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6" name="Picture 4" descr="Image result for smart templates funny">
            <a:extLst>
              <a:ext uri="{FF2B5EF4-FFF2-40B4-BE49-F238E27FC236}">
                <a16:creationId xmlns:a16="http://schemas.microsoft.com/office/drawing/2014/main" id="{02069E25-4DE2-4DB8-BA31-07D6C220A1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4" r="6865" b="1"/>
          <a:stretch/>
        </p:blipFill>
        <p:spPr bwMode="auto"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ED057-3485-4AEB-B975-8C06D87809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07052" y="694944"/>
            <a:ext cx="2716825" cy="3657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spcAft>
                <a:spcPts val="600"/>
              </a:spcAft>
              <a:defRPr/>
            </a:pPr>
            <a:r>
              <a:rPr lang="en-US" sz="1200">
                <a:solidFill>
                  <a:schemeClr val="tx1">
                    <a:alpha val="80000"/>
                  </a:schemeClr>
                </a:solidFill>
                <a:latin typeface="Calibri" panose="020F0502020204030204"/>
              </a:rPr>
              <a:t>01.31.2019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F468C-C972-47B7-AECB-352E0D55A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03280" y="603504"/>
            <a:ext cx="548640" cy="548640"/>
          </a:xfrm>
          <a:prstGeom prst="ellipse">
            <a:avLst/>
          </a:prstGeom>
          <a:solidFill>
            <a:srgbClr val="7F7F7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  <a:defRPr/>
            </a:pPr>
            <a:fld id="{63DCA5C9-2E11-4C67-86EB-AE1DE127DC64}" type="slidenum">
              <a:rPr lang="en-US" sz="1500" b="0">
                <a:solidFill>
                  <a:srgbClr val="FFFFFF"/>
                </a:solidFill>
                <a:latin typeface="Calibri" panose="020F0502020204030204"/>
              </a:rPr>
              <a:pPr algn="ctr" defTabSz="914400">
                <a:spcAft>
                  <a:spcPts val="600"/>
                </a:spcAft>
                <a:defRPr/>
              </a:pPr>
              <a:t>16</a:t>
            </a:fld>
            <a:endParaRPr lang="en-US" sz="1500" b="0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1342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79F4C-91C9-45A4-9B9C-2DA76D95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Smart Templates </a:t>
            </a:r>
            <a:br>
              <a:rPr lang="en-US" dirty="0"/>
            </a:br>
            <a:r>
              <a:rPr lang="en-US" dirty="0"/>
              <a:t>(Also Known As .</a:t>
            </a:r>
            <a:r>
              <a:rPr lang="en-US" dirty="0" err="1"/>
              <a:t>Imissinsertingthingslikewedidincentricity</a:t>
            </a:r>
            <a:r>
              <a:rPr lang="en-US" dirty="0"/>
              <a:t>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DF07A-50F0-4488-B72E-59CC71B57D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57DA2-2278-4930-AF0E-4E52D85D13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C0B8CA-06F8-479E-8ED7-3879933907E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2D00712-DDCF-48D6-B91B-977ECDE36C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338" y="2239424"/>
            <a:ext cx="4813300" cy="388747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 bring labs, rad, micro, and other content into your note.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be used in both the M-page and the document.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Generally are organized by if they pull from this encounter (</a:t>
            </a:r>
            <a:r>
              <a:rPr lang="en-US" dirty="0" err="1"/>
              <a:t>thisFIN</a:t>
            </a:r>
            <a:r>
              <a:rPr lang="en-US" dirty="0"/>
              <a:t>) or across encounters (</a:t>
            </a:r>
            <a:r>
              <a:rPr lang="en-US" dirty="0" err="1"/>
              <a:t>crossFIN</a:t>
            </a:r>
            <a:r>
              <a:rPr lang="en-US" dirty="0"/>
              <a:t>).  This has implications for inpatient/ambulatory 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 are built out as free-standing, or can be manipulated into </a:t>
            </a:r>
            <a:r>
              <a:rPr lang="en-US" dirty="0" err="1"/>
              <a:t>Autotexts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536BCF-36D4-4EE2-BDA3-C45C17754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362" y="1588706"/>
            <a:ext cx="3918151" cy="403880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953E9BE-0D53-46FE-90FB-3A462FD8E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73" y="2156752"/>
            <a:ext cx="2300064" cy="15157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885868-E244-49CB-8CF6-54CA2970A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0312" y="4936043"/>
            <a:ext cx="2632531" cy="104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0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D135EEF-C1F1-45AB-B6AF-4CCB5BA6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Most Useful Smart Templates: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D8E26F3-BDCE-4B2E-A2FC-8B1AA52270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10977144" cy="44354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/vitals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/lab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/card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/micro</a:t>
            </a:r>
          </a:p>
          <a:p>
            <a:r>
              <a:rPr lang="en-US" dirty="0"/>
              <a:t>HPI elements accessible for Autotext building: Age, Birth date, Current Date and Time, Discharge Medications, Gender , Marital status, MU Future Appointments, Primary Care Physician, Smoking Status; </a:t>
            </a:r>
            <a:r>
              <a:rPr lang="en-US" dirty="0" err="1"/>
              <a:t>etc</a:t>
            </a:r>
            <a:r>
              <a:rPr lang="en-US" dirty="0"/>
              <a:t>:</a:t>
            </a:r>
          </a:p>
          <a:p>
            <a:r>
              <a:rPr lang="en-US" dirty="0"/>
              <a:t>Smart Templates can be combined with autotext to create a detailed initial HPI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00860-8974-4328-BEF1-247DDE37D39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0B262-C225-4360-B21A-5944F757DCC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0E67D-45E9-4DF1-BFC3-5A1FDD5648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CC50409-4D9F-49E0-8961-AE0DCE112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4764" y="5356960"/>
            <a:ext cx="4850937" cy="11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447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1EE4C97-6F43-406F-8900-82557712B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1" y="2177183"/>
            <a:ext cx="7390143" cy="3983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52E831-BD66-4835-AC81-CEA226D2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/>
          <a:lstStyle/>
          <a:p>
            <a:pPr algn="ctr"/>
            <a:r>
              <a:rPr lang="en-US"/>
              <a:t>How to build smart-template-embedded Autotext: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C21894-0E8C-4E79-A846-45ADCE948EC2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52B3F-5760-4E3B-AA7B-25040C4AB17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02C8DB-4BFC-4F55-8D3A-1148D1F415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7D5E41-FA2A-4FAD-9334-FCB5FBB99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71" y="1123666"/>
            <a:ext cx="3835597" cy="2057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6BE74-E8E0-4373-B471-C83D261596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2156" y="2581464"/>
            <a:ext cx="3733992" cy="4318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34F15-870E-4E53-9FA4-003D2E50E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2368" y="3925649"/>
            <a:ext cx="3797495" cy="223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47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226321D-54FB-4DB9-84D7-A6F5389D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285592"/>
            <a:ext cx="9928162" cy="1039971"/>
          </a:xfrm>
        </p:spPr>
        <p:txBody>
          <a:bodyPr/>
          <a:lstStyle/>
          <a:p>
            <a:r>
              <a:rPr lang="en-US" dirty="0"/>
              <a:t>Blue Hill Training Web Page:  </a:t>
            </a:r>
            <a:r>
              <a:rPr lang="en-US" u="sng" dirty="0">
                <a:solidFill>
                  <a:schemeClr val="accent2">
                    <a:lumMod val="20000"/>
                    <a:lumOff val="8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http://ci.emhs.org/MIO_BlueHill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br>
              <a:rPr lang="en-US" dirty="0"/>
            </a:br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981057-5724-49AB-A92D-F63FFE89936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01.17.2019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2CFAF-3A5A-40B8-BAF7-08254028C84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2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556929-B9E7-41E5-A1CF-80C25581A7D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F6FC676-5CC5-4B90-B6DB-64F7B6A3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887" y="1581932"/>
            <a:ext cx="11333333" cy="4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32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48FAA-0802-40F2-9445-F11C2D96E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Create your smart template-embedded Autotext: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0077-9375-4D14-8D6E-3AC0DE96E3A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01411-190A-44F2-9350-0F9F9A6E3CE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C7E44-7851-4C30-9649-4708DD7E9AA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 descr="C:\Users\msmar1\AppData\Local\Temp\SNAGHTML6e14996.PNG">
            <a:extLst>
              <a:ext uri="{FF2B5EF4-FFF2-40B4-BE49-F238E27FC236}">
                <a16:creationId xmlns:a16="http://schemas.microsoft.com/office/drawing/2014/main" id="{2EDFA496-549F-464A-8C61-2B3D29C76988}"/>
              </a:ext>
            </a:extLst>
          </p:cNvPr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9" y="1692275"/>
            <a:ext cx="822806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ECEFD8-CBDF-4394-899A-42623FD02122}"/>
              </a:ext>
            </a:extLst>
          </p:cNvPr>
          <p:cNvSpPr txBox="1"/>
          <p:nvPr/>
        </p:nvSpPr>
        <p:spPr>
          <a:xfrm>
            <a:off x="2309567" y="3968685"/>
            <a:ext cx="5806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some smart templates that are available only for autotext insertion: pathology and rheumatology in particular.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78C477-1F59-4BE9-B713-F1560041EB6F}"/>
              </a:ext>
            </a:extLst>
          </p:cNvPr>
          <p:cNvSpPr/>
          <p:nvPr/>
        </p:nvSpPr>
        <p:spPr>
          <a:xfrm>
            <a:off x="890337" y="2959768"/>
            <a:ext cx="3007895" cy="3128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07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85C3-82F6-4EC8-8C27-307C2C1B5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Autotext Basics: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D33C-466D-4F03-9C6E-841922C959C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C2F6D-B6CD-4B9C-BCE8-D8EA72C018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41867-9EA8-43D4-BEC3-1D46524199A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02B3A2-D315-41CF-861E-6306E57A3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97" y="1022569"/>
            <a:ext cx="7595257" cy="50247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E6685F5-6B23-4A25-BD2A-CB0FB5D6FE34}"/>
              </a:ext>
            </a:extLst>
          </p:cNvPr>
          <p:cNvSpPr txBox="1"/>
          <p:nvPr/>
        </p:nvSpPr>
        <p:spPr>
          <a:xfrm>
            <a:off x="5071758" y="6203076"/>
            <a:ext cx="351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Video Link: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2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A31A7-D7B2-40E5-B7E6-478A2970F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Advanced Autotext uses: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94426-1FAF-4A5D-B171-B5A51EAAEDD4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Autotext has no limit: Can add multiple pages of content</a:t>
            </a:r>
          </a:p>
          <a:p>
            <a:pPr marL="626364" lvl="2" indent="-342900"/>
            <a:r>
              <a:rPr lang="en-US" dirty="0"/>
              <a:t>Letters</a:t>
            </a:r>
          </a:p>
          <a:p>
            <a:pPr marL="626364" lvl="2" indent="-342900"/>
            <a:r>
              <a:rPr lang="en-US" dirty="0"/>
              <a:t>Community resources</a:t>
            </a:r>
          </a:p>
          <a:p>
            <a:pPr marL="626364" lvl="2" indent="-342900"/>
            <a:r>
              <a:rPr lang="en-US" dirty="0"/>
              <a:t>Patient Instructions</a:t>
            </a:r>
          </a:p>
          <a:p>
            <a:pPr marL="626364" lvl="2" indent="-342900"/>
            <a:r>
              <a:rPr lang="en-US" dirty="0"/>
              <a:t>Locations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Dropdowns/configuration/defaults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Smart Templates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Provider-facing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 facing content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the Centricity Autotext as a base</a:t>
            </a:r>
          </a:p>
          <a:p>
            <a:r>
              <a:rPr lang="en-US" dirty="0"/>
              <a:t>(Included in email)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EF2B85-AFFD-47EF-AE44-FA25C6002D9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49E4-0724-4795-AC61-687993107CE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2A45A-B5AA-4F49-9524-DF02C2429F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DA0A6-70A6-448B-9976-2C02D12B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683" y="2319421"/>
            <a:ext cx="5492366" cy="284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10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07110-16D5-4E6E-B5FC-F3B6D4AB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Autotext Dropdowns: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11BEE-F7DD-4412-B1FB-1732E9ECF54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D7D8A-D1F4-4401-ACBC-55640A4E7B3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F2BE-E03C-4B78-892F-F28619FF4E9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8CC3DBC-8CA3-47E3-9594-60E0BEEB0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445" y="1675606"/>
            <a:ext cx="10147109" cy="48053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9F2F7A-F8F0-4257-9177-9D4A4258D947}"/>
              </a:ext>
            </a:extLst>
          </p:cNvPr>
          <p:cNvSpPr/>
          <p:nvPr/>
        </p:nvSpPr>
        <p:spPr>
          <a:xfrm>
            <a:off x="6431852" y="1668544"/>
            <a:ext cx="4874323" cy="556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9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1EC4-39ED-46B4-93B7-2AC32022D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Autotext example: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5087B-2BD6-48D1-8F61-F981934DC4C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7E8DEB-B753-43B7-8FC9-DC624B5F1E6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B7769-2FA6-4F2C-940A-C380212F5EB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58C5E5-71E5-4752-9604-D74AD5112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67" y="1325563"/>
            <a:ext cx="6147116" cy="5118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BADFEF-DBB4-4C04-BDF3-5D7EECAF1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009" y="858894"/>
            <a:ext cx="6216970" cy="49596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39919F-C10B-4E67-8338-2BF2EA449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5950" y="1325563"/>
            <a:ext cx="6077262" cy="23686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85C7EE-B96D-46DC-87F0-DD593E08CF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494" y="3785102"/>
            <a:ext cx="5994708" cy="1720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A9B0B-F091-44B8-AF21-2D34BD33F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Best Method for Sharing Autotext: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0F3A1-B40D-4344-9BA3-C6D45C836DB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Utilize Message Center: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Least amount of clicks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Doesn’t require the user to go into the Autotext tool each time: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Video link: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772B5-1D2A-46C1-B30B-9B1A4330E2F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F4C3-49C4-4834-B4CE-FFC82719A7D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2A3244-BD3D-4B46-AEDB-351A47F9E7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47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23E9F92-FEE7-44AE-ACA7-C9B3A99B9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Autotext Building Session:</a:t>
            </a:r>
            <a:br>
              <a:rPr lang="en-US" dirty="0"/>
            </a:br>
            <a:r>
              <a:rPr lang="en-US" dirty="0"/>
              <a:t>(Copy/paste from Centricity </a:t>
            </a:r>
            <a:r>
              <a:rPr lang="en-US" dirty="0" err="1"/>
              <a:t>Autotexts</a:t>
            </a:r>
            <a:r>
              <a:rPr lang="en-US" dirty="0"/>
              <a:t> to supplement)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4F5C-2B61-4C25-80D9-8A3BD3A77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10DB98-1B4A-4527-8CFE-811CAB15F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CCB00-EA3C-43B5-9F3D-D88CED286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A674E1-56B8-4BA4-B285-D17315C8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 err="1"/>
              <a:t>Mmodal</a:t>
            </a:r>
            <a:r>
              <a:rPr lang="en-US" dirty="0"/>
              <a:t> and Autotext pairing: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5B6A-9E06-44B5-80DE-8C8A295F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344F-4EDF-4FB6-BD3C-CFF47CA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2F3B-2F0D-45D6-872A-B035FC9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47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87BACFB-1AA7-4740-89A3-89E59AF7B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Patient Letter</a:t>
            </a:r>
            <a:br>
              <a:rPr lang="en-US" dirty="0"/>
            </a:b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2121B-2FF6-426C-8649-1C2E52B28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278980-3D8F-4BCC-83D6-361994AD3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B5CB1-707A-4794-BE97-0B704C2A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17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1C2F7-051B-4A99-B5DC-0098AF94C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Letter: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A3970-B128-46C4-B3FB-E06FBB9160C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0764-D676-48CE-9CE9-907100A7CFF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A513E-A3E6-4928-BDF7-CD49F9E17C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84AF2-C7FF-4305-89D5-89D2EDB9F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19" y="1280580"/>
            <a:ext cx="6947257" cy="2622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3ACB13-BD53-4454-AF8F-75CCECE19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713" y="3429000"/>
            <a:ext cx="2187479" cy="16128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4B2E0A-9127-43C0-BB98-00DD3520DD88}"/>
              </a:ext>
            </a:extLst>
          </p:cNvPr>
          <p:cNvSpPr txBox="1"/>
          <p:nvPr/>
        </p:nvSpPr>
        <p:spPr>
          <a:xfrm>
            <a:off x="8015288" y="1488558"/>
            <a:ext cx="385064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Used to produce letter for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Letter templates exist within the system using /let autotext.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your own templates as you see fit to supplement.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42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698E1-2968-451E-814C-08B98DA7C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Curriculum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D43B5-6DDA-4780-B05B-31C26A079F7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Week			Topics</a:t>
            </a:r>
          </a:p>
          <a:p>
            <a:pPr marL="457200" indent="-457200">
              <a:buAutoNum type="arabicPlain"/>
            </a:pPr>
            <a:r>
              <a:rPr lang="en-US" dirty="0"/>
              <a:t>Navigation, Personalization, Note Creation Overview</a:t>
            </a:r>
          </a:p>
          <a:p>
            <a:pPr marL="457200" indent="-457200">
              <a:buAutoNum type="arabicPlain"/>
            </a:pPr>
            <a:r>
              <a:rPr lang="en-US" dirty="0"/>
              <a:t>Problems (Intro); Revenge of the Message Center, Centricity CCD</a:t>
            </a:r>
          </a:p>
          <a:p>
            <a:pPr marL="457200" indent="-457200">
              <a:buAutoNum type="arabicPlain"/>
            </a:pPr>
            <a:r>
              <a:rPr lang="en-US" dirty="0"/>
              <a:t>Orders and Favorites</a:t>
            </a:r>
          </a:p>
          <a:p>
            <a:pPr marL="457200" indent="-457200">
              <a:buAutoNum type="arabicPlain"/>
            </a:pPr>
            <a:r>
              <a:rPr lang="en-US" dirty="0"/>
              <a:t>Medications, </a:t>
            </a:r>
            <a:r>
              <a:rPr lang="en-US" dirty="0">
                <a:highlight>
                  <a:srgbClr val="FFFF00"/>
                </a:highlight>
              </a:rPr>
              <a:t>Basic </a:t>
            </a:r>
            <a:r>
              <a:rPr lang="en-US" dirty="0" err="1">
                <a:highlight>
                  <a:srgbClr val="FFFF00"/>
                </a:highlight>
              </a:rPr>
              <a:t>Mmodal</a:t>
            </a:r>
            <a:r>
              <a:rPr lang="en-US" dirty="0">
                <a:highlight>
                  <a:srgbClr val="FFFF00"/>
                </a:highlight>
              </a:rPr>
              <a:t>  </a:t>
            </a:r>
          </a:p>
          <a:p>
            <a:pPr marL="457200" indent="-457200">
              <a:buAutoNum type="arabicPlain"/>
            </a:pPr>
            <a:r>
              <a:rPr lang="en-US" dirty="0">
                <a:highlight>
                  <a:srgbClr val="FFFF00"/>
                </a:highlight>
              </a:rPr>
              <a:t>Autotext, Smart Templates, Patient Letters</a:t>
            </a:r>
          </a:p>
          <a:p>
            <a:pPr marL="457200" indent="-457200">
              <a:buAutoNum type="arabicPlain"/>
            </a:pPr>
            <a:r>
              <a:rPr lang="en-US" dirty="0"/>
              <a:t>Recommendations, Patient Care Advisor, Worklists</a:t>
            </a:r>
          </a:p>
          <a:p>
            <a:pPr marL="457200" indent="-457200">
              <a:buAutoNum type="arabicPlain"/>
            </a:pPr>
            <a:r>
              <a:rPr lang="en-US" dirty="0"/>
              <a:t>Family &amp; Soc History, Advanced </a:t>
            </a:r>
            <a:r>
              <a:rPr lang="en-US" dirty="0" err="1"/>
              <a:t>Mmodal</a:t>
            </a:r>
            <a:r>
              <a:rPr lang="en-US" dirty="0"/>
              <a:t>, Q&amp;A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A978C-085B-4D48-B5C4-3D55297A387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74F87-9402-4F74-AA3A-44FEFAD0266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7DCB4-6F1B-4E6F-B762-2AABEC289D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866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937B3-A492-43FA-B6F1-CC070D71E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Patient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255AA-532D-4F3F-802D-90BF0EAC64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853401" y="2164866"/>
            <a:ext cx="4813300" cy="388747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Can add orders (including prescriptions) and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Change type of letter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Multiselect labs to include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Print, or send to office staff </a:t>
            </a:r>
          </a:p>
          <a:p>
            <a:r>
              <a:rPr lang="en-US" dirty="0"/>
              <a:t>on your behalf.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3DD17-42D2-4B11-9F7B-F81A7DC147E3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980C6-E84C-4096-8636-5FCD3885D1E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EA635E-3C01-4984-9E75-E380E816E81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5CB28-EAE4-4C23-A311-8C9D3ABE2DC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14A3E-024F-4144-BF65-4895A00706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37" y="1651686"/>
            <a:ext cx="7553417" cy="46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71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499FE1A-C2D3-4DD6-A028-DC960DF0B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Provider Letter/Provider-to-provider communication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C8E1F0-3063-479E-A11D-6BD07A8F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42DE77-4238-4B13-88A1-FC59B826C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9D791-40DA-4B5C-A216-EDD40CB71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36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48BEB-7AB9-4BF3-ADC9-F9E4D0EB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Provider 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44172-6429-444A-959F-A1F1D08FD9A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Preferred method of sharing clinical content with colleagues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Suggest using this instead of just forwarding 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Allows delegation to office staff</a:t>
            </a:r>
          </a:p>
          <a:p>
            <a:endParaRPr lang="en-US" b="1" dirty="0"/>
          </a:p>
          <a:p>
            <a:r>
              <a:rPr lang="en-US" b="1" dirty="0"/>
              <a:t>Draws attention to the most pertinent clinical area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6C6FD5F-A2E2-4DC4-9829-302642FD00B6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tretch>
            <a:fillRect/>
          </a:stretch>
        </p:blipFill>
        <p:spPr>
          <a:xfrm>
            <a:off x="1126718" y="1489323"/>
            <a:ext cx="4969282" cy="4916918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C0A51-7550-437F-A697-7F3D56E7654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0A4725-DE08-467F-9B8E-C0F919FB0D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F9711-15EB-40E1-B422-3662D619C54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62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E7BCE-6DBE-4D6A-ABF7-45B8DC3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of Provider-to-provider communication: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18B52-ACB6-4E7A-B2DF-EA7D6461AF9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98A699-F6B0-4508-AF4F-6C12008B10A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D09BF1-05BF-4599-9941-2D19C0EAE48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9BA195-9765-48C5-A4FD-5FFFB31CC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3" y="1698356"/>
            <a:ext cx="10547892" cy="41023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EB83019-4347-44B4-BF0F-2961B0DDE8D8}"/>
              </a:ext>
            </a:extLst>
          </p:cNvPr>
          <p:cNvSpPr/>
          <p:nvPr/>
        </p:nvSpPr>
        <p:spPr>
          <a:xfrm>
            <a:off x="3657600" y="2375555"/>
            <a:ext cx="1414021" cy="2545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27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F0FE92-A170-44C1-B2AB-7FDB48F94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Test Patients for use: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1B2073-1618-443F-BD06-73D13F8DED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49" y="1427304"/>
            <a:ext cx="5355669" cy="453774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Go to Ambulatory organizer/Home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Search for me in calendar; you will see my calendar filled with test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Pick a test patient from the schedule for use today.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We will use this as a source of Test patient’s with Ambulatory encounters for future sessions as well.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2C2E2-879C-4619-AD5A-E988769C31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F43125-5257-45D4-8FCE-C2E0AD5918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052B12-E08B-4A1C-B311-A972314664C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433C6B-B817-4817-A52F-9B49D9C1F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123" y="854458"/>
            <a:ext cx="4034211" cy="55324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71F757-FBA6-419D-9ACD-78E41E6FB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4800" y="194152"/>
            <a:ext cx="1798250" cy="2213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765250-A6CB-4CEC-AD77-4F4885ADF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7725" y="3143190"/>
            <a:ext cx="2525608" cy="36912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0974DB-EA08-40AE-A484-4806B99D81E8}"/>
              </a:ext>
            </a:extLst>
          </p:cNvPr>
          <p:cNvSpPr txBox="1"/>
          <p:nvPr/>
        </p:nvSpPr>
        <p:spPr>
          <a:xfrm>
            <a:off x="7935502" y="3451399"/>
            <a:ext cx="1057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Dr Z’s -&gt;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A9BE0F68-1927-4D4E-9CFD-999B3D9ABC86}"/>
              </a:ext>
            </a:extLst>
          </p:cNvPr>
          <p:cNvSpPr/>
          <p:nvPr/>
        </p:nvSpPr>
        <p:spPr>
          <a:xfrm>
            <a:off x="7738883" y="388469"/>
            <a:ext cx="1764401" cy="641720"/>
          </a:xfrm>
          <a:prstGeom prst="wedgeRectCallout">
            <a:avLst>
              <a:gd name="adj1" fmla="val -55877"/>
              <a:gd name="adj2" fmla="val 11135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 sure to use MAY 1st</a:t>
            </a:r>
          </a:p>
        </p:txBody>
      </p:sp>
    </p:spTree>
    <p:extLst>
      <p:ext uri="{BB962C8B-B14F-4D97-AF65-F5344CB8AC3E}">
        <p14:creationId xmlns:p14="http://schemas.microsoft.com/office/powerpoint/2010/main" val="2894575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4AFABD9-38ED-4979-A4BE-615BC9A4A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“Working as Designed”  to New Environments….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5BC3132-D918-494C-BD4C-8DF1CADFDA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71787" y="5300662"/>
            <a:ext cx="10444294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Using Cerner EMR for Ambulatory Care</a:t>
            </a:r>
          </a:p>
          <a:p>
            <a:pPr algn="ctr"/>
            <a:r>
              <a:rPr lang="en-US" dirty="0"/>
              <a:t> is like using the Space Shuttle as a Crop Duster:   </a:t>
            </a:r>
          </a:p>
          <a:p>
            <a:pPr algn="ctr"/>
            <a:r>
              <a:rPr lang="en-US" dirty="0"/>
              <a:t>You have to know what you’re doing! (and set up right!)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70A0-FBCC-4527-9514-F3DE6AB681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7FF91-5E79-4381-B5A6-DA88FB2992C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9BBB-7F10-47F9-A069-66C3FD06CC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BF30C4-FD2F-4F2E-8284-233B09659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308" y="1079061"/>
            <a:ext cx="6445192" cy="422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6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Overview: Topics to be Addressed Today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884924" y="1765910"/>
            <a:ext cx="4813300" cy="388747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5"/>
          </p:nvPr>
        </p:nvSpPr>
        <p:spPr>
          <a:xfrm>
            <a:off x="493776" y="1765910"/>
            <a:ext cx="6096000" cy="3886200"/>
          </a:xfrm>
        </p:spPr>
        <p:txBody>
          <a:bodyPr>
            <a:normAutofit/>
          </a:bodyPr>
          <a:lstStyle/>
          <a:p>
            <a:r>
              <a:rPr lang="en-US" dirty="0" err="1"/>
              <a:t>Mmodal</a:t>
            </a:r>
            <a:r>
              <a:rPr lang="en-US" dirty="0"/>
              <a:t> Training:</a:t>
            </a:r>
          </a:p>
          <a:p>
            <a:endParaRPr lang="en-US" dirty="0"/>
          </a:p>
          <a:p>
            <a:r>
              <a:rPr lang="en-US" dirty="0"/>
              <a:t>Provider and Patient Letters:</a:t>
            </a:r>
          </a:p>
          <a:p>
            <a:endParaRPr lang="en-US" dirty="0"/>
          </a:p>
          <a:p>
            <a:r>
              <a:rPr lang="en-US" dirty="0"/>
              <a:t>Smart Templates:</a:t>
            </a:r>
          </a:p>
          <a:p>
            <a:endParaRPr lang="en-US" dirty="0"/>
          </a:p>
          <a:p>
            <a:r>
              <a:rPr lang="en-US" dirty="0"/>
              <a:t>Autotext: Basics and Advanced</a:t>
            </a:r>
          </a:p>
          <a:p>
            <a:endParaRPr lang="en-US" dirty="0"/>
          </a:p>
          <a:p>
            <a:pPr lvl="2"/>
            <a:endParaRPr lang="en-US" dirty="0"/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7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DA674E1-56B8-4BA4-B285-D17315C82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/>
          <a:lstStyle/>
          <a:p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Mmodal Training: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C5B6A-9E06-44B5-80DE-8C8A295FF4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666095" y="6480968"/>
            <a:ext cx="640080" cy="182880"/>
          </a:xfrm>
        </p:spPr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7344F-4EDF-4FB6-BD3C-CFF47CAC8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08638" y="6480968"/>
            <a:ext cx="4813300" cy="182880"/>
          </a:xfrm>
        </p:spPr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12F3B-2F0D-45D6-872A-B035FC9C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480968"/>
            <a:ext cx="398463" cy="182880"/>
          </a:xfrm>
        </p:spPr>
        <p:txBody>
          <a:bodyPr/>
          <a:lstStyle/>
          <a:p>
            <a:fld id="{63DCA5C9-2E11-4C67-86EB-AE1DE127DC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1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D274F-EF5E-462D-A56D-062B6D1121E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915AC-3A5C-419B-B9B5-D0C1FB0D76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58C52-709F-4C92-99DC-D0862A59A4D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0FA563-92C5-4635-95A5-6A1EBA51F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809" y="876619"/>
            <a:ext cx="11152381" cy="5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2C49A7-0564-44E0-8953-133DB0C58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Speech Mike Setup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BDD9527-ABAB-4C66-8AE8-3504628DEC8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7205472" y="286033"/>
            <a:ext cx="3136079" cy="584171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4F24179-AC8E-4040-AB32-5352F5DC48CE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Be sure Record button is set to “Hold to Talk”</a:t>
            </a:r>
          </a:p>
          <a:p>
            <a:endParaRPr lang="en-US" dirty="0"/>
          </a:p>
          <a:p>
            <a:r>
              <a:rPr lang="en-US" dirty="0"/>
              <a:t>EOL is COMMANDs only!</a:t>
            </a:r>
          </a:p>
          <a:p>
            <a:endParaRPr lang="en-US" dirty="0"/>
          </a:p>
          <a:p>
            <a:r>
              <a:rPr lang="en-US" dirty="0"/>
              <a:t>F1 – leave at “Correct Selection”</a:t>
            </a:r>
          </a:p>
          <a:p>
            <a:r>
              <a:rPr lang="en-US" dirty="0"/>
              <a:t>Other F buttons can be set to different key combinations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A4D6B-44BF-4F5E-815E-258DA7BC1C8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01.31.2019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660D5A-E9A9-4523-B503-4044EF99E02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Provider Cerner Education Session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C6149-4E82-46B1-B15B-59CA9DDF704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713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2.xml><?xml version="1.0" encoding="utf-8"?>
<a:theme xmlns:a="http://schemas.openxmlformats.org/drawingml/2006/main" name="1_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std_16x9_180724" id="{ABB11E13-1071-4EC4-81D8-43CB755732C9}" vid="{040DEF4C-DC9E-486E-A5F0-39B3ACE71F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1551</Words>
  <Application>Microsoft Office PowerPoint</Application>
  <PresentationFormat>Widescreen</PresentationFormat>
  <Paragraphs>280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1_Office Theme</vt:lpstr>
      <vt:lpstr>Provider Cerner Education Session 5</vt:lpstr>
      <vt:lpstr>Blue Hill Training Web Page:  http://ci.emhs.org/MIO_BlueHill   </vt:lpstr>
      <vt:lpstr>Curriculum Outline</vt:lpstr>
      <vt:lpstr>Test Patients for use:</vt:lpstr>
      <vt:lpstr>Applying “Working as Designed”  to New Environments….</vt:lpstr>
      <vt:lpstr>Overview: Topics to be Addressed Today </vt:lpstr>
      <vt:lpstr>   Mmodal Training:</vt:lpstr>
      <vt:lpstr>PowerPoint Presentation</vt:lpstr>
      <vt:lpstr>Speech Mike Setup</vt:lpstr>
      <vt:lpstr>Set up Microphone with Advanced Setup</vt:lpstr>
      <vt:lpstr>PowerPoint Presentation</vt:lpstr>
      <vt:lpstr>Automated Text and Templates: What to use where…</vt:lpstr>
      <vt:lpstr>Automated Text and Templates: What to use where…</vt:lpstr>
      <vt:lpstr>Creating Commands</vt:lpstr>
      <vt:lpstr>Build you own Command for “PE Full”. </vt:lpstr>
      <vt:lpstr>    Using Smart Templates and Autotext:</vt:lpstr>
      <vt:lpstr>Smart Templates  (Also Known As .Imissinsertingthingslikewedidincentricity)</vt:lpstr>
      <vt:lpstr>Most Useful Smart Templates:</vt:lpstr>
      <vt:lpstr>How to build smart-template-embedded Autotext:</vt:lpstr>
      <vt:lpstr>Create your smart template-embedded Autotext:</vt:lpstr>
      <vt:lpstr>Autotext Basics:</vt:lpstr>
      <vt:lpstr>Advanced Autotext uses:</vt:lpstr>
      <vt:lpstr>Using Autotext Dropdowns:</vt:lpstr>
      <vt:lpstr>Autotext example:</vt:lpstr>
      <vt:lpstr>Best Method for Sharing Autotext:</vt:lpstr>
      <vt:lpstr>   Autotext Building Session: (Copy/paste from Centricity Autotexts to supplement)</vt:lpstr>
      <vt:lpstr>   Mmodal and Autotext pairing:</vt:lpstr>
      <vt:lpstr>   Patient Letter </vt:lpstr>
      <vt:lpstr>Patient Letter:</vt:lpstr>
      <vt:lpstr>Patient Letter</vt:lpstr>
      <vt:lpstr>    Provider Letter/Provider-to-provider communication</vt:lpstr>
      <vt:lpstr>Provider Letter</vt:lpstr>
      <vt:lpstr>Example of Provider-to-provider communication: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Cerner Education Session 5</dc:title>
  <dc:creator>Ross, MD, Michael A</dc:creator>
  <cp:lastModifiedBy>Zelnick, Charles</cp:lastModifiedBy>
  <cp:revision>11</cp:revision>
  <dcterms:created xsi:type="dcterms:W3CDTF">2019-02-28T02:16:39Z</dcterms:created>
  <dcterms:modified xsi:type="dcterms:W3CDTF">2019-06-05T01:43:07Z</dcterms:modified>
</cp:coreProperties>
</file>